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2192000" cy="6858000"/>
  <p:notesSz cx="12192000" cy="6858000"/>
  <p:embeddedFontLst>
    <p:embeddedFont>
      <p:font typeface="JKFTUM+Calibri-Light,Bold"/>
      <p:regular r:id="rId32"/>
    </p:embeddedFont>
    <p:embeddedFont>
      <p:font typeface="OIOISI+TimesNewRomanPS-BoldMT"/>
      <p:regular r:id="rId33"/>
    </p:embeddedFont>
    <p:embeddedFont>
      <p:font typeface="QEHHOT+TimesNewRomanPSMT"/>
      <p:regular r:id="rId34"/>
    </p:embeddedFont>
    <p:embeddedFont>
      <p:font typeface="CIFTAG+Wingdings-Regular"/>
      <p:regular r:id="rId35"/>
    </p:embeddedFont>
    <p:embeddedFont>
      <p:font typeface="JFOFHV+TimesNewRomanPS-ItalicMT"/>
      <p:regular r:id="rId36"/>
    </p:embeddedFont>
    <p:embeddedFont>
      <p:font typeface="FRTEFS+ArialMT"/>
      <p:regular r:id="rId37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viewProps" Target="viewProps.xml" /><Relationship Id="rId30" Type="http://schemas.openxmlformats.org/officeDocument/2006/relationships/slide" Target="slides/slide25.xml" /><Relationship Id="rId31" Type="http://schemas.openxmlformats.org/officeDocument/2006/relationships/slide" Target="slides/slide26.xml" /><Relationship Id="rId32" Type="http://schemas.openxmlformats.org/officeDocument/2006/relationships/font" Target="fonts/font1.fntdata" /><Relationship Id="rId33" Type="http://schemas.openxmlformats.org/officeDocument/2006/relationships/font" Target="fonts/font2.fntdata" /><Relationship Id="rId34" Type="http://schemas.openxmlformats.org/officeDocument/2006/relationships/font" Target="fonts/font3.fntdata" /><Relationship Id="rId35" Type="http://schemas.openxmlformats.org/officeDocument/2006/relationships/font" Target="fonts/font4.fntdata" /><Relationship Id="rId36" Type="http://schemas.openxmlformats.org/officeDocument/2006/relationships/font" Target="fonts/font5.fntdata" /><Relationship Id="rId37" Type="http://schemas.openxmlformats.org/officeDocument/2006/relationships/font" Target="fonts/font6.fntdata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Relationship Id="rId3" Type="http://schemas.openxmlformats.org/officeDocument/2006/relationships/hyperlink" Target="https://chat.deepseek.com/sign_in" TargetMode="Externa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Relationship Id="rId3" Type="http://schemas.openxmlformats.org/officeDocument/2006/relationships/hyperlink" Target="https://gamma.app/signin" TargetMode="Externa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Relationship Id="rId3" Type="http://schemas.openxmlformats.org/officeDocument/2006/relationships/hyperlink" Target="https://disk.yandex.ru/d/0fwYJ6BKPce8Mg" TargetMode="Ex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1.png" /><Relationship Id="rId3" Type="http://schemas.openxmlformats.org/officeDocument/2006/relationships/hyperlink" Target="https://chat.qwen.ai/" TargetMode="Ex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5.png" /><Relationship Id="rId3" Type="http://schemas.openxmlformats.org/officeDocument/2006/relationships/hyperlink" Target="https://edu-assist.me/" TargetMode="External" /><Relationship Id="rId4" Type="http://schemas.openxmlformats.org/officeDocument/2006/relationships/hyperlink" Target="https://leonardo.ai/" TargetMode="External" /><Relationship Id="rId5" Type="http://schemas.openxmlformats.org/officeDocument/2006/relationships/hyperlink" Target="https://pixverse.ai/" TargetMode="External" /><Relationship Id="rId6" Type="http://schemas.openxmlformats.org/officeDocument/2006/relationships/hyperlink" Target="https://openai.fm/" TargetMode="External" /><Relationship Id="rId7" Type="http://schemas.openxmlformats.org/officeDocument/2006/relationships/hyperlink" Target="https://beart.ai/" TargetMode="Externa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hyperlink" Target="https://beart.ai/ru/face-swap/?type=photo" TargetMode="External" /><Relationship Id="rId2" Type="http://schemas.openxmlformats.org/officeDocument/2006/relationships/image" Target="../media/image7.png" /><Relationship Id="rId3" Type="http://schemas.openxmlformats.org/officeDocument/2006/relationships/hyperlink" Target="https://www.deepseek.com/en" TargetMode="External" /><Relationship Id="rId4" Type="http://schemas.openxmlformats.org/officeDocument/2006/relationships/hyperlink" Target="https://gamma.app/create" TargetMode="External" /><Relationship Id="rId5" Type="http://schemas.openxmlformats.org/officeDocument/2006/relationships/hyperlink" Target="https://app.leonardo.ai/image-generation" TargetMode="External" /><Relationship Id="rId6" Type="http://schemas.openxmlformats.org/officeDocument/2006/relationships/hyperlink" Target="https://app.pixverse.ai/home?tab=video" TargetMode="External" /><Relationship Id="rId7" Type="http://schemas.openxmlformats.org/officeDocument/2006/relationships/hyperlink" Target="https://chat.qwen.ai/" TargetMode="External" /><Relationship Id="rId8" Type="http://schemas.openxmlformats.org/officeDocument/2006/relationships/hyperlink" Target="https://www.openai.fm/" TargetMode="External" /><Relationship Id="rId9" Type="http://schemas.openxmlformats.org/officeDocument/2006/relationships/hyperlink" Target="https://app.edu-assist.me/gigachat" TargetMode="Externa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07528" y="1349504"/>
            <a:ext cx="12425265" cy="35247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50504" marR="0">
              <a:lnSpc>
                <a:spcPts val="5001"/>
              </a:lnSpc>
              <a:spcBef>
                <a:spcPts val="0"/>
              </a:spcBef>
              <a:spcAft>
                <a:spcPts val="0"/>
              </a:spcAft>
            </a:pP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СЕМИНАР-ПРАКТИКУМ</a:t>
            </a:r>
          </a:p>
          <a:p>
            <a:pPr marL="4582814" marR="0">
              <a:lnSpc>
                <a:spcPts val="5001"/>
              </a:lnSpc>
              <a:spcBef>
                <a:spcPts val="182"/>
              </a:spcBef>
              <a:spcAft>
                <a:spcPts val="0"/>
              </a:spcAft>
            </a:pP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ТЕМА:</a:t>
            </a:r>
          </a:p>
          <a:p>
            <a:pPr marL="0" marR="0">
              <a:lnSpc>
                <a:spcPts val="5001"/>
              </a:lnSpc>
              <a:spcBef>
                <a:spcPts val="182"/>
              </a:spcBef>
              <a:spcAft>
                <a:spcPts val="0"/>
              </a:spcAft>
            </a:pP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«СО-ТВОРЧЕСТВО:</a:t>
            </a:r>
            <a:r>
              <a:rPr dirty="0" sz="4800" spc="-116">
                <a:solidFill>
                  <a:srgbClr val="ffffff"/>
                </a:solidFill>
                <a:latin typeface="JKFTUM+Calibri-Light,Bold"/>
                <a:cs typeface="JKFTUM+Calibri-Light,Bold"/>
              </a:rPr>
              <a:t> </a:t>
            </a: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ПЕДАГОГ</a:t>
            </a:r>
            <a:r>
              <a:rPr dirty="0" sz="4800" spc="-113">
                <a:solidFill>
                  <a:srgbClr val="ffffff"/>
                </a:solidFill>
                <a:latin typeface="JKFTUM+Calibri-Light,Bold"/>
                <a:cs typeface="JKFTUM+Calibri-Light,Bold"/>
              </a:rPr>
              <a:t> </a:t>
            </a: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И</a:t>
            </a:r>
            <a:r>
              <a:rPr dirty="0" sz="4800" spc="-115">
                <a:solidFill>
                  <a:srgbClr val="ffffff"/>
                </a:solidFill>
                <a:latin typeface="JKFTUM+Calibri-Light,Bold"/>
                <a:cs typeface="JKFTUM+Calibri-Light,Bold"/>
              </a:rPr>
              <a:t> </a:t>
            </a: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НЕЙРОСЕТЬ</a:t>
            </a:r>
          </a:p>
          <a:p>
            <a:pPr marL="2688431" marR="0">
              <a:lnSpc>
                <a:spcPts val="5001"/>
              </a:lnSpc>
              <a:spcBef>
                <a:spcPts val="182"/>
              </a:spcBef>
              <a:spcAft>
                <a:spcPts val="0"/>
              </a:spcAft>
            </a:pP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В</a:t>
            </a:r>
            <a:r>
              <a:rPr dirty="0" sz="4800" spc="-115">
                <a:solidFill>
                  <a:srgbClr val="ffffff"/>
                </a:solidFill>
                <a:latin typeface="JKFTUM+Calibri-Light,Bold"/>
                <a:cs typeface="JKFTUM+Calibri-Light,Bold"/>
              </a:rPr>
              <a:t> </a:t>
            </a: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ОДНОМ</a:t>
            </a:r>
            <a:r>
              <a:rPr dirty="0" sz="4800" spc="-116">
                <a:solidFill>
                  <a:srgbClr val="ffffff"/>
                </a:solidFill>
                <a:latin typeface="JKFTUM+Calibri-Light,Bold"/>
                <a:cs typeface="JKFTUM+Calibri-Light,Bold"/>
              </a:rPr>
              <a:t> </a:t>
            </a:r>
            <a:r>
              <a:rPr dirty="0" sz="4800">
                <a:solidFill>
                  <a:srgbClr val="ffffff"/>
                </a:solidFill>
                <a:latin typeface="JKFTUM+Calibri-Light,Bold"/>
                <a:cs typeface="JKFTUM+Calibri-Light,Bold"/>
              </a:rPr>
              <a:t>ДИАЛОГЕ»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027965" y="5070834"/>
            <a:ext cx="4420835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П</a:t>
            </a:r>
            <a:r>
              <a:rPr dirty="0" sz="1800" spc="-10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dirty="0" sz="1800" spc="-10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dirty="0" sz="1800" spc="-10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: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Б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dirty="0" sz="1800" spc="-10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Я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dirty="0" sz="1800" spc="59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dirty="0" sz="1800" spc="-10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Ю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Б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Ь</a:t>
            </a:r>
            <a:r>
              <a:rPr dirty="0" sz="1800" spc="599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С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dirty="0" sz="1800" spc="-107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В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718518" y="5988302"/>
            <a:ext cx="113037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dirty="0" sz="1800" spc="-108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dirty="0" sz="1800" spc="611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ffffff"/>
                </a:solidFill>
                <a:latin typeface="Calibri"/>
                <a:cs typeface="Calibri"/>
              </a:rPr>
              <a:t>г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90216" y="196645"/>
            <a:ext cx="7854573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Первые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шаги: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регистрируемся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DeepSeek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33777" y="809152"/>
            <a:ext cx="2931225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Пошаговая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инструкция: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733777" y="1352472"/>
            <a:ext cx="2662815" cy="58827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Переход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ссылке: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019527" y="1628868"/>
            <a:ext cx="3349565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 u="sng">
                <a:solidFill>
                  <a:srgbClr val="ffffff"/>
                </a:solidFill>
                <a:latin typeface="OIOISI+TimesNewRomanPS-BoldMT"/>
                <a:cs typeface="OIOISI+TimesNewRomanPS-BoldMT"/>
                <a:hlinkClick r:id="rId3"/>
              </a:rPr>
              <a:t>https://chat.deepseek.com/sign_in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733777" y="2114472"/>
            <a:ext cx="2383869" cy="5883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Кнопка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"Sign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Up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733777" y="2663112"/>
            <a:ext cx="3737027" cy="58809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Регистрация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через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email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или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019527" y="2942753"/>
            <a:ext cx="1955043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Google-аккаунт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33777" y="3486072"/>
            <a:ext cx="2868349" cy="5882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Подтверждение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email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1687" y="248556"/>
            <a:ext cx="4651655" cy="1520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Первые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шаги: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начало</a:t>
            </a:r>
          </a:p>
          <a:p>
            <a:pPr marL="287139" marR="0">
              <a:lnSpc>
                <a:spcPts val="3334"/>
              </a:lnSpc>
              <a:spcBef>
                <a:spcPts val="555"/>
              </a:spcBef>
              <a:spcAft>
                <a:spcPts val="0"/>
              </a:spcAft>
            </a:pP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работы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DeepSeek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573099" y="273845"/>
            <a:ext cx="5264733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начала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работы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нужно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нажать</a:t>
            </a:r>
            <a:r>
              <a:rPr dirty="0" sz="1800" spc="-174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Start</a:t>
            </a: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Now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985972" y="1752249"/>
            <a:ext cx="1633118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9305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Беседу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другую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тему</a:t>
            </a:r>
          </a:p>
          <a:p>
            <a:pPr marL="19738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начинайте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</a:t>
            </a:r>
          </a:p>
          <a:p>
            <a:pPr marL="37486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нового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чата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30218" y="3704239"/>
            <a:ext cx="4417428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Включайте</a:t>
            </a:r>
            <a:r>
              <a:rPr dirty="0" sz="1800" spc="-58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DeepThink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чтобы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видеть</a:t>
            </a:r>
          </a:p>
          <a:p>
            <a:pPr marL="116718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ход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мыслей,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он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нужен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анализа,</a:t>
            </a:r>
          </a:p>
          <a:p>
            <a:pPr marL="10888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поэтапного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решения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или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проверки</a:t>
            </a:r>
          </a:p>
          <a:p>
            <a:pPr marL="1549096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логики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48245" y="5075839"/>
            <a:ext cx="3459250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Search</a:t>
            </a:r>
            <a:r>
              <a:rPr dirty="0" sz="1800" spc="-26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-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доступ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актуальной</a:t>
            </a:r>
          </a:p>
          <a:p>
            <a:pPr marL="13821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информации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из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интернета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36854" y="5898799"/>
            <a:ext cx="3718842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Чтобы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загрузить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файлы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нужно</a:t>
            </a:r>
          </a:p>
          <a:p>
            <a:pPr marL="67809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отключить</a:t>
            </a:r>
            <a:r>
              <a:rPr dirty="0" sz="1800" spc="-83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Search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18824" y="159383"/>
            <a:ext cx="8194016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От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идеи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занятию: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создаём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план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за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5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минут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65163" y="974774"/>
            <a:ext cx="1244679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Задание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слушателей: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"Используя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DeepSeek,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создайте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план-конспект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«День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ремесленника»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714450" y="1959508"/>
            <a:ext cx="2051915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Пример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промта: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380792" y="2949750"/>
            <a:ext cx="6066715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(Ты)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педагог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изобразительному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декоративно-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прикладному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искусству.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Разработай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подробный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план-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конспект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детей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10-12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лет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"День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ремесленника".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Структура: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1.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Цели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380792" y="4047030"/>
            <a:ext cx="6144530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(обучающие,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развивающие,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воспитательные)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2.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Задачи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3.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Материалы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оборудование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4.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Ход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занятия: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-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Организационный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момент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(3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мин)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Вводная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беседа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(10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мин)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Практическая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работа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(25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мин)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Рефлексия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(7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мин)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5.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Домашнее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задание.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должно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быть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творческим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практико-ориентированным.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482458" y="5593699"/>
            <a:ext cx="2638668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Включите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обе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функции</a:t>
            </a:r>
          </a:p>
          <a:p>
            <a:pPr marL="19528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DeepThink</a:t>
            </a:r>
            <a:r>
              <a:rPr dirty="0" sz="1800" spc="1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Search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81759" y="137700"/>
            <a:ext cx="10207686" cy="14719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От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плана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действию: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создаем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технологическую</a:t>
            </a:r>
          </a:p>
          <a:p>
            <a:pPr marL="3911600" marR="0">
              <a:lnSpc>
                <a:spcPts val="3334"/>
              </a:lnSpc>
              <a:spcBef>
                <a:spcPts val="171"/>
              </a:spcBef>
              <a:spcAft>
                <a:spcPts val="0"/>
              </a:spcAft>
            </a:pP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карту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7258" y="994505"/>
            <a:ext cx="2595082" cy="59779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1</a:t>
            </a:r>
            <a:r>
              <a:rPr dirty="0" sz="1800" spc="904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Загружаем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шаблон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44738" y="1102715"/>
            <a:ext cx="3593443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Задание: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"На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основе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созданного</a:t>
            </a:r>
          </a:p>
          <a:p>
            <a:pPr marL="41815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плана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занятия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сделайте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19555" y="1268825"/>
            <a:ext cx="2104615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технологической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карты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708306" y="1651355"/>
            <a:ext cx="2760923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технологическую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карту"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207820" y="2015866"/>
            <a:ext cx="2837853" cy="59106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2</a:t>
            </a:r>
            <a:r>
              <a:rPr dirty="0" sz="1800" spc="1144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Прописываем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промт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222598" y="2614520"/>
            <a:ext cx="2509287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 u="sng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Ключевые</a:t>
            </a:r>
            <a:r>
              <a:rPr dirty="0" sz="1800" b="1" u="sng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элементы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 u="sng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промта</a:t>
            </a: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: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94336" y="3269974"/>
            <a:ext cx="2460449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Напоминание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контексте: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«Мы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создали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план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занятия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тему...»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616475" y="3269974"/>
            <a:ext cx="2018779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Четкая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команда: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«Создай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технологическую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карту...»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247339" y="3268459"/>
            <a:ext cx="2396546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Указание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шаблон: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«Используй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загруженный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мной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шаблон.»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146398" y="3283827"/>
            <a:ext cx="132862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Ссылка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на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9146398" y="3558147"/>
            <a:ext cx="2416303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содержание: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«...на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основе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нашего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плана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занятия.»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5352144" y="5291017"/>
            <a:ext cx="1708268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Пример</a:t>
            </a:r>
            <a:r>
              <a:rPr dirty="0" sz="16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промта: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84343" y="5724434"/>
            <a:ext cx="8217853" cy="451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Мы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тобой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создали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план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ИЗО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ДПИ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10-12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лет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тему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«День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ремесленника».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84343" y="5937794"/>
            <a:ext cx="12538057" cy="8786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Я</a:t>
            </a:r>
            <a:r>
              <a:rPr dirty="0" sz="1400" spc="51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загрузила</a:t>
            </a:r>
            <a:r>
              <a:rPr dirty="0" sz="1400" spc="35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шаблон</a:t>
            </a:r>
            <a:r>
              <a:rPr dirty="0" sz="1400" spc="19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технологической</a:t>
            </a:r>
            <a:r>
              <a:rPr dirty="0" sz="1400" spc="-11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карты.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Используй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его</a:t>
            </a:r>
            <a:r>
              <a:rPr dirty="0" sz="1400" spc="19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структуру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400" spc="48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создай</a:t>
            </a:r>
            <a:r>
              <a:rPr dirty="0" sz="1400" spc="3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технологическую</a:t>
            </a:r>
            <a:r>
              <a:rPr dirty="0" sz="1400" spc="43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карту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этого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</a:t>
            </a:r>
            <a:r>
              <a:rPr dirty="0" sz="1400" spc="66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400" spc="5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основе</a:t>
            </a:r>
            <a:r>
              <a:rPr dirty="0" sz="1400" spc="58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нашего</a:t>
            </a:r>
            <a:r>
              <a:rPr dirty="0" sz="1400" spc="2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плана.</a:t>
            </a:r>
          </a:p>
          <a:p>
            <a:pPr marL="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Соблюдай,</a:t>
            </a:r>
            <a:r>
              <a:rPr dirty="0" sz="1400" spc="-35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именно</a:t>
            </a:r>
            <a:r>
              <a:rPr dirty="0" sz="1400" spc="6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такую</a:t>
            </a:r>
            <a:r>
              <a:rPr dirty="0" sz="1400" spc="54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последовательность</a:t>
            </a:r>
            <a:r>
              <a:rPr dirty="0" sz="1400" spc="79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400" spc="5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формулировки</a:t>
            </a:r>
            <a:r>
              <a:rPr dirty="0" sz="1400" spc="-21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колонок,</a:t>
            </a:r>
            <a:r>
              <a:rPr dirty="0" sz="1400" spc="-44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400" spc="27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400" spc="5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шаблоне.</a:t>
            </a:r>
            <a:r>
              <a:rPr dirty="0" sz="1400" spc="27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детально</a:t>
            </a:r>
            <a:r>
              <a:rPr dirty="0" sz="1400" spc="65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заполни</a:t>
            </a:r>
            <a:r>
              <a:rPr dirty="0" sz="1400" spc="2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все</a:t>
            </a:r>
            <a:r>
              <a:rPr dirty="0" sz="1400" spc="62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графы</a:t>
            </a:r>
            <a:r>
              <a:rPr dirty="0" sz="1400" spc="61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технологической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карты</a:t>
            </a:r>
            <a:r>
              <a:rPr dirty="0" sz="1400" spc="1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</a:p>
          <a:p>
            <a:pPr marL="0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соответствии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этой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структурой.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Сделай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акцент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конкретных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действиях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диалоге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педагога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учеников,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формируемых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000000"/>
                </a:solidFill>
                <a:latin typeface="QEHHOT+TimesNewRomanPSMT"/>
                <a:cs typeface="QEHHOT+TimesNewRomanPSMT"/>
              </a:rPr>
              <a:t>УУД.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12329" y="380067"/>
            <a:ext cx="9904369" cy="1033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Визуализируем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занятие: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готовим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презентацию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475954" y="1302077"/>
            <a:ext cx="838782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Задание: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"Превратите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созданные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материалы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презентацию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10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слайдов"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45260" y="2439194"/>
            <a:ext cx="420242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Не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забудьте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включить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Search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-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доступ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93247" y="2574199"/>
            <a:ext cx="4091699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В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бесплатной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версии</a:t>
            </a:r>
            <a:r>
              <a:rPr dirty="0" sz="1800" spc="47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Gamma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можно</a:t>
            </a:r>
          </a:p>
          <a:p>
            <a:pPr marL="48545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создать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только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10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слайдов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935772" y="2713514"/>
            <a:ext cx="3278199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к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актуальной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информации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из</a:t>
            </a:r>
          </a:p>
          <a:p>
            <a:pPr marL="92775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интернета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693355" y="3718897"/>
            <a:ext cx="5761601" cy="5160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Пример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промта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презентации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нейросети</a:t>
            </a:r>
            <a:r>
              <a:rPr dirty="0" sz="1600" spc="52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Gamma</a:t>
            </a:r>
            <a:r>
              <a:rPr dirty="0" sz="15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011188" y="4589345"/>
            <a:ext cx="11707851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787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тобой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план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ИЗО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ДПИ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технологическую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карту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10-12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лет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«День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ремесленника».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Теперь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презентацию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теме.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Презентация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должна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состоять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из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10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слайдов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</a:p>
          <a:p>
            <a:pPr marL="22512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народном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стиле,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используй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природные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цвета.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Информацию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распредели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слайдам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подготовь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</a:p>
          <a:p>
            <a:pPr marL="347049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копирования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нейросеть</a:t>
            </a:r>
            <a:r>
              <a:rPr dirty="0" sz="1800" spc="-34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Gamma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518117" y="282878"/>
            <a:ext cx="7636137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Презентация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за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5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минут: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магия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Gamma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36667" y="1370121"/>
            <a:ext cx="1176340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646620" y="1370121"/>
            <a:ext cx="171423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работает?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685633" y="1370121"/>
            <a:ext cx="123352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Условия: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792108" y="1994516"/>
            <a:ext cx="2910415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Есть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бесплатный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тариф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ограниченными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возможностями,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400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баллов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–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40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баллов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одну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презентацию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697996" y="2035362"/>
            <a:ext cx="3378359" cy="195815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даете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текстовый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запрос</a:t>
            </a:r>
          </a:p>
          <a:p>
            <a:pPr marL="28575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(промт)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вставляете</a:t>
            </a:r>
          </a:p>
          <a:p>
            <a:pPr marL="28575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готовый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текст</a:t>
            </a:r>
          </a:p>
          <a:p>
            <a:pPr marL="0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автоматически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создает</a:t>
            </a:r>
          </a:p>
          <a:p>
            <a:pPr marL="28575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слайды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продуманной</a:t>
            </a:r>
          </a:p>
          <a:p>
            <a:pPr marL="28575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структурой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9915" y="2092323"/>
            <a:ext cx="3709870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Умный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конструктор,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который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превращает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ваш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текст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готовые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презентации,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сайты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документы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дизайном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минуты.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Разработчик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американская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компания</a:t>
            </a:r>
            <a:r>
              <a:rPr dirty="0" sz="1800" spc="-125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Gamma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Tech,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Inc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697996" y="3681282"/>
            <a:ext cx="3699355" cy="8609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выбираете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дизайн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</a:p>
          <a:p>
            <a:pPr marL="28575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редактируете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свои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нужды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150105" y="4835663"/>
            <a:ext cx="456582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Рекомендации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эффективной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работы: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8724" y="5384303"/>
            <a:ext cx="8119136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Используйте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DeepSeek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подготовки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детального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текста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перед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работой</a:t>
            </a:r>
          </a:p>
          <a:p>
            <a:pPr marL="306900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Gamma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8351" y="245663"/>
            <a:ext cx="8971587" cy="11621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751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Наводим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мосты: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подключаем</a:t>
            </a:r>
            <a:r>
              <a:rPr dirty="0" sz="3600" spc="-381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Gamma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50607" y="948166"/>
            <a:ext cx="2931225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Пошаговая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инструкция: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174265" y="1491486"/>
            <a:ext cx="2916595" cy="8610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Переход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ссылке:</a:t>
            </a:r>
          </a:p>
          <a:p>
            <a:pPr marL="41194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 b="1" u="sng">
                <a:solidFill>
                  <a:srgbClr val="467886"/>
                </a:solidFill>
                <a:latin typeface="OIOISI+TimesNewRomanPS-BoldMT"/>
                <a:cs typeface="OIOISI+TimesNewRomanPS-BoldMT"/>
                <a:hlinkClick r:id="rId3"/>
              </a:rPr>
              <a:t>https://gamma.app/signin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869645" y="2314446"/>
            <a:ext cx="3343417" cy="11369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Меняем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язык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1800" spc="-13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Русский</a:t>
            </a:r>
          </a:p>
          <a:p>
            <a:pPr marL="432475" marR="0">
              <a:lnSpc>
                <a:spcPts val="1927"/>
              </a:lnSpc>
              <a:spcBef>
                <a:spcPts val="2392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Кнопка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"Sign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Up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918708" y="3411726"/>
            <a:ext cx="3221147" cy="5881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Регистрация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через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email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439687" y="3691367"/>
            <a:ext cx="240309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или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Google-аккаунт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075083" y="4234686"/>
            <a:ext cx="2868348" cy="5882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Подтверждение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email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56580" y="284478"/>
            <a:ext cx="4310229" cy="14918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41523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При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создании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аккаунта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вас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могут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попросить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ответить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на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несколько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вопросов</a:t>
            </a:r>
          </a:p>
          <a:p>
            <a:pPr marL="534838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—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это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обычная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практика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сбора</a:t>
            </a:r>
          </a:p>
          <a:p>
            <a:pPr marL="37107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статистической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информации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для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развития</a:t>
            </a:r>
          </a:p>
          <a:p>
            <a:pPr marL="134798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платформы.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26357" y="527228"/>
            <a:ext cx="7017026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6423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Чтобы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перенести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презентацию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из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DeepSeek,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найдите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в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интерфейсе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вкладку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"Вставить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текст«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21">
                <a:solidFill>
                  <a:srgbClr val="ffffff"/>
                </a:solidFill>
                <a:latin typeface="Calibri"/>
                <a:cs typeface="Calibri"/>
              </a:rPr>
              <a:t>(Paste</a:t>
            </a:r>
            <a:r>
              <a:rPr dirty="0" sz="1800" spc="-22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8">
                <a:solidFill>
                  <a:srgbClr val="ffffff"/>
                </a:solidFill>
                <a:latin typeface="Calibri"/>
                <a:cs typeface="Calibri"/>
              </a:rPr>
              <a:t>text)</a:t>
            </a:r>
            <a:r>
              <a:rPr dirty="0" sz="1800" spc="27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добавьте</a:t>
            </a:r>
          </a:p>
          <a:p>
            <a:pPr marL="226590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свой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материал»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862733" y="5791844"/>
            <a:ext cx="3860160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Начните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работу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новой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презентацией,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нажав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"Создать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новый"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44066" y="292958"/>
            <a:ext cx="10109404" cy="903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От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текста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слайдам: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собираем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презентацию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Gamma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329401" y="1040833"/>
            <a:ext cx="8552390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Задание: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"Скопируйте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текст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из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DeepSeek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создайте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презентацию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Gamma"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48170" y="1723698"/>
            <a:ext cx="464121" cy="105078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358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1</a:t>
            </a:r>
          </a:p>
          <a:p>
            <a:pPr marL="0" marR="0">
              <a:lnSpc>
                <a:spcPts val="1875"/>
              </a:lnSpc>
              <a:spcBef>
                <a:spcPts val="1822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683262" y="1749682"/>
            <a:ext cx="458762" cy="10633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3</a:t>
            </a:r>
          </a:p>
          <a:p>
            <a:pPr marL="0" marR="0">
              <a:lnSpc>
                <a:spcPts val="1875"/>
              </a:lnSpc>
              <a:spcBef>
                <a:spcPts val="1921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304342" y="1810870"/>
            <a:ext cx="5496386" cy="96394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Копируем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текст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плана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презентации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из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DeepSeek</a:t>
            </a:r>
          </a:p>
          <a:p>
            <a:pPr marL="0" marR="0">
              <a:lnSpc>
                <a:spcPts val="1667"/>
              </a:lnSpc>
              <a:spcBef>
                <a:spcPts val="1805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Gamma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нажимаем</a:t>
            </a:r>
            <a:r>
              <a:rPr dirty="0" sz="1600" spc="11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«вставить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текст»</a:t>
            </a:r>
            <a:r>
              <a:rPr dirty="0" sz="1600" spc="28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(Paste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in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text)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294770" y="1802834"/>
            <a:ext cx="3753322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Вставляем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текст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выбираем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стиль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294771" y="2182256"/>
            <a:ext cx="4494004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Редактируем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созданные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слайды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(Рекомендую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редактировать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1600" spc="-14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PowerPoint)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48170" y="2801926"/>
            <a:ext cx="458762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92308" y="2832320"/>
            <a:ext cx="11348012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Если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результаты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генерации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изображений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вас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устроили,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воспользуйтесь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альтернативными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нейросетями</a:t>
            </a:r>
          </a:p>
          <a:p>
            <a:pPr marL="4059882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—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например,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Qwen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356572" y="145463"/>
            <a:ext cx="5217535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Сохраняем</a:t>
            </a: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компьютер</a:t>
            </a: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презентацию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254721" y="1236786"/>
            <a:ext cx="363729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правом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верхнем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углу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находим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43980" y="1511106"/>
            <a:ext cx="3393486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5073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слово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«поделиться»,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далее</a:t>
            </a:r>
          </a:p>
          <a:p>
            <a:pPr marL="46149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выбираем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«Сотрудничайте»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-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«Экспорт»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«Экспорт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 spc="-127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Power</a:t>
            </a:r>
          </a:p>
          <a:p>
            <a:pPr marL="1177156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ffffff"/>
                </a:solidFill>
                <a:latin typeface="QEHHOT+TimesNewRomanPSMT"/>
                <a:cs typeface="QEHHOT+TimesNewRomanPSMT"/>
              </a:rPr>
              <a:t>Point»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33755" y="439752"/>
            <a:ext cx="3999904" cy="14719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Цифровой</a:t>
            </a:r>
            <a:r>
              <a:rPr dirty="0" sz="3200" spc="-92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аватар:</a:t>
            </a:r>
          </a:p>
          <a:p>
            <a:pPr marL="520402" marR="0">
              <a:lnSpc>
                <a:spcPts val="3334"/>
              </a:lnSpc>
              <a:spcBef>
                <a:spcPts val="171"/>
              </a:spcBef>
              <a:spcAft>
                <a:spcPts val="0"/>
              </a:spcAft>
            </a:pPr>
            <a:r>
              <a:rPr dirty="0" sz="32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знакомимся!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0473" y="1689126"/>
            <a:ext cx="5355860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9904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"Здравствуйте,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коллеги!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облик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создан</a:t>
            </a:r>
          </a:p>
          <a:p>
            <a:pPr marL="13281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искусственным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интеллектом,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смысл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цель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этого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выступления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педагогом.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есть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со-</a:t>
            </a:r>
          </a:p>
          <a:p>
            <a:pPr marL="294859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творчество!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Сегодня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научитесь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так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же</a:t>
            </a:r>
          </a:p>
          <a:p>
            <a:pPr marL="69402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эффективно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работать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тандеме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827575" y="3060726"/>
            <a:ext cx="186228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технологиями."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06609" y="4153644"/>
            <a:ext cx="2699975" cy="1004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7819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Всю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информацию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семинару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вы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можете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найти</a:t>
            </a:r>
          </a:p>
          <a:p>
            <a:pPr marL="20111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ссылке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или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Qr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коду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632971" y="5316443"/>
            <a:ext cx="2718883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af4c52"/>
                </a:solidFill>
                <a:latin typeface="Calibri"/>
                <a:cs typeface="Calibri"/>
                <a:hlinkClick r:id="rId3"/>
              </a:rPr>
              <a:t>https://disk.yandex.ru/d</a:t>
            </a:r>
            <a:r>
              <a:rPr dirty="0" sz="1800">
                <a:solidFill>
                  <a:srgbClr val="af4c52"/>
                </a:solidFill>
                <a:latin typeface="Calibri"/>
                <a:cs typeface="Calibri"/>
                <a:hlinkClick r:id="rId3"/>
              </a:rPr>
              <a:t>/</a:t>
            </a:r>
          </a:p>
          <a:p>
            <a:pPr marL="35840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u="sng">
                <a:solidFill>
                  <a:srgbClr val="af4c52"/>
                </a:solidFill>
                <a:latin typeface="Calibri"/>
                <a:cs typeface="Calibri"/>
                <a:hlinkClick r:id="rId3"/>
              </a:rPr>
              <a:t>0fwYJ6BKPce8Mg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307881" y="522199"/>
            <a:ext cx="113838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Что</a:t>
            </a: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это: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63142" y="516574"/>
            <a:ext cx="123352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Условия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338966" y="868566"/>
            <a:ext cx="6609464" cy="76716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19"/>
              </a:lnSpc>
              <a:spcBef>
                <a:spcPts val="0"/>
              </a:spcBef>
              <a:spcAft>
                <a:spcPts val="0"/>
              </a:spcAft>
            </a:pPr>
            <a:r>
              <a:rPr dirty="0" sz="16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650" spc="3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Нейросеть,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разработанная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китайской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компанией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Alibaba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Group</a:t>
            </a:r>
          </a:p>
          <a:p>
            <a:pPr marL="0" marR="0">
              <a:lnSpc>
                <a:spcPts val="1719"/>
              </a:lnSpc>
              <a:spcBef>
                <a:spcPts val="200"/>
              </a:spcBef>
              <a:spcAft>
                <a:spcPts val="0"/>
              </a:spcAft>
            </a:pPr>
            <a:r>
              <a:rPr dirty="0" sz="16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650" spc="3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Особенности: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мультимодальная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(текст,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изображение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видео)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354941" y="894779"/>
            <a:ext cx="2627067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Бесплатная,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некоторыми</a:t>
            </a:r>
          </a:p>
          <a:p>
            <a:pPr marL="88900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ограничениями.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341495" y="1737449"/>
            <a:ext cx="1223702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Минусы: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38966" y="2017251"/>
            <a:ext cx="9413625" cy="76713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719"/>
              </a:lnSpc>
              <a:spcBef>
                <a:spcPts val="0"/>
              </a:spcBef>
              <a:spcAft>
                <a:spcPts val="0"/>
              </a:spcAft>
            </a:pPr>
            <a:r>
              <a:rPr dirty="0" sz="16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650" spc="3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генерации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изображений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видео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нужно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начинать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новый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диалог.</a:t>
            </a:r>
          </a:p>
          <a:p>
            <a:pPr marL="0" marR="0">
              <a:lnSpc>
                <a:spcPts val="1719"/>
              </a:lnSpc>
              <a:spcBef>
                <a:spcPts val="200"/>
              </a:spcBef>
              <a:spcAft>
                <a:spcPts val="0"/>
              </a:spcAft>
            </a:pPr>
            <a:r>
              <a:rPr dirty="0" sz="16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650" spc="367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Медленная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генерация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видео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низкое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качество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визуалов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из-за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слабого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понимания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русского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624716" y="2510252"/>
            <a:ext cx="803969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языка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879057" y="3154852"/>
            <a:ext cx="7379273" cy="1420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584"/>
              </a:lnSpc>
              <a:spcBef>
                <a:spcPts val="0"/>
              </a:spcBef>
              <a:spcAft>
                <a:spcPts val="0"/>
              </a:spcAft>
            </a:pPr>
            <a:r>
              <a:rPr dirty="0" sz="4400" spc="198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Cоздаём</a:t>
            </a:r>
            <a:r>
              <a:rPr dirty="0" sz="4400" spc="202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4400" spc="199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визуал</a:t>
            </a:r>
            <a:r>
              <a:rPr dirty="0" sz="4400" spc="201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44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4400" spc="207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4400" spc="197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Qwen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363558" y="4272331"/>
            <a:ext cx="174073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00"/>
                </a:solidFill>
                <a:latin typeface="QEHHOT+TimesNewRomanPSMT"/>
                <a:cs typeface="QEHHOT+TimesNewRomanPSMT"/>
              </a:rPr>
              <a:t>Возможности: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039025" y="4546640"/>
            <a:ext cx="2521643" cy="1952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Доступно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мобильное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приложение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полным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набором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функций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все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диалоги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синхронизируются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между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устройствами.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82946" y="4771710"/>
            <a:ext cx="5789231" cy="19581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Работа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текстом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любой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сложности</a:t>
            </a:r>
          </a:p>
          <a:p>
            <a:pPr marL="0" marR="0">
              <a:lnSpc>
                <a:spcPts val="1927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Поиск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интернете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(нужно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включать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вручную)</a:t>
            </a:r>
          </a:p>
          <a:p>
            <a:pPr marL="0" marR="0">
              <a:lnSpc>
                <a:spcPts val="1927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Поддержка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загрузки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файлов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(изображения,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PDF,</a:t>
            </a:r>
          </a:p>
          <a:p>
            <a:pPr marL="28575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Word,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Excel,)</a:t>
            </a:r>
          </a:p>
          <a:p>
            <a:pPr marL="0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Генерация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анализ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изображений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видео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(5-</a:t>
            </a:r>
          </a:p>
          <a:p>
            <a:pPr marL="285750" marR="0">
              <a:lnSpc>
                <a:spcPts val="1875"/>
              </a:lnSpc>
              <a:spcBef>
                <a:spcPts val="22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секундных)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781169" y="192017"/>
            <a:ext cx="9860557" cy="11621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751"/>
              </a:lnSpc>
              <a:spcBef>
                <a:spcPts val="0"/>
              </a:spcBef>
              <a:spcAft>
                <a:spcPts val="0"/>
              </a:spcAft>
            </a:pP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Быстрый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старт: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начинаем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работу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6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Qwen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755081" y="1053331"/>
            <a:ext cx="2931225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Пошаговая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инструкция: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755081" y="1596651"/>
            <a:ext cx="2662815" cy="8122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Переход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ссылке:</a:t>
            </a:r>
          </a:p>
          <a:p>
            <a:pPr marL="0" marR="0">
              <a:lnSpc>
                <a:spcPts val="1667"/>
              </a:lnSpc>
              <a:spcBef>
                <a:spcPts val="248"/>
              </a:spcBef>
              <a:spcAft>
                <a:spcPts val="0"/>
              </a:spcAft>
            </a:pPr>
            <a:r>
              <a:rPr dirty="0" sz="1600" b="1" u="sng">
                <a:solidFill>
                  <a:srgbClr val="467886"/>
                </a:solidFill>
                <a:latin typeface="OIOISI+TimesNewRomanPS-BoldMT"/>
                <a:cs typeface="OIOISI+TimesNewRomanPS-BoldMT"/>
                <a:hlinkClick r:id="rId3"/>
              </a:rPr>
              <a:t>https://chat.qwen.ai/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755081" y="2358651"/>
            <a:ext cx="2423980" cy="58835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Кнопка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«Создать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040831" y="2638291"/>
            <a:ext cx="229788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аккаунт»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(Sign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Up)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755081" y="3181611"/>
            <a:ext cx="3221146" cy="5881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Регистрация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через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email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040831" y="3461252"/>
            <a:ext cx="240309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или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Google-аккаунт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55081" y="4004571"/>
            <a:ext cx="2868348" cy="58821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ffffff"/>
                </a:solidFill>
                <a:latin typeface="CIFTAG+Wingdings-Regular"/>
                <a:cs typeface="CIFTAG+Wingdings-Regular"/>
              </a:rPr>
              <a:t>v</a:t>
            </a:r>
            <a:r>
              <a:rPr dirty="0" sz="1850" spc="139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Подтверждение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email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384816" y="4843256"/>
            <a:ext cx="2600157" cy="1004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Рекомендуют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«самого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умного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собеседника»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в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семействе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ffffff"/>
                </a:solidFill>
                <a:latin typeface="QEHHOT+TimesNewRomanPSMT"/>
                <a:cs typeface="QEHHOT+TimesNewRomanPSMT"/>
              </a:rPr>
              <a:t>Qwen</a:t>
            </a:r>
          </a:p>
        </p:txBody>
      </p: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0878" y="485718"/>
            <a:ext cx="12162118" cy="14719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Творим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английском: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секреты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идеальных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промтов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для</a:t>
            </a:r>
          </a:p>
          <a:p>
            <a:pPr marL="4747121" marR="0">
              <a:lnSpc>
                <a:spcPts val="3334"/>
              </a:lnSpc>
              <a:spcBef>
                <a:spcPts val="171"/>
              </a:spcBef>
              <a:spcAft>
                <a:spcPts val="0"/>
              </a:spcAft>
            </a:pPr>
            <a:r>
              <a:rPr dirty="0" sz="32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Qwen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19734" y="1674150"/>
            <a:ext cx="12951483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создании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изображений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видео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Qwen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может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некорректно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обрабатывать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текст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сложные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описания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русском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языке.</a:t>
            </a:r>
          </a:p>
          <a:p>
            <a:pPr marL="217214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лучшего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результата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рекомендуется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использовать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английские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промты.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555181" y="2416138"/>
            <a:ext cx="10561638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составления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промтов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картинкам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видео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вы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можете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использовать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как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DeepSeek,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так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Qwen,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96533" y="2929347"/>
            <a:ext cx="2599640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Промт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картинки: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523370" y="3483354"/>
            <a:ext cx="831949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Стиль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61987" y="3567628"/>
            <a:ext cx="1794933" cy="1128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Тип</a:t>
            </a: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изображения</a:t>
            </a:r>
          </a:p>
          <a:p>
            <a:pPr marL="199528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(иллюстрация,</a:t>
            </a:r>
          </a:p>
          <a:p>
            <a:pPr marL="280454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фотография,</a:t>
            </a:r>
          </a:p>
          <a:p>
            <a:pPr marL="106306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живопись,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скетч)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916837" y="3581357"/>
            <a:ext cx="1303526" cy="1128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00614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Объект</a:t>
            </a:r>
          </a:p>
          <a:p>
            <a:pPr marL="208198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(кто/что</a:t>
            </a:r>
          </a:p>
          <a:p>
            <a:pPr marL="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изображен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</a:p>
          <a:p>
            <a:pPr marL="144326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картинке)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721960" y="3550191"/>
            <a:ext cx="1097161" cy="7116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Действие</a:t>
            </a:r>
          </a:p>
          <a:p>
            <a:pPr marL="248822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(что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351845" y="3579928"/>
            <a:ext cx="1140842" cy="9186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3031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Детали</a:t>
            </a:r>
          </a:p>
          <a:p>
            <a:pPr marL="107336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(одежда,</a:t>
            </a:r>
          </a:p>
          <a:p>
            <a:pPr marL="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цвета,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фон)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387291" y="3577503"/>
            <a:ext cx="1434560" cy="91544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Качество</a:t>
            </a:r>
          </a:p>
          <a:p>
            <a:pPr marL="837406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(4K,</a:t>
            </a:r>
          </a:p>
          <a:p>
            <a:pPr marL="270823" marR="0">
              <a:lnSpc>
                <a:spcPts val="1458"/>
              </a:lnSpc>
              <a:spcBef>
                <a:spcPts val="268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высокая</a:t>
            </a:r>
          </a:p>
          <a:p>
            <a:pPr marL="9009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детализация,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191830" y="3723949"/>
            <a:ext cx="1451917" cy="10920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(реалистичный,</a:t>
            </a:r>
          </a:p>
          <a:p>
            <a:pPr marL="9022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мультяшный,</a:t>
            </a:r>
          </a:p>
          <a:p>
            <a:pPr marL="83722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акварельный,</a:t>
            </a:r>
          </a:p>
          <a:p>
            <a:pPr marL="167065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киберпанк)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849753" y="4004147"/>
            <a:ext cx="819546" cy="451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делает)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0267038" y="4244819"/>
            <a:ext cx="1662794" cy="451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профессионально)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5171584" y="4625198"/>
            <a:ext cx="217375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Промт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видео: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185879" y="5391644"/>
            <a:ext cx="1450771" cy="112880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9985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Ракурс</a:t>
            </a:r>
          </a:p>
          <a:p>
            <a:pPr marL="0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(крупный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план,</a:t>
            </a:r>
          </a:p>
          <a:p>
            <a:pPr marL="27954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широкий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кадр,</a:t>
            </a:r>
          </a:p>
          <a:p>
            <a:pPr marL="389352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вид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с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446293" y="5391644"/>
            <a:ext cx="1186358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Движение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98924" y="5436965"/>
            <a:ext cx="1122660" cy="9618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Длительн</a:t>
            </a:r>
          </a:p>
          <a:p>
            <a:pPr marL="227806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ость</a:t>
            </a:r>
          </a:p>
          <a:p>
            <a:pPr marL="36686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(секунды)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0600412" y="5482873"/>
            <a:ext cx="1358007" cy="9186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9926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Настроение</a:t>
            </a:r>
          </a:p>
          <a:p>
            <a:pPr marL="0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(драматичное,</a:t>
            </a:r>
          </a:p>
          <a:p>
            <a:pPr marL="235508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мирное,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060882" y="5544600"/>
            <a:ext cx="1186805" cy="91862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7858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Сцена</a:t>
            </a:r>
          </a:p>
          <a:p>
            <a:pPr marL="135470" marR="0">
              <a:lnSpc>
                <a:spcPts val="1458"/>
              </a:lnSpc>
              <a:spcBef>
                <a:spcPts val="227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(место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и</a:t>
            </a:r>
          </a:p>
          <a:p>
            <a:pPr marL="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обстановка)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147191" y="5632240"/>
            <a:ext cx="1744033" cy="109204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2258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(замедленная</a:t>
            </a:r>
          </a:p>
          <a:p>
            <a:pPr marL="0" marR="0">
              <a:lnSpc>
                <a:spcPts val="1458"/>
              </a:lnSpc>
              <a:spcBef>
                <a:spcPts val="17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съемка,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покадровая</a:t>
            </a:r>
          </a:p>
          <a:p>
            <a:pPr marL="100669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съемка,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плавный</a:t>
            </a:r>
          </a:p>
          <a:p>
            <a:pPr marL="402728" marR="0">
              <a:lnSpc>
                <a:spcPts val="1458"/>
              </a:lnSpc>
              <a:spcBef>
                <a:spcPts val="221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поворот)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358767" y="5665562"/>
            <a:ext cx="831949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Стиль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610709" y="5720075"/>
            <a:ext cx="1116211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3b1842"/>
                </a:solidFill>
                <a:latin typeface="QEHHOT+TimesNewRomanPSMT"/>
                <a:cs typeface="QEHHOT+TimesNewRomanPSMT"/>
              </a:rPr>
              <a:t>Действие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0678757" y="6150189"/>
            <a:ext cx="1185651" cy="451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энергичное)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5218727" y="6272320"/>
            <a:ext cx="1375432" cy="451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58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3b1842"/>
                </a:solidFill>
                <a:latin typeface="QEHHOT+TimesNewRomanPSMT"/>
                <a:cs typeface="QEHHOT+TimesNewRomanPSMT"/>
              </a:rPr>
              <a:t>беспилотника)</a:t>
            </a:r>
          </a:p>
        </p:txBody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642650" y="308188"/>
            <a:ext cx="4397127" cy="12913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Пишем</a:t>
            </a:r>
            <a:r>
              <a:rPr dirty="0" sz="4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40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промты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01583" y="523299"/>
            <a:ext cx="5481276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Задание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: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"Используя</a:t>
            </a:r>
            <a:r>
              <a:rPr dirty="0" sz="1800" spc="-9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Qwen,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создайте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картинку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видео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«День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ремесленника»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41717" y="1968317"/>
            <a:ext cx="2761659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Включите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обе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функции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«Мышление»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«Поиск»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41716" y="3033893"/>
            <a:ext cx="3062132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После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созданного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вами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промта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выбери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«Генерация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картинки»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или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«Генерация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видео»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38879" y="4607300"/>
            <a:ext cx="3943877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Промт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создание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изображения: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523069" y="4662705"/>
            <a:ext cx="306845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Промт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создание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видео: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38879" y="5189749"/>
            <a:ext cx="5428375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Напиши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промт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нейросети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Qwen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создание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изображения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теме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"день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ремесленника"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английском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языке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расшифруй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мне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русском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языке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5984066" y="5189748"/>
            <a:ext cx="6477873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Напиши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промт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нейросети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Qwen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создание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видео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теме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"день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ремесленника"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английском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языке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и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расшифруй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мне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русском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языке</a:t>
            </a:r>
          </a:p>
        </p:txBody>
      </p:sp>
    </p:spTree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89046" y="612767"/>
            <a:ext cx="5444442" cy="154959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001"/>
              </a:lnSpc>
              <a:spcBef>
                <a:spcPts val="0"/>
              </a:spcBef>
              <a:spcAft>
                <a:spcPts val="0"/>
              </a:spcAft>
            </a:pPr>
            <a:r>
              <a:rPr dirty="0" sz="4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Подводим</a:t>
            </a:r>
            <a:r>
              <a:rPr dirty="0" sz="4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4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итоги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0842" y="2019551"/>
            <a:ext cx="5354271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8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Как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показал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наш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практикум,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комбинации</a:t>
            </a:r>
          </a:p>
          <a:p>
            <a:pPr marL="16851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Qwen,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DeepSeek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Gamma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достаточно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для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решения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большинства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педагогических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задач</a:t>
            </a:r>
          </a:p>
          <a:p>
            <a:pPr marL="47580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—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от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планирования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до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визуального</a:t>
            </a:r>
          </a:p>
          <a:p>
            <a:pPr marL="1080188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сопровождения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занятий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21278" y="4233042"/>
            <a:ext cx="5110111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7331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теперь,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когда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вооружены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этими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знаниями,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наш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цифровой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помощник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хочет</a:t>
            </a:r>
          </a:p>
          <a:p>
            <a:pPr marL="741647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задать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вам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итоговый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вопрос</a:t>
            </a:r>
          </a:p>
        </p:txBody>
      </p:sp>
    </p:spTree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59019" y="1559935"/>
            <a:ext cx="3765324" cy="12480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f1115"/>
                </a:solidFill>
                <a:latin typeface="QEHHOT+TimesNewRomanPSMT"/>
                <a:cs typeface="QEHHOT+TimesNewRomanPSMT"/>
                <a:hlinkClick r:id="rId3"/>
              </a:rPr>
              <a:t>edu-assist.me</a:t>
            </a:r>
            <a:r>
              <a:rPr dirty="0" sz="1600" spc="43">
                <a:solidFill>
                  <a:srgbClr val="0f1115"/>
                </a:solidFill>
                <a:latin typeface="QEHHOT+TimesNewRomanPSMT"/>
                <a:cs typeface="QEHHOT+TimesNewRomanPSMT"/>
                <a:hlinkClick r:id="rId3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генерация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викторин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тестов,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создания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учебных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материалов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(безлимитное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использование,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есть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некоторые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ограничения)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905784" y="1559935"/>
            <a:ext cx="3352412" cy="12480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f1115"/>
                </a:solidFill>
                <a:latin typeface="QEHHOT+TimesNewRomanPSMT"/>
                <a:cs typeface="QEHHOT+TimesNewRomanPSMT"/>
                <a:hlinkClick r:id="rId4"/>
              </a:rPr>
              <a:t>leonardo.ai</a:t>
            </a:r>
            <a:r>
              <a:rPr dirty="0" sz="1600" spc="29">
                <a:solidFill>
                  <a:srgbClr val="0f1115"/>
                </a:solidFill>
                <a:latin typeface="QEHHOT+TimesNewRomanPSMT"/>
                <a:cs typeface="QEHHOT+TimesNewRomanPSMT"/>
                <a:hlinkClick r:id="rId4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фотореалистичная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графика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арты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(ограниченный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лимит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3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запроса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день,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есть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мобильная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версия)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04461" y="3126517"/>
            <a:ext cx="4027009" cy="12480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f1115"/>
                </a:solidFill>
                <a:latin typeface="QEHHOT+TimesNewRomanPSMT"/>
                <a:cs typeface="QEHHOT+TimesNewRomanPSMT"/>
                <a:hlinkClick r:id="rId5"/>
              </a:rPr>
              <a:t>pixverse.ai</a:t>
            </a:r>
            <a:r>
              <a:rPr dirty="0" sz="1600" spc="31">
                <a:solidFill>
                  <a:srgbClr val="0f1115"/>
                </a:solidFill>
                <a:latin typeface="QEHHOT+TimesNewRomanPSMT"/>
                <a:cs typeface="QEHHOT+TimesNewRomanPSMT"/>
                <a:hlinkClick r:id="rId5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создание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видео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из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текста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фото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за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секунды,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анимация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персонажей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сцен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(ограниченный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лимит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около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3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запросов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день,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есть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мобильная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версия)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905784" y="3124764"/>
            <a:ext cx="3237367" cy="1004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f1115"/>
                </a:solidFill>
                <a:latin typeface="QEHHOT+TimesNewRomanPSMT"/>
                <a:cs typeface="QEHHOT+TimesNewRomanPSMT"/>
                <a:hlinkClick r:id="rId6"/>
              </a:rPr>
              <a:t>openai.fm</a:t>
            </a:r>
            <a:r>
              <a:rPr dirty="0" sz="1600" spc="25">
                <a:solidFill>
                  <a:srgbClr val="0f1115"/>
                </a:solidFill>
                <a:latin typeface="QEHHOT+TimesNewRomanPSMT"/>
                <a:cs typeface="QEHHOT+TimesNewRomanPSMT"/>
                <a:hlinkClick r:id="rId6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озвучка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текстов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с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эмоциями,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11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разных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голосов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на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выбор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(безлимитное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905784" y="3856284"/>
            <a:ext cx="1651496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использование)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59002" y="4689593"/>
            <a:ext cx="4804424" cy="10042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u="sng">
                <a:solidFill>
                  <a:srgbClr val="0f1115"/>
                </a:solidFill>
                <a:latin typeface="QEHHOT+TimesNewRomanPSMT"/>
                <a:cs typeface="QEHHOT+TimesNewRomanPSMT"/>
                <a:hlinkClick r:id="rId7"/>
              </a:rPr>
              <a:t>beart.ai</a:t>
            </a:r>
            <a:r>
              <a:rPr dirty="0" sz="1600" spc="29">
                <a:solidFill>
                  <a:srgbClr val="0f1115"/>
                </a:solidFill>
                <a:latin typeface="QEHHOT+TimesNewRomanPSMT"/>
                <a:cs typeface="QEHHOT+TimesNewRomanPSMT"/>
                <a:hlinkClick r:id="rId7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замена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лиц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фото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видео,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улучшение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качества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изображений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(безлимитное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f1115"/>
                </a:solidFill>
                <a:latin typeface="QEHHOT+TimesNewRomanPSMT"/>
                <a:cs typeface="QEHHOT+TimesNewRomanPSMT"/>
              </a:rPr>
              <a:t>использование)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90594" y="5956942"/>
            <a:ext cx="12921527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Каждый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из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этих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инструментов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решает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свои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уникальные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задачи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—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пробуйте,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экспериментируйте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находите</a:t>
            </a:r>
          </a:p>
          <a:p>
            <a:pPr marL="23085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«свои»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нейросети!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Вместе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мы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можем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создать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настоящую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цифровую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мастерскую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современного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000000"/>
                </a:solidFill>
                <a:latin typeface="OIOISI+TimesNewRomanPS-BoldMT"/>
                <a:cs typeface="OIOISI+TimesNewRomanPS-BoldMT"/>
              </a:rPr>
              <a:t>педагога.</a:t>
            </a:r>
          </a:p>
        </p:txBody>
      </p:sp>
    </p:spTree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415090" y="2700999"/>
            <a:ext cx="5931403" cy="22079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40382" marR="0">
              <a:lnSpc>
                <a:spcPts val="5001"/>
              </a:lnSpc>
              <a:spcBef>
                <a:spcPts val="0"/>
              </a:spcBef>
              <a:spcAft>
                <a:spcPts val="0"/>
              </a:spcAft>
            </a:pPr>
            <a:r>
              <a:rPr dirty="0" sz="4800" spc="298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СПАСИБО</a:t>
            </a:r>
          </a:p>
          <a:p>
            <a:pPr marL="0" marR="0">
              <a:lnSpc>
                <a:spcPts val="5001"/>
              </a:lnSpc>
              <a:spcBef>
                <a:spcPts val="182"/>
              </a:spcBef>
              <a:spcAft>
                <a:spcPts val="0"/>
              </a:spcAft>
            </a:pPr>
            <a:r>
              <a:rPr dirty="0" sz="4800" spc="296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ЗА</a:t>
            </a:r>
            <a:r>
              <a:rPr dirty="0" sz="4800" spc="303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4800" spc="296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ВНИМАНИЕ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57795" y="514473"/>
            <a:ext cx="9139620" cy="1033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334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Нейросеть: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ваш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новый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помощник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3200" b="1">
                <a:solidFill>
                  <a:srgbClr val="bd5f54"/>
                </a:solidFill>
                <a:latin typeface="OIOISI+TimesNewRomanPS-BoldMT"/>
                <a:cs typeface="OIOISI+TimesNewRomanPS-BoldMT"/>
              </a:rPr>
              <a:t>работе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67302" y="1345523"/>
            <a:ext cx="2867659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Что</a:t>
            </a: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такое</a:t>
            </a: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нейросеть?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36592" y="1345523"/>
            <a:ext cx="2280414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Важно</a:t>
            </a: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562246"/>
                </a:solidFill>
                <a:latin typeface="OIOISI+TimesNewRomanPS-BoldMT"/>
                <a:cs typeface="OIOISI+TimesNewRomanPS-BoldMT"/>
              </a:rPr>
              <a:t>помнить: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24828" y="2503701"/>
            <a:ext cx="5249378" cy="247427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664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программа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обработки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данных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с</a:t>
            </a:r>
          </a:p>
          <a:p>
            <a:pPr marL="400446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помощью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математической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модели.</a:t>
            </a:r>
          </a:p>
          <a:p>
            <a:pPr marL="656964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Нейросети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имитируют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работу</a:t>
            </a:r>
          </a:p>
          <a:p>
            <a:pPr marL="265496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человеческого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мозга: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у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них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тоже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есть</a:t>
            </a:r>
          </a:p>
          <a:p>
            <a:pPr marL="372219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«нейроны»,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которые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обрабатывают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информацию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обучаются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примерах.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А</a:t>
            </a:r>
          </a:p>
          <a:p>
            <a:pPr marL="374004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потом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используют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знания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80b3d"/>
                </a:solidFill>
                <a:latin typeface="QEHHOT+TimesNewRomanPSMT"/>
                <a:cs typeface="QEHHOT+TimesNewRomanPSMT"/>
              </a:rPr>
              <a:t>работе</a:t>
            </a:r>
            <a:r>
              <a:rPr dirty="0" sz="1800">
                <a:solidFill>
                  <a:srgbClr val="180b3d"/>
                </a:solidFill>
                <a:latin typeface="QEHHOT+TimesNewRomanPSMT"/>
                <a:cs typeface="QEHHOT+TimesNewRomanPSMT"/>
              </a:rPr>
              <a:t>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920535" y="2503701"/>
            <a:ext cx="5210771" cy="2474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69106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Нейросеть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умный,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но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не</a:t>
            </a:r>
          </a:p>
          <a:p>
            <a:pPr marL="119372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идеальный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помощник.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Она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стажер-</a:t>
            </a:r>
          </a:p>
          <a:p>
            <a:pPr marL="7899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студент: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может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генерировать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блестящие</a:t>
            </a:r>
          </a:p>
          <a:p>
            <a:pPr marL="0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идеи,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но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требует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проверки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руководства.</a:t>
            </a:r>
          </a:p>
          <a:p>
            <a:pPr marL="38546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Ваша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экспертиза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тот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фильтр,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который</a:t>
            </a:r>
          </a:p>
          <a:p>
            <a:pPr marL="193662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превращает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сырую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нейрогенерацию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в</a:t>
            </a:r>
          </a:p>
          <a:p>
            <a:pPr marL="49596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качественный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педагогический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2000">
                <a:solidFill>
                  <a:srgbClr val="1a0c3e"/>
                </a:solidFill>
                <a:latin typeface="QEHHOT+TimesNewRomanPSMT"/>
                <a:cs typeface="QEHHOT+TimesNewRomanPSMT"/>
              </a:rPr>
              <a:t>материал.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09606" y="377522"/>
            <a:ext cx="5390051" cy="9504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Какие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основные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недостатки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проблемы</a:t>
            </a:r>
          </a:p>
          <a:p>
            <a:pPr marL="1627683" marR="0">
              <a:lnSpc>
                <a:spcPts val="2083"/>
              </a:lnSpc>
              <a:spcBef>
                <a:spcPts val="316"/>
              </a:spcBef>
              <a:spcAft>
                <a:spcPts val="0"/>
              </a:spcAft>
            </a:pP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нейросетей?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949440" y="377522"/>
            <a:ext cx="3638691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Советы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по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обходу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af4c52"/>
                </a:solidFill>
                <a:latin typeface="OIOISI+TimesNewRomanPS-BoldMT"/>
                <a:cs typeface="OIOISI+TimesNewRomanPS-BoldMT"/>
              </a:rPr>
              <a:t>проблем: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617293" y="1506470"/>
            <a:ext cx="5773324" cy="47013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2585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Просите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указывать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источники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«На</a:t>
            </a:r>
          </a:p>
          <a:p>
            <a:pPr marL="296757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основании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каких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данных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ты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утверждаешь?»</a:t>
            </a:r>
          </a:p>
          <a:p>
            <a:pPr marL="85067" marR="0">
              <a:lnSpc>
                <a:spcPts val="1927"/>
              </a:lnSpc>
              <a:spcBef>
                <a:spcPts val="24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Перепроверяйте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ключевые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факты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особенно</a:t>
            </a:r>
          </a:p>
          <a:p>
            <a:pPr marL="159589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даты,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имена,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техники</a:t>
            </a:r>
          </a:p>
          <a:p>
            <a:pPr marL="18615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Используйте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критические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промты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«Проверь,</a:t>
            </a:r>
          </a:p>
          <a:p>
            <a:pPr marL="540680" marR="0">
              <a:lnSpc>
                <a:spcPts val="1875"/>
              </a:lnSpc>
              <a:spcBef>
                <a:spcPts val="22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нет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ли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фактических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ошибок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этом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тексте»</a:t>
            </a:r>
          </a:p>
          <a:p>
            <a:pPr marL="557131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появлении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лишних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конечностей</a:t>
            </a:r>
          </a:p>
          <a:p>
            <a:pPr marL="704539" marR="0">
              <a:lnSpc>
                <a:spcPts val="1875"/>
              </a:lnSpc>
              <a:spcBef>
                <a:spcPts val="22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добавляйте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промт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фразу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«Правильная</a:t>
            </a:r>
          </a:p>
          <a:p>
            <a:pPr marL="1242386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анатомия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рук,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пять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пальцев»</a:t>
            </a:r>
          </a:p>
          <a:p>
            <a:pPr marL="3689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Сохраняйте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удачные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промты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отдельном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файле</a:t>
            </a:r>
          </a:p>
          <a:p>
            <a:pPr marL="283461" marR="0">
              <a:lnSpc>
                <a:spcPts val="1927"/>
              </a:lnSpc>
              <a:spcBef>
                <a:spcPts val="23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Экспериментируйте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формулировками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—</a:t>
            </a:r>
          </a:p>
          <a:p>
            <a:pPr marL="779704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пробуйте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2-3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варианта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одного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запроса</a:t>
            </a:r>
          </a:p>
          <a:p>
            <a:pPr marL="558303" marR="0">
              <a:lnSpc>
                <a:spcPts val="1927"/>
              </a:lnSpc>
              <a:spcBef>
                <a:spcPts val="24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Используйте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итеративный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подход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—</a:t>
            </a:r>
          </a:p>
          <a:p>
            <a:pPr marL="362911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«Доработай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учетом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предыдущих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замечаний»</a:t>
            </a:r>
          </a:p>
          <a:p>
            <a:pPr marL="0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Делите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сложные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задачи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этапы,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периодически</a:t>
            </a:r>
          </a:p>
          <a:p>
            <a:pPr marL="1003988" marR="0">
              <a:lnSpc>
                <a:spcPts val="1875"/>
              </a:lnSpc>
              <a:spcBef>
                <a:spcPts val="22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подводите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итоги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пройденному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24923" y="1675914"/>
            <a:ext cx="5152897" cy="11351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3905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Нейросеть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придумывает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факты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.</a:t>
            </a:r>
          </a:p>
          <a:p>
            <a:pPr marL="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Может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выдать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ложную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информацию,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которая</a:t>
            </a:r>
          </a:p>
          <a:p>
            <a:pPr marL="125885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звучит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убедительно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96118" y="2498874"/>
            <a:ext cx="5442174" cy="168380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3088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Артефакт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генерации: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лишние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конечности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.</a:t>
            </a:r>
          </a:p>
          <a:p>
            <a:pPr marL="375834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еще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плохо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понимает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анатомическую</a:t>
            </a:r>
          </a:p>
          <a:p>
            <a:pPr marL="75990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целостность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человеческого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тела.</a:t>
            </a:r>
          </a:p>
          <a:p>
            <a:pPr marL="0" marR="0">
              <a:lnSpc>
                <a:spcPts val="1927"/>
              </a:lnSpc>
              <a:spcBef>
                <a:spcPts val="29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Один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тот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же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промт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дает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разный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результат</a:t>
            </a:r>
            <a:r>
              <a:rPr dirty="0" sz="1800" spc="24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spc="-45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</a:t>
            </a:r>
          </a:p>
          <a:p>
            <a:pPr marL="1851514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разное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время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513841" y="3870475"/>
            <a:ext cx="3517161" cy="5881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Проблемы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креативностью: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98821" y="4150115"/>
            <a:ext cx="5696342" cy="14041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45616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выдает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усредненные,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популярные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решения</a:t>
            </a:r>
          </a:p>
          <a:p>
            <a:pPr marL="862155" marR="0">
              <a:lnSpc>
                <a:spcPts val="1927"/>
              </a:lnSpc>
              <a:spcBef>
                <a:spcPts val="242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Этические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правовые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риски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:</a:t>
            </a:r>
          </a:p>
          <a:p>
            <a:pPr marL="0" marR="0">
              <a:lnSpc>
                <a:spcPts val="1875"/>
              </a:lnSpc>
              <a:spcBef>
                <a:spcPts val="27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нейросеть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может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генерировать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контент,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похожий</a:t>
            </a:r>
          </a:p>
          <a:p>
            <a:pPr marL="912725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на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работы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конкретных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авторов;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72566" y="5247396"/>
            <a:ext cx="5243382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может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выдать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неожиданный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или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неуместный</a:t>
            </a:r>
          </a:p>
          <a:p>
            <a:pPr marL="1889614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контент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264840" y="5790715"/>
            <a:ext cx="4087788" cy="588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12083c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12083c"/>
                </a:solidFill>
                <a:latin typeface="Times New Roman"/>
                <a:cs typeface="Times New Roman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Ограничения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бесплатных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 u="sng">
                <a:solidFill>
                  <a:srgbClr val="12083c"/>
                </a:solidFill>
                <a:latin typeface="QEHHOT+TimesNewRomanPSMT"/>
                <a:cs typeface="QEHHOT+TimesNewRomanPSMT"/>
              </a:rPr>
              <a:t>версий</a:t>
            </a:r>
            <a:r>
              <a:rPr dirty="0" sz="1800">
                <a:solidFill>
                  <a:srgbClr val="12083c"/>
                </a:solidFill>
                <a:latin typeface="QEHHOT+TimesNewRomanPSMT"/>
                <a:cs typeface="QEHHOT+TimesNewRomanPSMT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489547" y="540205"/>
            <a:ext cx="2954982" cy="133065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917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Нейро-глюки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</a:t>
            </a:r>
          </a:p>
          <a:p>
            <a:pPr marL="351346" marR="0">
              <a:lnSpc>
                <a:spcPts val="2917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анатомией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88775" y="4536149"/>
            <a:ext cx="3797718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6572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Иногда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нейросеть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бывает</a:t>
            </a:r>
          </a:p>
          <a:p>
            <a:pPr marL="251457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слишком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щедра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детали!</a:t>
            </a:r>
          </a:p>
          <a:p>
            <a:pPr marL="10021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Помните: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финальную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проверку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артефакты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здравый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смысл</a:t>
            </a:r>
          </a:p>
          <a:p>
            <a:pPr marL="497073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пока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что,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не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передашь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70370" y="5907749"/>
            <a:ext cx="3419147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искусственному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ffffff"/>
                </a:solidFill>
                <a:latin typeface="OIOISI+TimesNewRomanPS-BoldMT"/>
                <a:cs typeface="OIOISI+TimesNewRomanPS-BoldMT"/>
              </a:rPr>
              <a:t>интеллекту.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663441" y="277452"/>
            <a:ext cx="2422652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Что</a:t>
            </a:r>
            <a:r>
              <a:rPr dirty="0" sz="20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такое</a:t>
            </a:r>
            <a:r>
              <a:rPr dirty="0" sz="20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промт?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39594" y="721155"/>
            <a:ext cx="1039335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Точная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подробная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инструкция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нейросети.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Чем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лучше,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качественнее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результат.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08986" y="1190842"/>
            <a:ext cx="3480482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Ключевые</a:t>
            </a:r>
            <a:r>
              <a:rPr dirty="0" sz="18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элементы</a:t>
            </a:r>
            <a:r>
              <a:rPr dirty="0" sz="18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spc="-18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промта</a:t>
            </a:r>
            <a:r>
              <a:rPr dirty="0" sz="1800">
                <a:solidFill>
                  <a:srgbClr val="3b1842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644640" y="1186986"/>
            <a:ext cx="3399170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Простая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аналогия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из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жизни: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187438" y="1623232"/>
            <a:ext cx="5237202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«Вася,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сбегай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в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магазин»</a:t>
            </a:r>
            <a:r>
              <a:rPr dirty="0" sz="1800" spc="-18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плохой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промт.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Вася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может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принести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угодно.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70318" y="1672250"/>
            <a:ext cx="4569291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Роль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(кто?)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Пример: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«Ты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(Я)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—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опытный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педагог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по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изобразительному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искусству»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60365" y="1929931"/>
            <a:ext cx="458762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187438" y="2446192"/>
            <a:ext cx="6081184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«Вася,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купи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в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магазине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батон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«Столичный»,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молоко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3.2%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в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пакете,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и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десяток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яиц»</a:t>
            </a:r>
            <a:r>
              <a:rPr dirty="0" sz="1800" spc="-5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хороший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промт.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Понятно,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что,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количестве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каких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именно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характеристик.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70318" y="2706134"/>
            <a:ext cx="3767214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Задача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(что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сделать?)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Пример: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«Напиши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план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занятия»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583809" y="2809629"/>
            <a:ext cx="470486" cy="13801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  <a:p>
            <a:pPr marL="11724" marR="0">
              <a:lnSpc>
                <a:spcPts val="1875"/>
              </a:lnSpc>
              <a:spcBef>
                <a:spcPts val="4416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68632" y="3436804"/>
            <a:ext cx="3309259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Контекст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кого/чего?)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Пример: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«для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детей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7-9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лет»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442568" y="3853684"/>
            <a:ext cx="5824016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разговаривайте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нейросетью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поисковиком</a:t>
            </a:r>
          </a:p>
          <a:p>
            <a:pPr marL="98561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(одна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короткая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фраза).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Разговаривайте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</a:p>
          <a:p>
            <a:pPr marL="48982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помощником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составляйте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развернутые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задания,</a:t>
            </a:r>
          </a:p>
          <a:p>
            <a:pPr marL="823869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если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объясняли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коллеге.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1068632" y="4130683"/>
            <a:ext cx="167129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Детали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(как?)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068632" y="4405003"/>
            <a:ext cx="4647632" cy="16783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Пример: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«Занятие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должно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длиться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40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минут,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быть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посвящено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городецкой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росписи,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включи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в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него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игровой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момент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и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практическое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задание,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распиши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по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минутам»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95533" y="4517053"/>
            <a:ext cx="458762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386031" y="5225284"/>
            <a:ext cx="5926895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бойтесь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писать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много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подробно.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нейросети</a:t>
            </a:r>
          </a:p>
          <a:p>
            <a:pPr marL="204552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«вода»,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ценная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информация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точного</a:t>
            </a:r>
          </a:p>
          <a:p>
            <a:pPr marL="2229867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ответа.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193599" y="1109228"/>
            <a:ext cx="3772181" cy="645666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083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Классификация</a:t>
            </a:r>
            <a:r>
              <a:rPr dirty="0" sz="20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2000" b="1" u="sng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нейросетей: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95529" y="1195799"/>
            <a:ext cx="158099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текста: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404317" y="1717809"/>
            <a:ext cx="137183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видео: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862624" y="1717809"/>
            <a:ext cx="208323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презентаций: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78652" y="1763910"/>
            <a:ext cx="2254205" cy="13106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DeepSeek</a:t>
            </a:r>
          </a:p>
          <a:p>
            <a:pPr marL="0" marR="0">
              <a:lnSpc>
                <a:spcPts val="1875"/>
              </a:lnSpc>
              <a:spcBef>
                <a:spcPts val="964"/>
              </a:spcBef>
              <a:spcAft>
                <a:spcPts val="0"/>
              </a:spcAft>
            </a:pPr>
            <a:r>
              <a:rPr dirty="0" sz="1800" u="sng">
                <a:solidFill>
                  <a:srgbClr val="467886"/>
                </a:solidFill>
                <a:latin typeface="QEHHOT+TimesNewRomanPSMT"/>
                <a:cs typeface="QEHHOT+TimesNewRomanPSMT"/>
                <a:hlinkClick r:id="rId3"/>
              </a:rPr>
              <a:t>https://www.deepsee</a:t>
            </a:r>
          </a:p>
          <a:p>
            <a:pPr marL="0" marR="0">
              <a:lnSpc>
                <a:spcPts val="1875"/>
              </a:lnSpc>
              <a:spcBef>
                <a:spcPts val="924"/>
              </a:spcBef>
              <a:spcAft>
                <a:spcPts val="0"/>
              </a:spcAft>
            </a:pPr>
            <a:r>
              <a:rPr dirty="0" sz="1800" u="sng">
                <a:solidFill>
                  <a:srgbClr val="467886"/>
                </a:solidFill>
                <a:latin typeface="QEHHOT+TimesNewRomanPSMT"/>
                <a:cs typeface="QEHHOT+TimesNewRomanPSMT"/>
                <a:hlinkClick r:id="rId3"/>
              </a:rPr>
              <a:t>k.com/en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300631" y="1745399"/>
            <a:ext cx="2144270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изображений: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297701" y="2306184"/>
            <a:ext cx="1918368" cy="5885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Leonard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o.AI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187438" y="2338241"/>
            <a:ext cx="1524414" cy="5887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PixVerse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827454" y="2372701"/>
            <a:ext cx="1924318" cy="13108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Gamma</a:t>
            </a:r>
          </a:p>
          <a:p>
            <a:pPr marL="0" marR="0">
              <a:lnSpc>
                <a:spcPts val="1875"/>
              </a:lnSpc>
              <a:spcBef>
                <a:spcPts val="964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4"/>
              </a:rPr>
              <a:t>https://gamma.ap</a:t>
            </a:r>
          </a:p>
          <a:p>
            <a:pPr marL="0" marR="0">
              <a:lnSpc>
                <a:spcPts val="1875"/>
              </a:lnSpc>
              <a:spcBef>
                <a:spcPts val="924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4"/>
              </a:rPr>
              <a:t>p/create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297701" y="2673454"/>
            <a:ext cx="2222152" cy="9430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5"/>
              </a:rPr>
              <a:t>https://app.leonardo.</a:t>
            </a:r>
          </a:p>
          <a:p>
            <a:pPr marL="0" marR="0">
              <a:lnSpc>
                <a:spcPts val="1875"/>
              </a:lnSpc>
              <a:spcBef>
                <a:spcPts val="924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5"/>
              </a:rPr>
              <a:t>ai/image-generation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187438" y="2705511"/>
            <a:ext cx="2862138" cy="9430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6"/>
              </a:rPr>
              <a:t>https://app.pixverse.ai/hom</a:t>
            </a:r>
          </a:p>
          <a:p>
            <a:pPr marL="0" marR="0">
              <a:lnSpc>
                <a:spcPts val="1875"/>
              </a:lnSpc>
              <a:spcBef>
                <a:spcPts val="924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6"/>
              </a:rPr>
              <a:t>e?tab=video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87444" y="3111489"/>
            <a:ext cx="1233373" cy="5896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Qwen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387444" y="3478759"/>
            <a:ext cx="2196703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7"/>
              </a:rPr>
              <a:t>https://chat.qwen.ai/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227556" y="3573046"/>
            <a:ext cx="1233373" cy="5896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Qwen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300631" y="3648184"/>
            <a:ext cx="1233373" cy="58962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Qwen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973992" y="3754844"/>
            <a:ext cx="156133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Для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 </a:t>
            </a: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озвучки: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9675054" y="4428486"/>
            <a:ext cx="1733930" cy="58866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OpenAI.fm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819125" y="4703260"/>
            <a:ext cx="245789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JFOFHV+TimesNewRomanPS-ItalicMT"/>
                <a:cs typeface="JFOFHV+TimesNewRomanPS-ItalicMT"/>
              </a:rPr>
              <a:t>Специализированные</a:t>
            </a:r>
            <a:r>
              <a:rPr dirty="0" sz="1800" i="1">
                <a:solidFill>
                  <a:srgbClr val="000000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675054" y="4795757"/>
            <a:ext cx="2514376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8"/>
              </a:rPr>
              <a:t>https://www.openai.fm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  <a:hlinkClick r:id="rId8"/>
              </a:rPr>
              <a:t>/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419683" y="5415461"/>
            <a:ext cx="1479147" cy="58877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BearT.ai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312353" y="5597427"/>
            <a:ext cx="3562878" cy="94857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3b1842"/>
                </a:solidFill>
                <a:latin typeface="QEHHOT+TimesNewRomanPSMT"/>
                <a:cs typeface="QEHHOT+TimesNewRomanPSMT"/>
              </a:rPr>
              <a:t>•</a:t>
            </a:r>
            <a:r>
              <a:rPr dirty="0" sz="1850" spc="159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Ассистент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3b1842"/>
                </a:solidFill>
                <a:latin typeface="QEHHOT+TimesNewRomanPSMT"/>
                <a:cs typeface="QEHHOT+TimesNewRomanPSMT"/>
              </a:rPr>
              <a:t>преподавателя</a:t>
            </a:r>
          </a:p>
          <a:p>
            <a:pPr marL="0" marR="0">
              <a:lnSpc>
                <a:spcPts val="1875"/>
              </a:lnSpc>
              <a:spcBef>
                <a:spcPts val="964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9"/>
              </a:rPr>
              <a:t>https://app.edu-assist.me/gigachat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7756618" y="5607703"/>
            <a:ext cx="4356836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Подробно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рассмотрим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три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основные</a:t>
            </a:r>
          </a:p>
          <a:p>
            <a:pPr marL="132256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нейросети: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19683" y="5782732"/>
            <a:ext cx="2431107" cy="94304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10"/>
              </a:rPr>
              <a:t>https://beart.ai/ru/face-</a:t>
            </a:r>
          </a:p>
          <a:p>
            <a:pPr marL="0" marR="0">
              <a:lnSpc>
                <a:spcPts val="1875"/>
              </a:lnSpc>
              <a:spcBef>
                <a:spcPts val="924"/>
              </a:spcBef>
              <a:spcAft>
                <a:spcPts val="0"/>
              </a:spcAft>
            </a:pPr>
            <a:r>
              <a:rPr dirty="0" sz="1800" u="sng">
                <a:solidFill>
                  <a:srgbClr val="3b1842"/>
                </a:solidFill>
                <a:latin typeface="QEHHOT+TimesNewRomanPSMT"/>
                <a:cs typeface="QEHHOT+TimesNewRomanPSMT"/>
                <a:hlinkClick r:id="rId10"/>
              </a:rPr>
              <a:t>swap/?type=photo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8374334" y="6156343"/>
            <a:ext cx="292051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DeepSeek,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Gamma,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Qwen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100361" y="282991"/>
            <a:ext cx="11593407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Коллеги,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как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вы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понимаете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слово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СО-РАТНИК?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Что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для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вас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значит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работать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в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со-ратничестве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</a:t>
            </a:r>
          </a:p>
          <a:p>
            <a:pPr marL="4210446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технологиями?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509762" y="1010207"/>
            <a:ext cx="10625432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СОРАТНИК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-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испытанный,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надёжный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боевой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товарищ,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также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вообще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товарищ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борьбе,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деятельности.</a:t>
            </a:r>
          </a:p>
          <a:p>
            <a:pPr marL="1980753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*Толковый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словарь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С.И.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Ожегов,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Н.Ю.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Шведова.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1949-1992.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43132" y="1935893"/>
            <a:ext cx="10700908" cy="14918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1.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«СО-»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(приставка)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означает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СОВМЕСТНОСТЬ,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СОТРУДНИЧЕСТВО,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СО-ТВОРЧЕСТВО.</a:t>
            </a:r>
          </a:p>
          <a:p>
            <a:pPr marL="0" marR="0">
              <a:lnSpc>
                <a:spcPts val="1667"/>
              </a:lnSpc>
              <a:spcBef>
                <a:spcPts val="212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отношение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«начальник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подчинённый».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отношения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партнёров,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объединённых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одной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задачей.</a:t>
            </a:r>
          </a:p>
          <a:p>
            <a:pPr marL="0" marR="0">
              <a:lnSpc>
                <a:spcPts val="1667"/>
              </a:lnSpc>
              <a:spcBef>
                <a:spcPts val="212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2.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«-РАТНИК»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(корень)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восходит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словам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РАТЬ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(войско,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битва),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РАТОВАТЬ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(сражаться).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43132" y="3398933"/>
            <a:ext cx="12801659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пассивный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наблюдатель.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активный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участник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общего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«сражения»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нашем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случае,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битва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за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внимание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детей,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за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качество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образования,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за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увлекательность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занятий.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611019" y="4338908"/>
            <a:ext cx="1272381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Нейросеть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43132" y="4674188"/>
            <a:ext cx="2903008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Это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НЕ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(просто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помощник)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236464" y="4674188"/>
            <a:ext cx="2954184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Это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СО-РАТНИК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 </a:t>
            </a:r>
            <a:r>
              <a:rPr dirty="0" sz="1600" b="1">
                <a:solidFill>
                  <a:srgbClr val="3b1842"/>
                </a:solidFill>
                <a:latin typeface="OIOISI+TimesNewRomanPS-BoldMT"/>
                <a:cs typeface="OIOISI+TimesNewRomanPS-BoldMT"/>
              </a:rPr>
              <a:t>(партнёр)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43132" y="5009468"/>
            <a:ext cx="5114788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Она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выдаёт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что-то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запросу,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калькулятор,.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236464" y="5009468"/>
            <a:ext cx="7372362" cy="7603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вносит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свой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вклад,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генерирует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идеи,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которыми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вы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можете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согласиться</a:t>
            </a:r>
          </a:p>
          <a:p>
            <a:pPr marL="0" marR="0">
              <a:lnSpc>
                <a:spcPts val="1667"/>
              </a:lnSpc>
              <a:spcBef>
                <a:spcPts val="202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или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поспорить.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43132" y="5588588"/>
            <a:ext cx="4255531" cy="1075408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Она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работает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жёсткому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алгоритму,</a:t>
            </a:r>
          </a:p>
          <a:p>
            <a:pPr marL="0" marR="0">
              <a:lnSpc>
                <a:spcPts val="1667"/>
              </a:lnSpc>
              <a:spcBef>
                <a:spcPts val="2733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Её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только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можно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включить/выключить,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236464" y="5588588"/>
            <a:ext cx="4968739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а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учится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у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вас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ходе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диалога,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понимает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6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контекст.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236464" y="6148840"/>
            <a:ext cx="6508182" cy="516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а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с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ней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можно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вести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диалог,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уточнять,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просить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 </a:t>
            </a:r>
            <a:r>
              <a:rPr dirty="0" sz="1600">
                <a:solidFill>
                  <a:srgbClr val="000000"/>
                </a:solidFill>
                <a:latin typeface="FRTEFS+ArialMT"/>
                <a:cs typeface="FRTEFS+ArialMT"/>
              </a:rPr>
              <a:t>переделать.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886430" y="1414079"/>
            <a:ext cx="10051558" cy="1404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87616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Знакомьтесь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цифровой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напарник!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Тот,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кем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мы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спорили,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советовались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вместе</a:t>
            </a:r>
          </a:p>
          <a:p>
            <a:pPr marL="2985578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придумывали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семинар.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Он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заменял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мою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экспертизу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он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усиливал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её.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сегодня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я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покажу,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каждый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из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вас</a:t>
            </a:r>
          </a:p>
          <a:p>
            <a:pPr marL="2535603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может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обрести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такого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же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со-ратника!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037865" y="2824444"/>
            <a:ext cx="1233524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Условия: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767401" y="2854449"/>
            <a:ext cx="1138389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Что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это: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203922" y="3503916"/>
            <a:ext cx="3350270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687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Мультифункциональный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ИИ,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разработанный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китайской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AI-</a:t>
            </a:r>
          </a:p>
          <a:p>
            <a:pPr marL="246347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компанией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DeepSeek-VL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011995" y="3583772"/>
            <a:ext cx="2730901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Полностью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бесплатный,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без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ограничений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803442" y="4767355"/>
            <a:ext cx="1740731" cy="5810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Возможности: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840297" y="4892187"/>
            <a:ext cx="2521643" cy="855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Доступно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мобильное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приложение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полным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99707" y="5227998"/>
            <a:ext cx="4292509" cy="58804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Работа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текстом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любой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сложности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840297" y="5440827"/>
            <a:ext cx="3096834" cy="11297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75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набором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функций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—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все</a:t>
            </a:r>
          </a:p>
          <a:p>
            <a:pPr marL="0" marR="0">
              <a:lnSpc>
                <a:spcPts val="1875"/>
              </a:lnSpc>
              <a:spcBef>
                <a:spcPts val="23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диалоги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синхронизируются</a:t>
            </a:r>
          </a:p>
          <a:p>
            <a:pPr marL="0" marR="0">
              <a:lnSpc>
                <a:spcPts val="1875"/>
              </a:lnSpc>
              <a:spcBef>
                <a:spcPts val="28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между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устройствами.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99707" y="5502319"/>
            <a:ext cx="5570116" cy="11352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927"/>
              </a:lnSpc>
              <a:spcBef>
                <a:spcPts val="0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Поиск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интернете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(нужно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включать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вручную)</a:t>
            </a:r>
          </a:p>
          <a:p>
            <a:pPr marL="0" marR="0">
              <a:lnSpc>
                <a:spcPts val="1927"/>
              </a:lnSpc>
              <a:spcBef>
                <a:spcPts val="282"/>
              </a:spcBef>
              <a:spcAft>
                <a:spcPts val="0"/>
              </a:spcAft>
            </a:pPr>
            <a:r>
              <a:rPr dirty="0" sz="1850">
                <a:solidFill>
                  <a:srgbClr val="000000"/>
                </a:solidFill>
                <a:latin typeface="CIFTAG+Wingdings-Regular"/>
                <a:cs typeface="CIFTAG+Wingdings-Regular"/>
              </a:rPr>
              <a:t>q</a:t>
            </a:r>
            <a:r>
              <a:rPr dirty="0" sz="1850" spc="139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Поддержка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загрузки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файлов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(изображения,</a:t>
            </a:r>
          </a:p>
          <a:p>
            <a:pPr marL="285750" marR="0">
              <a:lnSpc>
                <a:spcPts val="1875"/>
              </a:lnSpc>
              <a:spcBef>
                <a:spcPts val="224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PDF,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Word,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Excel,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PowerPoint,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 </a:t>
            </a:r>
            <a:r>
              <a:rPr dirty="0" sz="1800">
                <a:solidFill>
                  <a:srgbClr val="000000"/>
                </a:solidFill>
                <a:latin typeface="QEHHOT+TimesNewRomanPSMT"/>
                <a:cs typeface="QEHHOT+TimesNewRomanPSMT"/>
              </a:rPr>
              <a:t>TXT)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pdfcandle</dc:creator>
  <cp:lastModifiedBy>pdfcandle</cp:lastModifiedBy>
  <cp:revision>1</cp:revision>
  <dcterms:modified xsi:type="dcterms:W3CDTF">2025-10-28T01:33:01-07:00</dcterms:modified>
</cp:coreProperties>
</file>