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4" r:id="rId2"/>
    <p:sldId id="262" r:id="rId3"/>
    <p:sldId id="265" r:id="rId4"/>
    <p:sldId id="266" r:id="rId5"/>
    <p:sldId id="267" r:id="rId6"/>
    <p:sldId id="268" r:id="rId7"/>
    <p:sldId id="284" r:id="rId8"/>
    <p:sldId id="269" r:id="rId9"/>
    <p:sldId id="285" r:id="rId10"/>
    <p:sldId id="281" r:id="rId11"/>
    <p:sldId id="270" r:id="rId12"/>
    <p:sldId id="286" r:id="rId13"/>
    <p:sldId id="277" r:id="rId14"/>
    <p:sldId id="279" r:id="rId15"/>
    <p:sldId id="292" r:id="rId16"/>
    <p:sldId id="283" r:id="rId17"/>
    <p:sldId id="293" r:id="rId18"/>
    <p:sldId id="271" r:id="rId19"/>
    <p:sldId id="280" r:id="rId20"/>
    <p:sldId id="278" r:id="rId21"/>
    <p:sldId id="282" r:id="rId22"/>
    <p:sldId id="287" r:id="rId23"/>
    <p:sldId id="274" r:id="rId24"/>
    <p:sldId id="275" r:id="rId25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704AF3D-8F5A-4875-BA5A-677ABD0712A2}">
          <p14:sldIdLst>
            <p14:sldId id="264"/>
            <p14:sldId id="262"/>
            <p14:sldId id="265"/>
            <p14:sldId id="266"/>
            <p14:sldId id="267"/>
            <p14:sldId id="268"/>
            <p14:sldId id="284"/>
            <p14:sldId id="269"/>
            <p14:sldId id="285"/>
            <p14:sldId id="281"/>
            <p14:sldId id="270"/>
            <p14:sldId id="286"/>
            <p14:sldId id="277"/>
            <p14:sldId id="279"/>
            <p14:sldId id="292"/>
          </p14:sldIdLst>
        </p14:section>
        <p14:section name="Раздел без заголовка" id="{A1352A07-0410-479C-8BA0-58B17774AEEC}">
          <p14:sldIdLst>
            <p14:sldId id="283"/>
            <p14:sldId id="293"/>
            <p14:sldId id="271"/>
            <p14:sldId id="280"/>
            <p14:sldId id="278"/>
            <p14:sldId id="282"/>
            <p14:sldId id="287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87826" autoAdjust="0"/>
  </p:normalViewPr>
  <p:slideViewPr>
    <p:cSldViewPr>
      <p:cViewPr varScale="1">
        <p:scale>
          <a:sx n="76" d="100"/>
          <a:sy n="76" d="100"/>
        </p:scale>
        <p:origin x="169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752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9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3789040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036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1328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EC6BAB-27AB-434A-AB7F-4BAF97E4B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1412776"/>
            <a:ext cx="5760640" cy="11852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МБДОУ </a:t>
            </a:r>
            <a:r>
              <a:rPr lang="ru-RU" dirty="0"/>
              <a:t>детский сад </a:t>
            </a:r>
            <a:r>
              <a:rPr lang="ru-RU" dirty="0" smtClean="0"/>
              <a:t>№ 6 «Антошка» г. Павлово</a:t>
            </a: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9590AD-A934-4DE6-A9B3-2D06F3965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2780928"/>
            <a:ext cx="5904656" cy="193583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Педагогическая находка воспитателя </a:t>
            </a:r>
            <a:r>
              <a:rPr lang="ru-RU" dirty="0" err="1" smtClean="0"/>
              <a:t>Яшенькиной</a:t>
            </a:r>
            <a:r>
              <a:rPr lang="ru-RU" dirty="0" smtClean="0"/>
              <a:t> Ирины</a:t>
            </a:r>
          </a:p>
          <a:p>
            <a:pPr marL="0" indent="0" algn="ctr">
              <a:buNone/>
            </a:pPr>
            <a:r>
              <a:rPr lang="ru-RU" dirty="0" smtClean="0"/>
              <a:t>Алексеевны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1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3825AF-6B89-4F50-9A0B-312A7041C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/>
              <a:t>        Сюжетно-ролевая </a:t>
            </a:r>
            <a:br>
              <a:rPr lang="ru-RU" sz="3200" dirty="0"/>
            </a:br>
            <a:r>
              <a:rPr lang="ru-RU" sz="3200" dirty="0"/>
              <a:t>                игра «Банк»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81D5009-1F53-4749-9477-F35C0F4277E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713" y="2306074"/>
            <a:ext cx="2251786" cy="448511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C0C43FD-8326-46C7-95B8-0AE8C78790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87492"/>
            <a:ext cx="4046759" cy="2953669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709D42-4A48-40F1-8C39-A6060A9DEE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306074"/>
            <a:ext cx="3349877" cy="446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0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29104F-011D-4817-BC54-C582EB1D8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Настольные </a:t>
            </a:r>
            <a:r>
              <a:rPr lang="ru-RU" dirty="0"/>
              <a:t>игры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5E02CB3-DC7E-4C1A-B166-BF17852739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0609"/>
            <a:ext cx="4321175" cy="324088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CF772C7A-D1D4-46A7-99CC-B82481349E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247" y="3212976"/>
            <a:ext cx="4616754" cy="3462565"/>
          </a:xfrm>
        </p:spPr>
      </p:pic>
    </p:spTree>
    <p:extLst>
      <p:ext uri="{BB962C8B-B14F-4D97-AF65-F5344CB8AC3E}">
        <p14:creationId xmlns:p14="http://schemas.microsoft.com/office/powerpoint/2010/main" val="152511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1F5DCBF-B0F6-4296-A2CE-DA5B70B803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378" y="0"/>
            <a:ext cx="4398692" cy="329436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B6F5E2-3190-4984-813D-AF00C7F2A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DAB4504-B7A1-4377-8F69-073CEE5AD8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55075"/>
            <a:ext cx="4392488" cy="329436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52220B4-4830-4BE7-9719-23E0CED8F4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3429001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264130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5F728-A1E8-474D-9F9E-2E1D90ED5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692696"/>
            <a:ext cx="5760640" cy="1185223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Игра-квест</a:t>
            </a:r>
            <a:br>
              <a:rPr lang="ru-RU" dirty="0"/>
            </a:br>
            <a:r>
              <a:rPr lang="ru-RU" dirty="0"/>
              <a:t> «Деньги России»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2B7F916-D42B-4504-A31F-20334CBBF4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" y="3539935"/>
            <a:ext cx="3070622" cy="3288374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DBA33388-4599-4D86-A052-B7B934E332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214" y="1908347"/>
            <a:ext cx="4095647" cy="3071735"/>
          </a:xfrm>
        </p:spPr>
      </p:pic>
      <p:pic>
        <p:nvPicPr>
          <p:cNvPr id="9" name="Объект 5">
            <a:extLst>
              <a:ext uri="{FF2B5EF4-FFF2-40B4-BE49-F238E27FC236}">
                <a16:creationId xmlns:a16="http://schemas.microsoft.com/office/drawing/2014/main" id="{059F890B-65E8-4700-AD25-E1E31E91DF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364" y="3971655"/>
            <a:ext cx="3729731" cy="279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99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5B0BCBB-2B0E-451D-9277-EF15DDC8CC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456892"/>
            <a:ext cx="5868144" cy="440110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5F05949-49A8-459D-A4AC-05F7F010B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98477" y="836712"/>
            <a:ext cx="5486400" cy="804862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Игра-квест  </a:t>
            </a:r>
          </a:p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«Путешествие рублика»</a:t>
            </a:r>
          </a:p>
        </p:txBody>
      </p:sp>
    </p:spTree>
    <p:extLst>
      <p:ext uri="{BB962C8B-B14F-4D97-AF65-F5344CB8AC3E}">
        <p14:creationId xmlns:p14="http://schemas.microsoft.com/office/powerpoint/2010/main" val="212450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3B0178-5B36-4A88-8F4B-826AED3483E3}"/>
              </a:ext>
            </a:extLst>
          </p:cNvPr>
          <p:cNvSpPr txBox="1"/>
          <p:nvPr/>
        </p:nvSpPr>
        <p:spPr>
          <a:xfrm>
            <a:off x="2026660" y="764704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Игра-квест</a:t>
            </a:r>
          </a:p>
          <a:p>
            <a:pPr algn="ctr"/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 «Путешествие по морю финансов»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1414C2-5B96-4BDB-A7A2-46F8C36CB0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3" y="2186965"/>
            <a:ext cx="3507854" cy="467713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4E216B-0850-4FCE-8E34-B54E6ECC92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423" y="2180861"/>
            <a:ext cx="3507854" cy="46771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888919-1448-4DA6-A4BA-AD0084E3ED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485711"/>
            <a:ext cx="2902208" cy="473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2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8F223-A2E9-441E-8360-727E70CD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</a:t>
            </a: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EE195C17-A7DD-45C6-BBFA-C0143B824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71800" y="1093899"/>
            <a:ext cx="4320480" cy="9309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Постановка финансовой сказки «Муха-цокотуха»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3157C8E-11A8-4421-9E58-D43AD440BF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2" y="2024843"/>
            <a:ext cx="3571876" cy="47625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401A3B9-6617-4B68-A72A-62C21AD6B8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5" y="2060053"/>
            <a:ext cx="3571876" cy="476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0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F56BDA-4A02-4C71-97F5-A16DFBF0C742}"/>
              </a:ext>
            </a:extLst>
          </p:cNvPr>
          <p:cNvSpPr txBox="1"/>
          <p:nvPr/>
        </p:nvSpPr>
        <p:spPr>
          <a:xfrm>
            <a:off x="5148064" y="263691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Игра-квест «В поисках клада»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A7C06E-540F-4FDF-87D3-3AFDB824D8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429000"/>
            <a:ext cx="4572000" cy="3429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CB3438-E194-45A3-89D0-5AD2859558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749AE2-3513-4839-B203-F6DFA9356B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4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DD847-6996-4F05-AE6A-968AD2150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Лэпбук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36D0FD5-2942-43C6-B536-591DBFEE5C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64" y="2060575"/>
            <a:ext cx="3070622" cy="4094163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96D7FBA-7EAE-4348-B05F-09350155C0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715" y="2071688"/>
            <a:ext cx="3070621" cy="4094162"/>
          </a:xfrm>
        </p:spPr>
      </p:pic>
    </p:spTree>
    <p:extLst>
      <p:ext uri="{BB962C8B-B14F-4D97-AF65-F5344CB8AC3E}">
        <p14:creationId xmlns:p14="http://schemas.microsoft.com/office/powerpoint/2010/main" val="84951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F3351E5-BBC1-4734-81C9-B7962CD7F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</a:t>
            </a:r>
            <a:r>
              <a:rPr lang="ru-RU" dirty="0" err="1"/>
              <a:t>лэпбуком</a:t>
            </a:r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AD2DC0E-7B2B-4C42-8F6B-3E8351E87D6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2487216"/>
            <a:ext cx="4321175" cy="3240881"/>
          </a:xfrm>
        </p:spPr>
      </p:pic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5085912F-B3BA-4349-86E2-CB48A52540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498328"/>
            <a:ext cx="4321175" cy="324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488832" cy="309634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Тема: «Игровые технологии по формированию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финансовой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грамотности как компонент экономического воспитания у детей старшего дошкольного возраста»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44825"/>
            <a:ext cx="8568952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1992C-973F-4EA1-911F-057C909B4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      </a:t>
            </a:r>
            <a:r>
              <a:rPr lang="ru-RU" sz="4000" dirty="0"/>
              <a:t>Рисуем деньги </a:t>
            </a:r>
            <a:br>
              <a:rPr lang="ru-RU" sz="4000" dirty="0"/>
            </a:br>
            <a:r>
              <a:rPr lang="ru-RU" sz="4000" dirty="0"/>
              <a:t>       монеты для игр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E33E4C3-4838-4B7E-BD0C-580E910B4A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13721"/>
            <a:ext cx="4525664" cy="4525664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D3D21005-97CD-4005-ACF1-DCB87BF2E7E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8" y="2328072"/>
            <a:ext cx="4525663" cy="4525663"/>
          </a:xfrm>
        </p:spPr>
      </p:pic>
    </p:spTree>
    <p:extLst>
      <p:ext uri="{BB962C8B-B14F-4D97-AF65-F5344CB8AC3E}">
        <p14:creationId xmlns:p14="http://schemas.microsoft.com/office/powerpoint/2010/main" val="23302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DE9F9-DEAB-4396-9D52-707A627B4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Совместные рисунки на тему: «Семейный бюджет»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AED0218-8C7C-418C-836B-2FF0527E35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206" y="2348880"/>
            <a:ext cx="4319588" cy="4319588"/>
          </a:xfrm>
        </p:spPr>
      </p:pic>
    </p:spTree>
    <p:extLst>
      <p:ext uri="{BB962C8B-B14F-4D97-AF65-F5344CB8AC3E}">
        <p14:creationId xmlns:p14="http://schemas.microsoft.com/office/powerpoint/2010/main" val="10452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EE4DC-BD79-4930-AF2B-B0364C5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17" y="1844824"/>
            <a:ext cx="5760640" cy="1185223"/>
          </a:xfrm>
        </p:spPr>
        <p:txBody>
          <a:bodyPr>
            <a:normAutofit fontScale="90000"/>
          </a:bodyPr>
          <a:lstStyle/>
          <a:p>
            <a:r>
              <a:rPr lang="ru-RU" dirty="0"/>
              <a:t>Чтение художественной литературы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29EFF31-DE69-4F36-A1D6-D11D66F0B0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2" y="3429001"/>
            <a:ext cx="4572000" cy="342900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7ED1BC87-DECA-406C-80EB-9EB05856CB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137" y="3429000"/>
            <a:ext cx="4321175" cy="3240881"/>
          </a:xfrm>
        </p:spPr>
      </p:pic>
    </p:spTree>
    <p:extLst>
      <p:ext uri="{BB962C8B-B14F-4D97-AF65-F5344CB8AC3E}">
        <p14:creationId xmlns:p14="http://schemas.microsoft.com/office/powerpoint/2010/main" val="5772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8348EC-7DE5-4375-9EE9-2E472B989AF9}"/>
              </a:ext>
            </a:extLst>
          </p:cNvPr>
          <p:cNvSpPr/>
          <p:nvPr/>
        </p:nvSpPr>
        <p:spPr>
          <a:xfrm>
            <a:off x="179512" y="1628800"/>
            <a:ext cx="8496944" cy="4826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Исходя из вышеизложенного, можно сделать вывод: что создание условий и практическая деятельность с использованием современных игровых технологий положительно воздействуют на формирование основ финансовой грамотности, а значит и основ экономической культуры у детей-дошкольников. Эта работа позволяет активизировать познавательную деятельность детей, 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 коммуникативные качества. У детей появляется 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интерес к людям разных профессий, они стали бережнее  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относиться не только к игрушкам,  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но и к предметам окружения,  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творчески подходят к решению 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игровых задач, улучшились</a:t>
            </a:r>
          </a:p>
          <a:p>
            <a:pPr indent="449580"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взаимоотношения в детском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коллективе.</a:t>
            </a:r>
            <a:endParaRPr lang="ru-RU" sz="1400" dirty="0">
              <a:solidFill>
                <a:schemeClr val="tx2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34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18B3CB-D3BA-413F-86D1-5754D3AC8B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1106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EC83E1A-1C81-467F-999E-501F0DC0AB11}"/>
              </a:ext>
            </a:extLst>
          </p:cNvPr>
          <p:cNvSpPr/>
          <p:nvPr/>
        </p:nvSpPr>
        <p:spPr>
          <a:xfrm>
            <a:off x="467544" y="1874728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Целью работы по данному направлению является - повышение уровня финансовой грамотности старших дошкольников посредством использования игровых технологий. </a:t>
            </a:r>
          </a:p>
        </p:txBody>
      </p:sp>
    </p:spTree>
    <p:extLst>
      <p:ext uri="{BB962C8B-B14F-4D97-AF65-F5344CB8AC3E}">
        <p14:creationId xmlns:p14="http://schemas.microsoft.com/office/powerpoint/2010/main" val="54313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7BEFB-3426-4CD4-99E7-A688FBBCC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404664"/>
            <a:ext cx="5760640" cy="960815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  </a:t>
            </a:r>
            <a:r>
              <a:rPr lang="ru-RU" b="1" dirty="0">
                <a:effectLst/>
              </a:rPr>
              <a:t>Задачи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3EB3B4-D75C-48C4-B1C8-BAB299B1F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00808"/>
            <a:ext cx="8640960" cy="49049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1. Научить понимать и ценить окружающий предметный мир (как результат труда людей), видеть красоту человеческого творения и относиться к нему с уважением.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2. Помочь детям осознать на доступном уровне взаимосвязь понятий: «труд – продукт - деньги» и «стоимость продукта в зависимости от качества». 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3. Развивать эмоциональную сферу детей, умение понимать свое эмоциональное состояние, регулировать собственное  поведение, формировать положительную самооценку, способность распознать 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чувства других людей.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4.  Воспитывать у детей навыки и привычки речевого 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       этикета, культурного поведения в быту.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       5. Расширять круг представлений о мире,  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                      человеческих отношениях.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           6. Формировать правильное 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           отношение к деньгам 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как к предмету жизненной необходимости.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21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8379E4B9-BB8B-4EDC-9AA0-0D65DF4D6D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37196"/>
            <a:ext cx="8502727" cy="5104172"/>
          </a:xfrm>
          <a:prstGeom prst="rect">
            <a:avLst/>
          </a:prstGeom>
        </p:spPr>
      </p:pic>
      <p:sp>
        <p:nvSpPr>
          <p:cNvPr id="36" name="Заголовок 35">
            <a:extLst>
              <a:ext uri="{FF2B5EF4-FFF2-40B4-BE49-F238E27FC236}">
                <a16:creationId xmlns:a16="http://schemas.microsoft.com/office/drawing/2014/main" id="{8F1F6E56-314F-4C5C-AD93-F0F5C2E75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116633"/>
            <a:ext cx="6480720" cy="1872208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		Методы и </a:t>
            </a:r>
            <a:br>
              <a:rPr lang="ru-RU" sz="3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	приёмы работы</a:t>
            </a:r>
          </a:p>
        </p:txBody>
      </p:sp>
    </p:spTree>
    <p:extLst>
      <p:ext uri="{BB962C8B-B14F-4D97-AF65-F5344CB8AC3E}">
        <p14:creationId xmlns:p14="http://schemas.microsoft.com/office/powerpoint/2010/main" val="177342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A8F057B-7269-4038-B7EA-3E9010C08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1196752"/>
            <a:ext cx="5722913" cy="1362075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 принципы работы: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8096E18-63C6-418A-853C-38E373B31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648" y="2060848"/>
            <a:ext cx="6264696" cy="3816424"/>
          </a:xfrm>
        </p:spPr>
        <p:txBody>
          <a:bodyPr>
            <a:norm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u="sng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</a:rPr>
              <a:t>от простого к сложному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</a:rPr>
              <a:t>, где предусмотрен переход от простых      занятий к сложным;</a:t>
            </a:r>
            <a:endParaRPr lang="ru-RU" sz="1800" dirty="0">
              <a:solidFill>
                <a:schemeClr val="bg2">
                  <a:lumMod val="25000"/>
                </a:schemeClr>
              </a:solidFill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u="sng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</a:rPr>
              <a:t>принцип наглядности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</a:rPr>
              <a:t> выражается в том, что у детей более развита наглядно-образная память, чем словесно-логическая, поэтому мышление опирается на восприятие или представление;</a:t>
            </a:r>
            <a:endParaRPr lang="ru-RU" sz="1800" dirty="0">
              <a:solidFill>
                <a:schemeClr val="bg2">
                  <a:lumMod val="25000"/>
                </a:schemeClr>
              </a:solidFill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u="sng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индивидуализации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обеспечивает    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вовлечение каждого ребенка в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воспитательный процесс;</a:t>
            </a:r>
            <a:endParaRPr lang="ru-RU" sz="1600" dirty="0">
              <a:solidFill>
                <a:schemeClr val="bg2">
                  <a:lumMod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12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C4B7788-5F8C-43B9-AE9A-3DB61D029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820472" cy="48329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	Для наиболее результативного процесса формирования основ финансовой грамотности мы решили использовать игровые технологии, важной особенностью которых является то, что игровые моменты проникают во все виды деятельности детей: труд и игра,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учебная деятельность и игра,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                      повседневная бытовая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                       деятельность, связанная с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                        выполнением режима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                         и игра.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13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CD8E2-7D4C-4A5D-8201-D0443B4EC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803618"/>
            <a:ext cx="5760640" cy="1267772"/>
          </a:xfrm>
        </p:spPr>
        <p:txBody>
          <a:bodyPr>
            <a:normAutofit fontScale="90000"/>
          </a:bodyPr>
          <a:lstStyle/>
          <a:p>
            <a:r>
              <a:rPr lang="ru-RU" dirty="0"/>
              <a:t>Сюжетно-ролевая  </a:t>
            </a:r>
            <a:br>
              <a:rPr lang="ru-RU" dirty="0"/>
            </a:br>
            <a:r>
              <a:rPr lang="ru-RU" dirty="0"/>
              <a:t>игра «Магазин»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68292E0-BF7C-4516-8F84-CD6B380BCE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39" y="2071389"/>
            <a:ext cx="4328054" cy="324604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049A56A-4DEA-41B1-A06A-A61A29271B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145" y="3212977"/>
            <a:ext cx="4602856" cy="3452142"/>
          </a:xfrm>
        </p:spPr>
      </p:pic>
    </p:spTree>
    <p:extLst>
      <p:ext uri="{BB962C8B-B14F-4D97-AF65-F5344CB8AC3E}">
        <p14:creationId xmlns:p14="http://schemas.microsoft.com/office/powerpoint/2010/main" val="182166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573500-2FED-4636-BC2E-D49F9C88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1B5A21-F83F-4283-AE5C-2269597934D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0011" y="1460727"/>
            <a:ext cx="5486400" cy="41148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F059DB6-CC62-4834-A7D6-2A31ACE3C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23728" y="5602034"/>
            <a:ext cx="5486400" cy="80486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Сюжетно-ролевая игра</a:t>
            </a:r>
          </a:p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«Салон красоты»</a:t>
            </a:r>
          </a:p>
        </p:txBody>
      </p:sp>
    </p:spTree>
    <p:extLst>
      <p:ext uri="{BB962C8B-B14F-4D97-AF65-F5344CB8AC3E}">
        <p14:creationId xmlns:p14="http://schemas.microsoft.com/office/powerpoint/2010/main" val="328553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2169</TotalTime>
  <Words>394</Words>
  <Application>Microsoft Office PowerPoint</Application>
  <PresentationFormat>Экран (4:3)</PresentationFormat>
  <Paragraphs>59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Тема Office</vt:lpstr>
      <vt:lpstr>МБДОУ детский сад № 6 «Антошка» г. Павлово</vt:lpstr>
      <vt:lpstr>Тема: «Игровые технологии по формированию финансовой грамотности как компонент экономического воспитания у детей старшего дошкольного возраста»</vt:lpstr>
      <vt:lpstr>Презентация PowerPoint</vt:lpstr>
      <vt:lpstr>  Задачи</vt:lpstr>
      <vt:lpstr>  Методы и   приёмы работы</vt:lpstr>
      <vt:lpstr> принципы работы: </vt:lpstr>
      <vt:lpstr>Презентация PowerPoint</vt:lpstr>
      <vt:lpstr>Сюжетно-ролевая   игра «Магазин»</vt:lpstr>
      <vt:lpstr>Презентация PowerPoint</vt:lpstr>
      <vt:lpstr>        Сюжетно-ролевая                  игра «Банк»</vt:lpstr>
      <vt:lpstr>Настольные игры</vt:lpstr>
      <vt:lpstr>Презентация PowerPoint</vt:lpstr>
      <vt:lpstr>Игра-квест  «Деньги России»</vt:lpstr>
      <vt:lpstr>Презентация PowerPoint</vt:lpstr>
      <vt:lpstr>Презентация PowerPoint</vt:lpstr>
      <vt:lpstr>         </vt:lpstr>
      <vt:lpstr>Презентация PowerPoint</vt:lpstr>
      <vt:lpstr>Лэпбук</vt:lpstr>
      <vt:lpstr>Работа с лэпбуком</vt:lpstr>
      <vt:lpstr>      Рисуем деньги         монеты для игр</vt:lpstr>
      <vt:lpstr>Совместные рисунки на тему: «Семейный бюджет»</vt:lpstr>
      <vt:lpstr>Чтение художественной литературы</vt:lpstr>
      <vt:lpstr>Презентация PowerPoint</vt:lpstr>
      <vt:lpstr>Спасибо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User</cp:lastModifiedBy>
  <cp:revision>588</cp:revision>
  <dcterms:created xsi:type="dcterms:W3CDTF">2018-02-25T09:09:03Z</dcterms:created>
  <dcterms:modified xsi:type="dcterms:W3CDTF">2025-10-30T09:43:48Z</dcterms:modified>
</cp:coreProperties>
</file>