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1"/>
  </p:sldMasterIdLst>
  <p:sldIdLst>
    <p:sldId id="283" r:id="rId2"/>
    <p:sldId id="284" r:id="rId3"/>
    <p:sldId id="256" r:id="rId4"/>
    <p:sldId id="257" r:id="rId5"/>
    <p:sldId id="258" r:id="rId6"/>
    <p:sldId id="259" r:id="rId7"/>
    <p:sldId id="260" r:id="rId8"/>
    <p:sldId id="285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6" r:id="rId3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7C0E4-7659-484D-87DE-667D536A4C75}" type="datetimeFigureOut">
              <a:rPr lang="ru-RU" smtClean="0"/>
              <a:t>31.10.2025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59F68-99BE-4068-926D-8DDF8149E7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1745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7C0E4-7659-484D-87DE-667D536A4C75}" type="datetimeFigureOut">
              <a:rPr lang="ru-RU" smtClean="0"/>
              <a:t>31.10.2025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59F68-99BE-4068-926D-8DDF8149E7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01336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7C0E4-7659-484D-87DE-667D536A4C75}" type="datetimeFigureOut">
              <a:rPr lang="ru-RU" smtClean="0"/>
              <a:t>31.10.2025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59F68-99BE-4068-926D-8DDF8149E7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5247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7C0E4-7659-484D-87DE-667D536A4C75}" type="datetimeFigureOut">
              <a:rPr lang="ru-RU" smtClean="0"/>
              <a:t>31.10.2025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59F68-99BE-4068-926D-8DDF8149E7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950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7C0E4-7659-484D-87DE-667D536A4C75}" type="datetimeFigureOut">
              <a:rPr lang="ru-RU" smtClean="0"/>
              <a:t>31.10.2025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59F68-99BE-4068-926D-8DDF8149E7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8303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7C0E4-7659-484D-87DE-667D536A4C75}" type="datetimeFigureOut">
              <a:rPr lang="ru-RU" smtClean="0"/>
              <a:t>31.10.2025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59F68-99BE-4068-926D-8DDF8149E7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47561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7C0E4-7659-484D-87DE-667D536A4C75}" type="datetimeFigureOut">
              <a:rPr lang="ru-RU" smtClean="0"/>
              <a:t>31.10.2025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59F68-99BE-4068-926D-8DDF8149E7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96822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7C0E4-7659-484D-87DE-667D536A4C75}" type="datetimeFigureOut">
              <a:rPr lang="ru-RU" smtClean="0"/>
              <a:t>31.10.2025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59F68-99BE-4068-926D-8DDF8149E7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2146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7C0E4-7659-484D-87DE-667D536A4C75}" type="datetimeFigureOut">
              <a:rPr lang="ru-RU" smtClean="0"/>
              <a:t>31.10.2025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59F68-99BE-4068-926D-8DDF8149E7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9083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7C0E4-7659-484D-87DE-667D536A4C75}" type="datetimeFigureOut">
              <a:rPr lang="ru-RU" smtClean="0"/>
              <a:t>31.10.2025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59F68-99BE-4068-926D-8DDF8149E7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8761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7C0E4-7659-484D-87DE-667D536A4C75}" type="datetimeFigureOut">
              <a:rPr lang="ru-RU" smtClean="0"/>
              <a:t>31.10.2025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59F68-99BE-4068-926D-8DDF8149E7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7654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97C0E4-7659-484D-87DE-667D536A4C75}" type="datetimeFigureOut">
              <a:rPr lang="ru-RU" smtClean="0"/>
              <a:t>31.10.2025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359F68-99BE-4068-926D-8DDF8149E7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4425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751058"/>
          </a:xfrm>
        </p:spPr>
        <p:txBody>
          <a:bodyPr>
            <a:noAutofit/>
          </a:bodyPr>
          <a:lstStyle/>
          <a:p>
            <a:pPr algn="ctr"/>
            <a:r>
              <a:rPr lang="en-US" sz="5400" b="1" u="sng" dirty="0" smtClean="0"/>
              <a:t>HAVE GOT / HAS GOT: </a:t>
            </a:r>
            <a:r>
              <a:rPr lang="ru-RU" sz="5400" b="1" u="sng" dirty="0" smtClean="0"/>
              <a:t>ОСНОВЫ И ПРАКТИКА</a:t>
            </a:r>
            <a:endParaRPr lang="ru-RU" sz="5400" b="1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908662"/>
            <a:ext cx="10515600" cy="11930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/>
              <a:t>Конструкции, утверждения, отрицания, вопросы и краткие ответы.</a:t>
            </a: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4987834" y="5050972"/>
            <a:ext cx="63659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Класс: 5.</a:t>
            </a:r>
          </a:p>
          <a:p>
            <a:r>
              <a:rPr lang="ru-RU" dirty="0" smtClean="0"/>
              <a:t>Предмет: Английский язык</a:t>
            </a:r>
          </a:p>
          <a:p>
            <a:r>
              <a:rPr lang="ru-RU" dirty="0" smtClean="0"/>
              <a:t>Автор: учитель английского языка Пестов Иван Александрович </a:t>
            </a:r>
          </a:p>
          <a:p>
            <a:r>
              <a:rPr lang="ru-RU" dirty="0" smtClean="0"/>
              <a:t>МОАУ СОШ №8 г. Киров</a:t>
            </a:r>
          </a:p>
        </p:txBody>
      </p:sp>
    </p:spTree>
    <p:extLst>
      <p:ext uri="{BB962C8B-B14F-4D97-AF65-F5344CB8AC3E}">
        <p14:creationId xmlns:p14="http://schemas.microsoft.com/office/powerpoint/2010/main" val="12755661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746" y="448407"/>
            <a:ext cx="10515600" cy="2497015"/>
          </a:xfrm>
        </p:spPr>
        <p:txBody>
          <a:bodyPr>
            <a:noAutofit/>
          </a:bodyPr>
          <a:lstStyle/>
          <a:p>
            <a:pPr algn="ctr"/>
            <a:r>
              <a:rPr lang="en-US" sz="8000" dirty="0" smtClean="0"/>
              <a:t>He ________ an apple.</a:t>
            </a:r>
            <a:br>
              <a:rPr lang="en-US" sz="8000" dirty="0" smtClean="0"/>
            </a:br>
            <a:r>
              <a:rPr lang="en-US" sz="5400" i="1" dirty="0" smtClean="0"/>
              <a:t>(</a:t>
            </a:r>
            <a:r>
              <a:rPr lang="ru-RU" sz="5400" i="1" dirty="0" smtClean="0"/>
              <a:t>У него есть яблоко.</a:t>
            </a:r>
            <a:r>
              <a:rPr lang="en-US" sz="5400" i="1" dirty="0" smtClean="0"/>
              <a:t>)</a:t>
            </a:r>
            <a:endParaRPr lang="ru-RU" sz="54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899746" y="5376788"/>
            <a:ext cx="339383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rgbClr val="FF0000"/>
                </a:solidFill>
              </a:rPr>
              <a:t>has got</a:t>
            </a: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9746" y="4209155"/>
            <a:ext cx="339383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rgbClr val="FF0000"/>
                </a:solidFill>
              </a:rPr>
              <a:t>have got</a:t>
            </a: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203830" y="5472888"/>
            <a:ext cx="421151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rgbClr val="FF0000"/>
                </a:solidFill>
              </a:rPr>
              <a:t>hasn‘t got</a:t>
            </a: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03831" y="4209155"/>
            <a:ext cx="421151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rgbClr val="FF0000"/>
                </a:solidFill>
              </a:rPr>
              <a:t>haven‘t got</a:t>
            </a:r>
            <a:endParaRPr lang="ru-RU" sz="6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10385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746" y="448407"/>
            <a:ext cx="10515600" cy="2497015"/>
          </a:xfrm>
        </p:spPr>
        <p:txBody>
          <a:bodyPr>
            <a:noAutofit/>
          </a:bodyPr>
          <a:lstStyle/>
          <a:p>
            <a:pPr algn="ctr"/>
            <a:r>
              <a:rPr lang="en-US" sz="8000" dirty="0" smtClean="0"/>
              <a:t>They ________ a flat.</a:t>
            </a:r>
            <a:br>
              <a:rPr lang="en-US" sz="8000" dirty="0" smtClean="0"/>
            </a:br>
            <a:r>
              <a:rPr lang="en-US" sz="5400" i="1" dirty="0" smtClean="0"/>
              <a:t>(</a:t>
            </a:r>
            <a:r>
              <a:rPr lang="ru-RU" sz="5400" i="1" dirty="0" smtClean="0"/>
              <a:t>У них есть квартира.</a:t>
            </a:r>
            <a:r>
              <a:rPr lang="en-US" sz="5400" i="1" dirty="0" smtClean="0"/>
              <a:t>)</a:t>
            </a:r>
            <a:endParaRPr lang="ru-RU" sz="54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899746" y="5376788"/>
            <a:ext cx="339383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rgbClr val="FF0000"/>
                </a:solidFill>
              </a:rPr>
              <a:t>has got</a:t>
            </a: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9746" y="4209155"/>
            <a:ext cx="339383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rgbClr val="FF0000"/>
                </a:solidFill>
              </a:rPr>
              <a:t>have got</a:t>
            </a: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203830" y="5472888"/>
            <a:ext cx="421151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rgbClr val="FF0000"/>
                </a:solidFill>
              </a:rPr>
              <a:t>hasn‘t got</a:t>
            </a: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03831" y="4209155"/>
            <a:ext cx="421151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rgbClr val="FF0000"/>
                </a:solidFill>
              </a:rPr>
              <a:t>haven‘t got</a:t>
            </a:r>
            <a:endParaRPr lang="ru-RU" sz="6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25009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746" y="448407"/>
            <a:ext cx="10515600" cy="2497015"/>
          </a:xfrm>
        </p:spPr>
        <p:txBody>
          <a:bodyPr>
            <a:noAutofit/>
          </a:bodyPr>
          <a:lstStyle/>
          <a:p>
            <a:pPr algn="ctr"/>
            <a:r>
              <a:rPr lang="en-US" sz="8000" dirty="0" smtClean="0"/>
              <a:t>We ________ a dog.</a:t>
            </a:r>
            <a:br>
              <a:rPr lang="en-US" sz="8000" dirty="0" smtClean="0"/>
            </a:br>
            <a:r>
              <a:rPr lang="en-US" sz="5400" i="1" dirty="0" smtClean="0"/>
              <a:t>(</a:t>
            </a:r>
            <a:r>
              <a:rPr lang="ru-RU" sz="5400" i="1" dirty="0" smtClean="0"/>
              <a:t>У нас есть собака.</a:t>
            </a:r>
            <a:r>
              <a:rPr lang="en-US" sz="5400" i="1" dirty="0" smtClean="0"/>
              <a:t>)</a:t>
            </a:r>
            <a:endParaRPr lang="ru-RU" sz="54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899746" y="5376788"/>
            <a:ext cx="339383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rgbClr val="FF0000"/>
                </a:solidFill>
              </a:rPr>
              <a:t>has got</a:t>
            </a: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9746" y="4209155"/>
            <a:ext cx="339383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rgbClr val="FF0000"/>
                </a:solidFill>
              </a:rPr>
              <a:t>have got</a:t>
            </a: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203830" y="5472888"/>
            <a:ext cx="421151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rgbClr val="FF0000"/>
                </a:solidFill>
              </a:rPr>
              <a:t>hasn‘t got</a:t>
            </a: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03831" y="4209155"/>
            <a:ext cx="421151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rgbClr val="FF0000"/>
                </a:solidFill>
              </a:rPr>
              <a:t>haven‘t got</a:t>
            </a:r>
            <a:endParaRPr lang="ru-RU" sz="6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70247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746" y="448407"/>
            <a:ext cx="10515600" cy="2497015"/>
          </a:xfrm>
        </p:spPr>
        <p:txBody>
          <a:bodyPr>
            <a:noAutofit/>
          </a:bodyPr>
          <a:lstStyle/>
          <a:p>
            <a:pPr algn="ctr"/>
            <a:r>
              <a:rPr lang="en-US" sz="6600" dirty="0" smtClean="0"/>
              <a:t>Tom and Ann ________ a car.</a:t>
            </a:r>
            <a:r>
              <a:rPr lang="en-US" sz="8000" dirty="0" smtClean="0"/>
              <a:t/>
            </a:r>
            <a:br>
              <a:rPr lang="en-US" sz="8000" dirty="0" smtClean="0"/>
            </a:br>
            <a:r>
              <a:rPr lang="en-US" sz="5400" i="1" dirty="0" smtClean="0"/>
              <a:t>(</a:t>
            </a:r>
            <a:r>
              <a:rPr lang="ru-RU" sz="5400" i="1" dirty="0" smtClean="0"/>
              <a:t>У Тома и Ани есть машина.</a:t>
            </a:r>
            <a:r>
              <a:rPr lang="en-US" sz="5400" i="1" dirty="0" smtClean="0"/>
              <a:t>)</a:t>
            </a:r>
            <a:endParaRPr lang="ru-RU" sz="54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899746" y="5376788"/>
            <a:ext cx="339383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rgbClr val="FF0000"/>
                </a:solidFill>
              </a:rPr>
              <a:t>has got</a:t>
            </a: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9746" y="4209155"/>
            <a:ext cx="339383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rgbClr val="FF0000"/>
                </a:solidFill>
              </a:rPr>
              <a:t>have got</a:t>
            </a: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203830" y="5472888"/>
            <a:ext cx="421151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rgbClr val="FF0000"/>
                </a:solidFill>
              </a:rPr>
              <a:t>hasn‘t got</a:t>
            </a: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03831" y="4209155"/>
            <a:ext cx="421151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rgbClr val="FF0000"/>
                </a:solidFill>
              </a:rPr>
              <a:t>haven‘t got</a:t>
            </a:r>
            <a:endParaRPr lang="ru-RU" sz="6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84768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746" y="448407"/>
            <a:ext cx="10515600" cy="2497015"/>
          </a:xfrm>
        </p:spPr>
        <p:txBody>
          <a:bodyPr>
            <a:noAutofit/>
          </a:bodyPr>
          <a:lstStyle/>
          <a:p>
            <a:pPr algn="ctr"/>
            <a:r>
              <a:rPr lang="en-US" sz="6600" dirty="0" smtClean="0"/>
              <a:t>Bob________ a computer.</a:t>
            </a:r>
            <a:r>
              <a:rPr lang="en-US" sz="8000" dirty="0" smtClean="0"/>
              <a:t/>
            </a:r>
            <a:br>
              <a:rPr lang="en-US" sz="8000" dirty="0" smtClean="0"/>
            </a:br>
            <a:r>
              <a:rPr lang="en-US" sz="5400" i="1" dirty="0" smtClean="0"/>
              <a:t>(</a:t>
            </a:r>
            <a:r>
              <a:rPr lang="ru-RU" sz="5400" i="1" dirty="0" smtClean="0"/>
              <a:t>У Боба есть компьютер.</a:t>
            </a:r>
            <a:r>
              <a:rPr lang="en-US" sz="5400" i="1" dirty="0" smtClean="0"/>
              <a:t>)</a:t>
            </a:r>
            <a:endParaRPr lang="ru-RU" sz="54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899746" y="5376788"/>
            <a:ext cx="339383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rgbClr val="FF0000"/>
                </a:solidFill>
              </a:rPr>
              <a:t>has got</a:t>
            </a: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9746" y="4209155"/>
            <a:ext cx="339383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rgbClr val="FF0000"/>
                </a:solidFill>
              </a:rPr>
              <a:t>have got</a:t>
            </a: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203830" y="5472888"/>
            <a:ext cx="421151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rgbClr val="FF0000"/>
                </a:solidFill>
              </a:rPr>
              <a:t>hasn‘t got</a:t>
            </a: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03831" y="4209155"/>
            <a:ext cx="421151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rgbClr val="FF0000"/>
                </a:solidFill>
              </a:rPr>
              <a:t>haven‘t got</a:t>
            </a:r>
            <a:endParaRPr lang="ru-RU" sz="6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286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746" y="448407"/>
            <a:ext cx="10515600" cy="2497015"/>
          </a:xfrm>
        </p:spPr>
        <p:txBody>
          <a:bodyPr>
            <a:noAutofit/>
          </a:bodyPr>
          <a:lstStyle/>
          <a:p>
            <a:pPr algn="ctr"/>
            <a:r>
              <a:rPr lang="en-US" sz="8000" dirty="0" smtClean="0"/>
              <a:t>Sam________ a pen.</a:t>
            </a:r>
            <a:r>
              <a:rPr lang="en-US" sz="9600" dirty="0" smtClean="0"/>
              <a:t/>
            </a:r>
            <a:br>
              <a:rPr lang="en-US" sz="9600" dirty="0" smtClean="0"/>
            </a:br>
            <a:r>
              <a:rPr lang="en-US" sz="5400" i="1" dirty="0" smtClean="0"/>
              <a:t>(</a:t>
            </a:r>
            <a:r>
              <a:rPr lang="ru-RU" sz="5400" i="1" dirty="0" smtClean="0"/>
              <a:t>У Сэма нет ручки.</a:t>
            </a:r>
            <a:r>
              <a:rPr lang="en-US" sz="5400" i="1" dirty="0" smtClean="0"/>
              <a:t>)</a:t>
            </a:r>
            <a:endParaRPr lang="ru-RU" sz="54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899746" y="5376788"/>
            <a:ext cx="339383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rgbClr val="FF0000"/>
                </a:solidFill>
              </a:rPr>
              <a:t>has got</a:t>
            </a: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9746" y="4209155"/>
            <a:ext cx="339383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rgbClr val="FF0000"/>
                </a:solidFill>
              </a:rPr>
              <a:t>have got</a:t>
            </a: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203830" y="5472888"/>
            <a:ext cx="421151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rgbClr val="FF0000"/>
                </a:solidFill>
              </a:rPr>
              <a:t>hasn‘t got</a:t>
            </a: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03831" y="4209155"/>
            <a:ext cx="421151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rgbClr val="FF0000"/>
                </a:solidFill>
              </a:rPr>
              <a:t>haven‘t got</a:t>
            </a:r>
            <a:endParaRPr lang="ru-RU" sz="6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39536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746" y="448407"/>
            <a:ext cx="10515600" cy="2497015"/>
          </a:xfrm>
        </p:spPr>
        <p:txBody>
          <a:bodyPr>
            <a:noAutofit/>
          </a:bodyPr>
          <a:lstStyle/>
          <a:p>
            <a:pPr algn="ctr"/>
            <a:r>
              <a:rPr lang="en-US" sz="6600" dirty="0" smtClean="0"/>
              <a:t>You</a:t>
            </a:r>
            <a:r>
              <a:rPr lang="en-US" sz="8000" dirty="0" smtClean="0"/>
              <a:t>________</a:t>
            </a:r>
            <a:r>
              <a:rPr lang="en-US" sz="6600" dirty="0" smtClean="0"/>
              <a:t> a copybook.</a:t>
            </a:r>
            <a:r>
              <a:rPr lang="en-US" sz="8000" dirty="0" smtClean="0"/>
              <a:t/>
            </a:r>
            <a:br>
              <a:rPr lang="en-US" sz="8000" dirty="0" smtClean="0"/>
            </a:br>
            <a:r>
              <a:rPr lang="en-US" sz="5400" i="1" dirty="0" smtClean="0"/>
              <a:t>(</a:t>
            </a:r>
            <a:r>
              <a:rPr lang="ru-RU" sz="5400" i="1" dirty="0" smtClean="0"/>
              <a:t>У тебя нет тетрадки.</a:t>
            </a:r>
            <a:r>
              <a:rPr lang="en-US" sz="5400" i="1" dirty="0" smtClean="0"/>
              <a:t>)</a:t>
            </a:r>
            <a:endParaRPr lang="ru-RU" sz="54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899746" y="5376788"/>
            <a:ext cx="339383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rgbClr val="FF0000"/>
                </a:solidFill>
              </a:rPr>
              <a:t>has got</a:t>
            </a: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9746" y="4209155"/>
            <a:ext cx="339383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rgbClr val="FF0000"/>
                </a:solidFill>
              </a:rPr>
              <a:t>have got</a:t>
            </a: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203830" y="5472888"/>
            <a:ext cx="421151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rgbClr val="FF0000"/>
                </a:solidFill>
              </a:rPr>
              <a:t>hasn‘t got</a:t>
            </a: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03831" y="4209155"/>
            <a:ext cx="421151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rgbClr val="FF0000"/>
                </a:solidFill>
              </a:rPr>
              <a:t>haven‘t got</a:t>
            </a:r>
            <a:endParaRPr lang="ru-RU" sz="6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33060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6523" y="448407"/>
            <a:ext cx="11098823" cy="2497015"/>
          </a:xfrm>
        </p:spPr>
        <p:txBody>
          <a:bodyPr>
            <a:noAutofit/>
          </a:bodyPr>
          <a:lstStyle/>
          <a:p>
            <a:pPr algn="ctr"/>
            <a:r>
              <a:rPr lang="en-US" sz="6000" dirty="0" smtClean="0"/>
              <a:t>Ann and Larry___</a:t>
            </a:r>
            <a:r>
              <a:rPr lang="ru-RU" sz="6000" dirty="0" smtClean="0"/>
              <a:t>__</a:t>
            </a:r>
            <a:r>
              <a:rPr lang="en-US" sz="6000" dirty="0" smtClean="0"/>
              <a:t>_____ pencils.</a:t>
            </a:r>
            <a:r>
              <a:rPr lang="en-US" sz="7200" dirty="0" smtClean="0"/>
              <a:t/>
            </a:r>
            <a:br>
              <a:rPr lang="en-US" sz="7200" dirty="0" smtClean="0"/>
            </a:br>
            <a:r>
              <a:rPr lang="en-US" sz="4800" i="1" dirty="0" smtClean="0"/>
              <a:t>(</a:t>
            </a:r>
            <a:r>
              <a:rPr lang="ru-RU" sz="4800" i="1" dirty="0" smtClean="0"/>
              <a:t>У Ани и Ларри нет карандашей.</a:t>
            </a:r>
            <a:r>
              <a:rPr lang="en-US" sz="4800" i="1" dirty="0" smtClean="0"/>
              <a:t>)</a:t>
            </a:r>
            <a:endParaRPr lang="ru-RU" sz="48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899746" y="5376788"/>
            <a:ext cx="33938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has got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9746" y="4209155"/>
            <a:ext cx="33938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have got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203830" y="5472888"/>
            <a:ext cx="42115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hasn‘t got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03830" y="4209155"/>
            <a:ext cx="42115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haven‘t got</a:t>
            </a:r>
            <a:endParaRPr lang="ru-RU" sz="5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49512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6523" y="448407"/>
            <a:ext cx="11098823" cy="2497015"/>
          </a:xfrm>
        </p:spPr>
        <p:txBody>
          <a:bodyPr>
            <a:noAutofit/>
          </a:bodyPr>
          <a:lstStyle/>
          <a:p>
            <a:pPr algn="ctr"/>
            <a:r>
              <a:rPr lang="en-US" sz="6000" dirty="0" smtClean="0"/>
              <a:t>I ___</a:t>
            </a:r>
            <a:r>
              <a:rPr lang="ru-RU" sz="6000" dirty="0" smtClean="0"/>
              <a:t>__</a:t>
            </a:r>
            <a:r>
              <a:rPr lang="en-US" sz="6000" dirty="0" smtClean="0"/>
              <a:t>_____ a school bag.</a:t>
            </a:r>
            <a:r>
              <a:rPr lang="en-US" sz="7200" dirty="0" smtClean="0"/>
              <a:t/>
            </a:r>
            <a:br>
              <a:rPr lang="en-US" sz="7200" dirty="0" smtClean="0"/>
            </a:br>
            <a:r>
              <a:rPr lang="en-US" sz="4800" i="1" dirty="0" smtClean="0"/>
              <a:t>(</a:t>
            </a:r>
            <a:r>
              <a:rPr lang="ru-RU" sz="4800" i="1" dirty="0" smtClean="0"/>
              <a:t>У меня нет портфеля.</a:t>
            </a:r>
            <a:r>
              <a:rPr lang="en-US" sz="4800" i="1" dirty="0" smtClean="0"/>
              <a:t>)</a:t>
            </a:r>
            <a:endParaRPr lang="ru-RU" sz="48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899746" y="5376788"/>
            <a:ext cx="33938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has got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9746" y="4209155"/>
            <a:ext cx="33938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have got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203830" y="5472888"/>
            <a:ext cx="42115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hasn‘t got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03830" y="4209155"/>
            <a:ext cx="42115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haven‘t got</a:t>
            </a:r>
            <a:endParaRPr lang="ru-RU" sz="5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71902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6523" y="448407"/>
            <a:ext cx="11098823" cy="2497015"/>
          </a:xfrm>
        </p:spPr>
        <p:txBody>
          <a:bodyPr>
            <a:noAutofit/>
          </a:bodyPr>
          <a:lstStyle/>
          <a:p>
            <a:pPr algn="ctr"/>
            <a:r>
              <a:rPr lang="en-US" sz="7200" dirty="0" smtClean="0"/>
              <a:t>__</a:t>
            </a:r>
            <a:r>
              <a:rPr lang="ru-RU" sz="7200" dirty="0" smtClean="0"/>
              <a:t>__</a:t>
            </a:r>
            <a:r>
              <a:rPr lang="en-US" sz="7200" dirty="0" smtClean="0"/>
              <a:t>  you  _____ a pen?</a:t>
            </a:r>
            <a:r>
              <a:rPr lang="en-US" sz="8800" dirty="0" smtClean="0"/>
              <a:t/>
            </a:r>
            <a:br>
              <a:rPr lang="en-US" sz="8800" dirty="0" smtClean="0"/>
            </a:br>
            <a:r>
              <a:rPr lang="en-US" sz="4800" i="1" dirty="0" smtClean="0"/>
              <a:t>(</a:t>
            </a:r>
            <a:r>
              <a:rPr lang="ru-RU" sz="4800" i="1" dirty="0" smtClean="0"/>
              <a:t>У тебя есть ручка</a:t>
            </a:r>
            <a:r>
              <a:rPr lang="en-US" sz="4800" i="1" dirty="0" smtClean="0"/>
              <a:t>?)</a:t>
            </a:r>
            <a:endParaRPr lang="ru-RU" sz="48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5524500" y="4892596"/>
            <a:ext cx="12719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Has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74632" y="4842202"/>
            <a:ext cx="16588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Have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487507" y="4842202"/>
            <a:ext cx="11312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got</a:t>
            </a:r>
            <a:endParaRPr lang="ru-RU" sz="5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76781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6600" b="1" u="sng" dirty="0" smtClean="0"/>
              <a:t>Введение</a:t>
            </a:r>
            <a:endParaRPr lang="ru-RU" b="1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211977"/>
            <a:ext cx="10515600" cy="3964986"/>
          </a:xfrm>
        </p:spPr>
        <p:txBody>
          <a:bodyPr/>
          <a:lstStyle/>
          <a:p>
            <a:r>
              <a:rPr lang="ru-RU" dirty="0" smtClean="0"/>
              <a:t>В этой презентации мы рассмотрим использование конструкций «</a:t>
            </a:r>
            <a:r>
              <a:rPr lang="en-US" dirty="0" smtClean="0"/>
              <a:t>have got</a:t>
            </a:r>
            <a:r>
              <a:rPr lang="ru-RU" dirty="0" smtClean="0"/>
              <a:t>» и «</a:t>
            </a:r>
            <a:r>
              <a:rPr lang="en-US" dirty="0" smtClean="0"/>
              <a:t>has got</a:t>
            </a:r>
            <a:r>
              <a:rPr lang="ru-RU" dirty="0" smtClean="0"/>
              <a:t>»</a:t>
            </a:r>
            <a:r>
              <a:rPr lang="en-US" dirty="0" smtClean="0"/>
              <a:t> </a:t>
            </a:r>
            <a:r>
              <a:rPr lang="ru-RU" dirty="0" smtClean="0"/>
              <a:t>в английском языке, включая утверждения, отрицания, вопросы и краткие ответы.</a:t>
            </a:r>
          </a:p>
          <a:p>
            <a:endParaRPr lang="ru-RU" dirty="0"/>
          </a:p>
          <a:p>
            <a:r>
              <a:rPr lang="ru-RU" dirty="0" smtClean="0"/>
              <a:t>Это поможет лучше понять и использовать эти конструкции.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459120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6523" y="448407"/>
            <a:ext cx="11098823" cy="2497015"/>
          </a:xfrm>
        </p:spPr>
        <p:txBody>
          <a:bodyPr>
            <a:noAutofit/>
          </a:bodyPr>
          <a:lstStyle/>
          <a:p>
            <a:pPr algn="ctr"/>
            <a:r>
              <a:rPr lang="en-US" sz="7200" dirty="0" smtClean="0"/>
              <a:t>__</a:t>
            </a:r>
            <a:r>
              <a:rPr lang="ru-RU" sz="7200" dirty="0" smtClean="0"/>
              <a:t>__</a:t>
            </a:r>
            <a:r>
              <a:rPr lang="en-US" sz="7200" dirty="0" smtClean="0"/>
              <a:t>  she  _____ a friend?</a:t>
            </a:r>
            <a:r>
              <a:rPr lang="en-US" sz="8800" dirty="0" smtClean="0"/>
              <a:t/>
            </a:r>
            <a:br>
              <a:rPr lang="en-US" sz="8800" dirty="0" smtClean="0"/>
            </a:br>
            <a:r>
              <a:rPr lang="en-US" sz="4800" i="1" dirty="0" smtClean="0"/>
              <a:t>(</a:t>
            </a:r>
            <a:r>
              <a:rPr lang="ru-RU" sz="4800" i="1" dirty="0" smtClean="0"/>
              <a:t>У неё есть друг</a:t>
            </a:r>
            <a:r>
              <a:rPr lang="en-US" sz="4800" i="1" dirty="0" smtClean="0"/>
              <a:t>?)</a:t>
            </a:r>
            <a:endParaRPr lang="ru-RU" sz="48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5524500" y="4892596"/>
            <a:ext cx="12719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Has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74632" y="4842202"/>
            <a:ext cx="16588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Have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487507" y="4842202"/>
            <a:ext cx="11312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got</a:t>
            </a:r>
            <a:endParaRPr lang="ru-RU" sz="5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26305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6523" y="448407"/>
            <a:ext cx="11098823" cy="2497015"/>
          </a:xfrm>
        </p:spPr>
        <p:txBody>
          <a:bodyPr>
            <a:noAutofit/>
          </a:bodyPr>
          <a:lstStyle/>
          <a:p>
            <a:pPr algn="ctr"/>
            <a:r>
              <a:rPr lang="en-US" sz="7200" dirty="0" smtClean="0"/>
              <a:t>__</a:t>
            </a:r>
            <a:r>
              <a:rPr lang="ru-RU" sz="7200" dirty="0" smtClean="0"/>
              <a:t>__</a:t>
            </a:r>
            <a:r>
              <a:rPr lang="en-US" sz="7200" dirty="0" smtClean="0"/>
              <a:t>  they  _____ notepads?</a:t>
            </a:r>
            <a:r>
              <a:rPr lang="en-US" sz="8800" dirty="0" smtClean="0"/>
              <a:t/>
            </a:r>
            <a:br>
              <a:rPr lang="en-US" sz="8800" dirty="0" smtClean="0"/>
            </a:br>
            <a:r>
              <a:rPr lang="en-US" sz="4800" i="1" dirty="0" smtClean="0"/>
              <a:t>(</a:t>
            </a:r>
            <a:r>
              <a:rPr lang="ru-RU" sz="4800" i="1" dirty="0" smtClean="0"/>
              <a:t>У них есть блокноты</a:t>
            </a:r>
            <a:r>
              <a:rPr lang="en-US" sz="4800" i="1" dirty="0" smtClean="0"/>
              <a:t>?)</a:t>
            </a:r>
            <a:endParaRPr lang="ru-RU" sz="48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5524500" y="4892596"/>
            <a:ext cx="12719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Has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74632" y="4842202"/>
            <a:ext cx="16588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Have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487507" y="4842202"/>
            <a:ext cx="11312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got</a:t>
            </a:r>
            <a:endParaRPr lang="ru-RU" sz="5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90647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6523" y="448407"/>
            <a:ext cx="11098823" cy="2497015"/>
          </a:xfrm>
        </p:spPr>
        <p:txBody>
          <a:bodyPr>
            <a:noAutofit/>
          </a:bodyPr>
          <a:lstStyle/>
          <a:p>
            <a:pPr algn="ctr"/>
            <a:r>
              <a:rPr lang="en-US" sz="6000" dirty="0" smtClean="0"/>
              <a:t>__</a:t>
            </a:r>
            <a:r>
              <a:rPr lang="ru-RU" sz="6000" dirty="0" smtClean="0"/>
              <a:t>__</a:t>
            </a:r>
            <a:r>
              <a:rPr lang="en-US" sz="6000" dirty="0" smtClean="0"/>
              <a:t>  Tom and Ann  _____ pens?</a:t>
            </a:r>
            <a:r>
              <a:rPr lang="en-US" sz="8800" dirty="0" smtClean="0"/>
              <a:t/>
            </a:r>
            <a:br>
              <a:rPr lang="en-US" sz="8800" dirty="0" smtClean="0"/>
            </a:br>
            <a:r>
              <a:rPr lang="en-US" sz="4000" i="1" dirty="0" smtClean="0"/>
              <a:t>(</a:t>
            </a:r>
            <a:r>
              <a:rPr lang="ru-RU" sz="4000" i="1" dirty="0" smtClean="0"/>
              <a:t>У Тома и Ани есть ручки</a:t>
            </a:r>
            <a:r>
              <a:rPr lang="en-US" sz="4000" i="1" dirty="0" smtClean="0"/>
              <a:t>?)</a:t>
            </a:r>
            <a:endParaRPr lang="ru-RU" sz="40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5524500" y="4892596"/>
            <a:ext cx="12719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Has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74632" y="4842202"/>
            <a:ext cx="16588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Have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487507" y="4842202"/>
            <a:ext cx="11312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got</a:t>
            </a:r>
            <a:endParaRPr lang="ru-RU" sz="5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77167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6523" y="448407"/>
            <a:ext cx="11098823" cy="2497015"/>
          </a:xfrm>
        </p:spPr>
        <p:txBody>
          <a:bodyPr>
            <a:noAutofit/>
          </a:bodyPr>
          <a:lstStyle/>
          <a:p>
            <a:pPr algn="ctr"/>
            <a:r>
              <a:rPr lang="en-US" sz="6000" dirty="0" smtClean="0"/>
              <a:t>__</a:t>
            </a:r>
            <a:r>
              <a:rPr lang="ru-RU" sz="6000" dirty="0" smtClean="0"/>
              <a:t>__</a:t>
            </a:r>
            <a:r>
              <a:rPr lang="en-US" sz="6000" dirty="0" smtClean="0"/>
              <a:t>  we _____ a book?</a:t>
            </a:r>
            <a:r>
              <a:rPr lang="en-US" sz="8800" dirty="0" smtClean="0"/>
              <a:t/>
            </a:r>
            <a:br>
              <a:rPr lang="en-US" sz="8800" dirty="0" smtClean="0"/>
            </a:br>
            <a:r>
              <a:rPr lang="en-US" sz="4000" i="1" dirty="0" smtClean="0"/>
              <a:t>(</a:t>
            </a:r>
            <a:r>
              <a:rPr lang="ru-RU" sz="4000" i="1" dirty="0" smtClean="0"/>
              <a:t>У нас есть книга</a:t>
            </a:r>
            <a:r>
              <a:rPr lang="en-US" sz="4000" i="1" dirty="0" smtClean="0"/>
              <a:t>?)</a:t>
            </a:r>
            <a:endParaRPr lang="ru-RU" sz="40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5524500" y="4892596"/>
            <a:ext cx="12719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Has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74632" y="4842202"/>
            <a:ext cx="16588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Have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487507" y="4842202"/>
            <a:ext cx="11312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got</a:t>
            </a:r>
            <a:endParaRPr lang="ru-RU" sz="5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211023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6523" y="448407"/>
            <a:ext cx="11098823" cy="1441939"/>
          </a:xfrm>
        </p:spPr>
        <p:txBody>
          <a:bodyPr>
            <a:noAutofit/>
          </a:bodyPr>
          <a:lstStyle/>
          <a:p>
            <a:pPr algn="ctr"/>
            <a:r>
              <a:rPr lang="en-US" sz="6000" dirty="0" smtClean="0"/>
              <a:t>Have you got an atlas?</a:t>
            </a:r>
            <a:endParaRPr lang="ru-RU" sz="40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5524500" y="4892596"/>
            <a:ext cx="12719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has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74632" y="4842202"/>
            <a:ext cx="16588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have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487507" y="4842202"/>
            <a:ext cx="11312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got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16522" y="1890346"/>
            <a:ext cx="11098823" cy="14419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000" dirty="0" smtClean="0"/>
              <a:t>Yes, I ____.</a:t>
            </a:r>
            <a:endParaRPr lang="ru-RU" sz="4000" i="1" dirty="0"/>
          </a:p>
        </p:txBody>
      </p:sp>
    </p:spTree>
    <p:extLst>
      <p:ext uri="{BB962C8B-B14F-4D97-AF65-F5344CB8AC3E}">
        <p14:creationId xmlns:p14="http://schemas.microsoft.com/office/powerpoint/2010/main" val="216307123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6523" y="448407"/>
            <a:ext cx="11098823" cy="1441939"/>
          </a:xfrm>
        </p:spPr>
        <p:txBody>
          <a:bodyPr>
            <a:noAutofit/>
          </a:bodyPr>
          <a:lstStyle/>
          <a:p>
            <a:pPr algn="ctr"/>
            <a:r>
              <a:rPr lang="en-US" sz="6000" dirty="0" smtClean="0"/>
              <a:t>Have they got a car?</a:t>
            </a:r>
            <a:endParaRPr lang="ru-RU" sz="40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5524500" y="4892596"/>
            <a:ext cx="12719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has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74632" y="4842202"/>
            <a:ext cx="16588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have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487507" y="4842202"/>
            <a:ext cx="11312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got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16522" y="1890346"/>
            <a:ext cx="11098823" cy="14419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000" dirty="0" smtClean="0"/>
              <a:t>Yes, they ____.</a:t>
            </a:r>
            <a:endParaRPr lang="ru-RU" sz="4000" i="1" dirty="0"/>
          </a:p>
        </p:txBody>
      </p:sp>
    </p:spTree>
    <p:extLst>
      <p:ext uri="{BB962C8B-B14F-4D97-AF65-F5344CB8AC3E}">
        <p14:creationId xmlns:p14="http://schemas.microsoft.com/office/powerpoint/2010/main" val="380948573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6523" y="448407"/>
            <a:ext cx="11098823" cy="1441939"/>
          </a:xfrm>
        </p:spPr>
        <p:txBody>
          <a:bodyPr>
            <a:noAutofit/>
          </a:bodyPr>
          <a:lstStyle/>
          <a:p>
            <a:pPr algn="ctr"/>
            <a:r>
              <a:rPr lang="en-US" sz="6000" dirty="0" smtClean="0"/>
              <a:t>Has she got a computer?</a:t>
            </a:r>
            <a:endParaRPr lang="ru-RU" sz="40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5524500" y="4892596"/>
            <a:ext cx="12719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has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74632" y="4842202"/>
            <a:ext cx="16588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have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487507" y="4842202"/>
            <a:ext cx="11312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got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16522" y="1890346"/>
            <a:ext cx="11098823" cy="14419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000" dirty="0" smtClean="0"/>
              <a:t>Yes, she ____.</a:t>
            </a:r>
            <a:endParaRPr lang="ru-RU" sz="4000" i="1" dirty="0"/>
          </a:p>
        </p:txBody>
      </p:sp>
    </p:spTree>
    <p:extLst>
      <p:ext uri="{BB962C8B-B14F-4D97-AF65-F5344CB8AC3E}">
        <p14:creationId xmlns:p14="http://schemas.microsoft.com/office/powerpoint/2010/main" val="243461507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6523" y="448407"/>
            <a:ext cx="11098823" cy="1441939"/>
          </a:xfrm>
        </p:spPr>
        <p:txBody>
          <a:bodyPr>
            <a:noAutofit/>
          </a:bodyPr>
          <a:lstStyle/>
          <a:p>
            <a:pPr algn="ctr"/>
            <a:r>
              <a:rPr lang="en-US" sz="6000" dirty="0" smtClean="0"/>
              <a:t>Has he got a book?</a:t>
            </a:r>
            <a:endParaRPr lang="ru-RU" sz="40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6984023" y="4892596"/>
            <a:ext cx="12719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has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82971" y="4892596"/>
            <a:ext cx="16588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have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16522" y="1890346"/>
            <a:ext cx="11098823" cy="14419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000" dirty="0" smtClean="0"/>
              <a:t>No, he </a:t>
            </a:r>
            <a:r>
              <a:rPr lang="en-US" sz="6000" dirty="0" smtClean="0"/>
              <a:t>_</a:t>
            </a:r>
            <a:r>
              <a:rPr lang="ru-RU" sz="6000" dirty="0" smtClean="0"/>
              <a:t>____</a:t>
            </a:r>
            <a:r>
              <a:rPr lang="en-US" sz="6000" dirty="0" smtClean="0"/>
              <a:t>___.</a:t>
            </a:r>
            <a:endParaRPr lang="ru-RU" sz="40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3879607" y="4892596"/>
            <a:ext cx="23665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haven’t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993797" y="4913608"/>
            <a:ext cx="22098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hasn’t</a:t>
            </a:r>
            <a:endParaRPr lang="ru-RU" sz="5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944932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6523" y="448407"/>
            <a:ext cx="11098823" cy="1441939"/>
          </a:xfrm>
        </p:spPr>
        <p:txBody>
          <a:bodyPr>
            <a:noAutofit/>
          </a:bodyPr>
          <a:lstStyle/>
          <a:p>
            <a:pPr algn="ctr"/>
            <a:r>
              <a:rPr lang="en-US" sz="6000" dirty="0" smtClean="0"/>
              <a:t>Has Tom got a notebook?</a:t>
            </a:r>
            <a:endParaRPr lang="ru-RU" sz="40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6984023" y="4892596"/>
            <a:ext cx="12719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has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82971" y="4892596"/>
            <a:ext cx="16588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have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16522" y="1890346"/>
            <a:ext cx="11098823" cy="14419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000" dirty="0" smtClean="0"/>
              <a:t>Yes, he ____.</a:t>
            </a:r>
            <a:endParaRPr lang="ru-RU" sz="40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3879607" y="4892596"/>
            <a:ext cx="23665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haven’t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993797" y="4913608"/>
            <a:ext cx="22098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hasn’t</a:t>
            </a:r>
            <a:endParaRPr lang="ru-RU" sz="5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404975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6523" y="448407"/>
            <a:ext cx="11098823" cy="1441939"/>
          </a:xfrm>
        </p:spPr>
        <p:txBody>
          <a:bodyPr>
            <a:noAutofit/>
          </a:bodyPr>
          <a:lstStyle/>
          <a:p>
            <a:pPr algn="ctr"/>
            <a:r>
              <a:rPr lang="en-US" sz="6000" dirty="0" smtClean="0"/>
              <a:t>Have </a:t>
            </a:r>
            <a:r>
              <a:rPr lang="en-US" sz="6000" dirty="0" smtClean="0"/>
              <a:t>Tom and Ann got a car?</a:t>
            </a:r>
            <a:endParaRPr lang="ru-RU" sz="40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6984023" y="4892596"/>
            <a:ext cx="12719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has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82971" y="4892596"/>
            <a:ext cx="16588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have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16522" y="1890346"/>
            <a:ext cx="11098823" cy="14419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000" dirty="0" smtClean="0"/>
              <a:t>No, they _______.</a:t>
            </a:r>
            <a:endParaRPr lang="ru-RU" sz="40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3879607" y="4892596"/>
            <a:ext cx="23665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haven’t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993797" y="4913608"/>
            <a:ext cx="22098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hasn’t</a:t>
            </a:r>
            <a:endParaRPr lang="ru-RU" sz="5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06138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39617" y="797047"/>
            <a:ext cx="11166230" cy="952622"/>
          </a:xfrm>
        </p:spPr>
        <p:txBody>
          <a:bodyPr>
            <a:noAutofit/>
          </a:bodyPr>
          <a:lstStyle/>
          <a:p>
            <a:r>
              <a:rPr lang="en-US" sz="6600" b="1" u="sng" dirty="0" smtClean="0"/>
              <a:t>Have got / Has got</a:t>
            </a:r>
            <a:endParaRPr lang="ru-RU" sz="6600" b="1" u="sng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9085" y="2403566"/>
            <a:ext cx="10876083" cy="404998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Используем, когда говорим о наличии чего-либо.</a:t>
            </a:r>
            <a:endParaRPr lang="ru-RU" sz="3200" dirty="0"/>
          </a:p>
          <a:p>
            <a:endParaRPr lang="ru-RU" sz="3200" dirty="0" smtClean="0"/>
          </a:p>
          <a:p>
            <a:endParaRPr lang="ru-RU" sz="3200" dirty="0" smtClean="0"/>
          </a:p>
          <a:p>
            <a:pPr algn="l"/>
            <a:r>
              <a:rPr lang="ru-RU" sz="4000" i="1" dirty="0" smtClean="0"/>
              <a:t>Примеры.</a:t>
            </a:r>
          </a:p>
          <a:p>
            <a:pPr algn="l"/>
            <a:r>
              <a:rPr lang="en-US" sz="4000" dirty="0" smtClean="0"/>
              <a:t>I </a:t>
            </a:r>
            <a:r>
              <a:rPr lang="en-US" sz="4000" dirty="0" smtClean="0">
                <a:solidFill>
                  <a:srgbClr val="FF0000"/>
                </a:solidFill>
              </a:rPr>
              <a:t>have got </a:t>
            </a:r>
            <a:r>
              <a:rPr lang="en-US" sz="4000" dirty="0" smtClean="0"/>
              <a:t>a ruler. – </a:t>
            </a:r>
            <a:r>
              <a:rPr lang="ru-RU" sz="4000" dirty="0" smtClean="0"/>
              <a:t>У меня </a:t>
            </a:r>
            <a:r>
              <a:rPr lang="ru-RU" sz="4000" dirty="0" smtClean="0">
                <a:solidFill>
                  <a:srgbClr val="FF0000"/>
                </a:solidFill>
              </a:rPr>
              <a:t>есть</a:t>
            </a:r>
            <a:r>
              <a:rPr lang="ru-RU" sz="4000" dirty="0" smtClean="0"/>
              <a:t> линейка.</a:t>
            </a:r>
          </a:p>
          <a:p>
            <a:pPr algn="l"/>
            <a:r>
              <a:rPr lang="en-US" sz="4000" dirty="0" smtClean="0"/>
              <a:t>He </a:t>
            </a:r>
            <a:r>
              <a:rPr lang="en-US" sz="4000" dirty="0" smtClean="0">
                <a:solidFill>
                  <a:srgbClr val="FF0000"/>
                </a:solidFill>
              </a:rPr>
              <a:t>has got </a:t>
            </a:r>
            <a:r>
              <a:rPr lang="en-US" sz="4000" dirty="0" smtClean="0"/>
              <a:t>a school bag. – </a:t>
            </a:r>
            <a:r>
              <a:rPr lang="ru-RU" sz="4000" dirty="0" smtClean="0"/>
              <a:t>У него </a:t>
            </a:r>
            <a:r>
              <a:rPr lang="ru-RU" sz="4000" dirty="0" smtClean="0">
                <a:solidFill>
                  <a:srgbClr val="FF0000"/>
                </a:solidFill>
              </a:rPr>
              <a:t>есть</a:t>
            </a:r>
            <a:r>
              <a:rPr lang="ru-RU" sz="4000" dirty="0" smtClean="0"/>
              <a:t> портфель.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77798537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u="sng" dirty="0" smtClean="0"/>
              <a:t>САМОСТОЯТЕЛЬНО</a:t>
            </a:r>
            <a:endParaRPr lang="ru-RU" b="1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608992"/>
            <a:ext cx="10515600" cy="4567971"/>
          </a:xfrm>
        </p:spPr>
        <p:txBody>
          <a:bodyPr>
            <a:noAutofit/>
          </a:bodyPr>
          <a:lstStyle/>
          <a:p>
            <a:r>
              <a:rPr lang="en-US" sz="3600" dirty="0" smtClean="0"/>
              <a:t>I ____ got a sharpener.</a:t>
            </a:r>
          </a:p>
          <a:p>
            <a:r>
              <a:rPr lang="en-US" sz="3600" dirty="0" smtClean="0"/>
              <a:t>She ____ got an eraser.</a:t>
            </a:r>
          </a:p>
          <a:p>
            <a:r>
              <a:rPr lang="en-US" sz="3600" dirty="0" smtClean="0"/>
              <a:t>We ____ got two pencils.</a:t>
            </a:r>
          </a:p>
          <a:p>
            <a:r>
              <a:rPr lang="en-US" sz="3600" dirty="0" smtClean="0"/>
              <a:t>Tom ____ got a computer.</a:t>
            </a:r>
          </a:p>
          <a:p>
            <a:endParaRPr lang="en-US" sz="3600" dirty="0"/>
          </a:p>
          <a:p>
            <a:r>
              <a:rPr lang="en-US" sz="3600" dirty="0" smtClean="0"/>
              <a:t>___ he got an apple?</a:t>
            </a:r>
          </a:p>
          <a:p>
            <a:r>
              <a:rPr lang="en-US" sz="3600" dirty="0" smtClean="0"/>
              <a:t>___ they got books?</a:t>
            </a:r>
          </a:p>
          <a:p>
            <a:r>
              <a:rPr lang="en-US" sz="3600" dirty="0" smtClean="0"/>
              <a:t>Have you got a ruler? – Yes, I ____ 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57520120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Thank You Letter Danger: 5 Things You Should Never Include!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7677" y="1878103"/>
            <a:ext cx="4747351" cy="3159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59692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b="1" u="sng" dirty="0" smtClean="0"/>
              <a:t>1. Утверждения</a:t>
            </a:r>
            <a:r>
              <a:rPr lang="ru-RU" sz="6600" b="1" u="sng" dirty="0" smtClean="0"/>
              <a:t>.</a:t>
            </a:r>
            <a:endParaRPr lang="ru-RU" sz="6600" b="1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309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200" b="1" dirty="0" smtClean="0"/>
              <a:t>1.1. После местоимений </a:t>
            </a:r>
            <a:r>
              <a:rPr lang="en-US" sz="3200" b="1" dirty="0" smtClean="0"/>
              <a:t>I, we, you, they </a:t>
            </a:r>
            <a:r>
              <a:rPr lang="ru-RU" sz="3200" b="1" dirty="0" smtClean="0"/>
              <a:t>используем </a:t>
            </a:r>
            <a:r>
              <a:rPr lang="en-US" sz="3200" b="1" dirty="0" smtClean="0"/>
              <a:t>have got.</a:t>
            </a:r>
            <a:endParaRPr lang="ru-RU" sz="3200" b="1" dirty="0" smtClean="0"/>
          </a:p>
          <a:p>
            <a:r>
              <a:rPr lang="ru-RU" sz="3200" dirty="0" smtClean="0"/>
              <a:t>Пример. </a:t>
            </a:r>
            <a:r>
              <a:rPr lang="en-US" sz="3200" dirty="0" smtClean="0"/>
              <a:t>They </a:t>
            </a:r>
            <a:r>
              <a:rPr lang="en-US" sz="3200" dirty="0" smtClean="0">
                <a:solidFill>
                  <a:srgbClr val="FF0000"/>
                </a:solidFill>
              </a:rPr>
              <a:t>have got </a:t>
            </a:r>
            <a:r>
              <a:rPr lang="en-US" sz="3200" dirty="0" smtClean="0"/>
              <a:t>red pencils. – </a:t>
            </a:r>
            <a:r>
              <a:rPr lang="ru-RU" sz="3200" dirty="0" smtClean="0"/>
              <a:t>У них </a:t>
            </a:r>
            <a:r>
              <a:rPr lang="ru-RU" sz="3200" dirty="0" smtClean="0">
                <a:solidFill>
                  <a:srgbClr val="FF0000"/>
                </a:solidFill>
              </a:rPr>
              <a:t>есть</a:t>
            </a:r>
            <a:r>
              <a:rPr lang="ru-RU" sz="3200" dirty="0" smtClean="0"/>
              <a:t> красные карандаши.</a:t>
            </a:r>
            <a:endParaRPr lang="en-US" sz="3200" dirty="0" smtClean="0"/>
          </a:p>
          <a:p>
            <a:r>
              <a:rPr lang="en-US" sz="3200" dirty="0" smtClean="0"/>
              <a:t>Tom and Betty </a:t>
            </a:r>
            <a:r>
              <a:rPr lang="en-US" sz="3200" dirty="0" smtClean="0">
                <a:solidFill>
                  <a:srgbClr val="FF0000"/>
                </a:solidFill>
              </a:rPr>
              <a:t>have got </a:t>
            </a:r>
            <a:r>
              <a:rPr lang="en-US" sz="3200" dirty="0" smtClean="0"/>
              <a:t>a flat. – </a:t>
            </a:r>
            <a:r>
              <a:rPr lang="ru-RU" sz="3200" dirty="0" smtClean="0"/>
              <a:t>У Тома и Бетти </a:t>
            </a:r>
            <a:r>
              <a:rPr lang="ru-RU" sz="3200" dirty="0" smtClean="0">
                <a:solidFill>
                  <a:srgbClr val="FF0000"/>
                </a:solidFill>
              </a:rPr>
              <a:t>есть</a:t>
            </a:r>
            <a:r>
              <a:rPr lang="ru-RU" sz="3200" dirty="0" smtClean="0"/>
              <a:t> квартира.</a:t>
            </a:r>
          </a:p>
          <a:p>
            <a:endParaRPr lang="ru-RU" sz="3200" dirty="0" smtClean="0"/>
          </a:p>
          <a:p>
            <a:pPr marL="0" indent="0">
              <a:buNone/>
            </a:pPr>
            <a:r>
              <a:rPr lang="ru-RU" sz="3200" b="1" dirty="0" smtClean="0"/>
              <a:t>1.2. После местоимений </a:t>
            </a:r>
            <a:r>
              <a:rPr lang="en-US" sz="3200" b="1" dirty="0" smtClean="0"/>
              <a:t>he, she, it </a:t>
            </a:r>
            <a:r>
              <a:rPr lang="ru-RU" sz="3200" b="1" dirty="0" smtClean="0"/>
              <a:t>используем </a:t>
            </a:r>
            <a:r>
              <a:rPr lang="en-US" sz="3200" b="1" dirty="0" smtClean="0"/>
              <a:t>has got.</a:t>
            </a:r>
          </a:p>
          <a:p>
            <a:r>
              <a:rPr lang="en-US" sz="3200" dirty="0" smtClean="0"/>
              <a:t>She </a:t>
            </a:r>
            <a:r>
              <a:rPr lang="en-US" sz="3200" dirty="0" smtClean="0">
                <a:solidFill>
                  <a:srgbClr val="FF0000"/>
                </a:solidFill>
              </a:rPr>
              <a:t>has got </a:t>
            </a:r>
            <a:r>
              <a:rPr lang="en-US" sz="3200" dirty="0" smtClean="0"/>
              <a:t>some apples. – </a:t>
            </a:r>
            <a:r>
              <a:rPr lang="ru-RU" sz="3200" dirty="0" smtClean="0"/>
              <a:t>У неё </a:t>
            </a:r>
            <a:r>
              <a:rPr lang="ru-RU" sz="3200" dirty="0" smtClean="0">
                <a:solidFill>
                  <a:srgbClr val="FF0000"/>
                </a:solidFill>
              </a:rPr>
              <a:t>есть</a:t>
            </a:r>
            <a:r>
              <a:rPr lang="ru-RU" sz="3200" dirty="0" smtClean="0"/>
              <a:t> яблоки.</a:t>
            </a:r>
            <a:endParaRPr lang="en-US" sz="3200" dirty="0" smtClean="0"/>
          </a:p>
          <a:p>
            <a:endParaRPr lang="ru-RU" dirty="0" smtClean="0"/>
          </a:p>
          <a:p>
            <a:endParaRPr lang="en-US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88467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b="1" u="sng" dirty="0" smtClean="0"/>
              <a:t>2. Отрицание</a:t>
            </a:r>
            <a:endParaRPr lang="ru-RU" sz="6600" b="1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600" b="1" dirty="0" smtClean="0"/>
              <a:t>2</a:t>
            </a:r>
            <a:r>
              <a:rPr lang="ru-RU" sz="3600" b="1" dirty="0" smtClean="0"/>
              <a:t>.1</a:t>
            </a:r>
            <a:r>
              <a:rPr lang="ru-RU" sz="3600" b="1" dirty="0"/>
              <a:t>. После местоимений </a:t>
            </a:r>
            <a:r>
              <a:rPr lang="en-US" sz="3600" b="1" dirty="0"/>
              <a:t>I, we, you, they </a:t>
            </a:r>
            <a:r>
              <a:rPr lang="ru-RU" sz="3600" b="1" dirty="0"/>
              <a:t>используем </a:t>
            </a:r>
            <a:r>
              <a:rPr lang="en-US" sz="3600" b="1" dirty="0" smtClean="0"/>
              <a:t>haven’t </a:t>
            </a:r>
            <a:r>
              <a:rPr lang="en-US" sz="3600" b="1" dirty="0"/>
              <a:t>got.</a:t>
            </a:r>
            <a:endParaRPr lang="ru-RU" sz="3600" b="1" dirty="0"/>
          </a:p>
          <a:p>
            <a:r>
              <a:rPr lang="en-US" sz="3600" dirty="0" smtClean="0"/>
              <a:t>They </a:t>
            </a:r>
            <a:r>
              <a:rPr lang="en-US" sz="3600" dirty="0" smtClean="0">
                <a:solidFill>
                  <a:srgbClr val="FF0000"/>
                </a:solidFill>
              </a:rPr>
              <a:t>haven’t got </a:t>
            </a:r>
            <a:r>
              <a:rPr lang="en-US" sz="3600" dirty="0" smtClean="0"/>
              <a:t>any oranges</a:t>
            </a:r>
            <a:r>
              <a:rPr lang="en-US" sz="3600" dirty="0" smtClean="0"/>
              <a:t>.</a:t>
            </a:r>
            <a:r>
              <a:rPr lang="ru-RU" sz="3600" dirty="0" smtClean="0"/>
              <a:t> – У них </a:t>
            </a:r>
            <a:r>
              <a:rPr lang="ru-RU" sz="3600" dirty="0" smtClean="0">
                <a:solidFill>
                  <a:srgbClr val="FF0000"/>
                </a:solidFill>
              </a:rPr>
              <a:t>нет</a:t>
            </a:r>
            <a:r>
              <a:rPr lang="ru-RU" sz="3600" dirty="0" smtClean="0"/>
              <a:t> апельсинов.</a:t>
            </a:r>
            <a:endParaRPr lang="en-US" sz="3600" dirty="0" smtClean="0"/>
          </a:p>
          <a:p>
            <a:endParaRPr lang="en-US" sz="3600" dirty="0"/>
          </a:p>
          <a:p>
            <a:r>
              <a:rPr lang="en-US" sz="3600" b="1" dirty="0" smtClean="0"/>
              <a:t>2.2.</a:t>
            </a:r>
            <a:r>
              <a:rPr lang="ru-RU" sz="3600" b="1" dirty="0"/>
              <a:t> После местоимений </a:t>
            </a:r>
            <a:r>
              <a:rPr lang="en-US" sz="3600" b="1" dirty="0"/>
              <a:t>he, she, it </a:t>
            </a:r>
            <a:r>
              <a:rPr lang="ru-RU" sz="3600" b="1" dirty="0"/>
              <a:t>используем </a:t>
            </a:r>
            <a:r>
              <a:rPr lang="en-US" sz="3600" b="1" dirty="0" smtClean="0"/>
              <a:t>hasn’t got.</a:t>
            </a:r>
          </a:p>
          <a:p>
            <a:r>
              <a:rPr lang="en-US" sz="3600" dirty="0" smtClean="0"/>
              <a:t>She </a:t>
            </a:r>
            <a:r>
              <a:rPr lang="en-US" sz="3600" dirty="0" smtClean="0">
                <a:solidFill>
                  <a:srgbClr val="FF0000"/>
                </a:solidFill>
              </a:rPr>
              <a:t>hasn’t got </a:t>
            </a:r>
            <a:r>
              <a:rPr lang="en-US" sz="3600" dirty="0" smtClean="0"/>
              <a:t>a rubber</a:t>
            </a:r>
            <a:r>
              <a:rPr lang="en-US" sz="3600" dirty="0" smtClean="0"/>
              <a:t>.</a:t>
            </a:r>
            <a:r>
              <a:rPr lang="ru-RU" sz="3600" dirty="0" smtClean="0"/>
              <a:t> – У неё </a:t>
            </a:r>
            <a:r>
              <a:rPr lang="ru-RU" sz="3600" dirty="0" smtClean="0">
                <a:solidFill>
                  <a:srgbClr val="FF0000"/>
                </a:solidFill>
              </a:rPr>
              <a:t>нет</a:t>
            </a:r>
            <a:r>
              <a:rPr lang="ru-RU" sz="3600" dirty="0" smtClean="0"/>
              <a:t> ластика.</a:t>
            </a:r>
            <a:endParaRPr lang="ru-RU" sz="36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3217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b="1" u="sng" dirty="0" smtClean="0"/>
              <a:t>3. Вопрос</a:t>
            </a:r>
            <a:endParaRPr lang="ru-RU" sz="8000" b="1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7383" y="1825625"/>
            <a:ext cx="11678194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4800" dirty="0" smtClean="0"/>
              <a:t>Have </a:t>
            </a:r>
            <a:r>
              <a:rPr lang="ru-RU" sz="4800" dirty="0" smtClean="0"/>
              <a:t>либо </a:t>
            </a:r>
            <a:r>
              <a:rPr lang="en-US" sz="4800" dirty="0" smtClean="0"/>
              <a:t>Has </a:t>
            </a:r>
            <a:r>
              <a:rPr lang="ru-RU" sz="4800" dirty="0" smtClean="0"/>
              <a:t>выносим </a:t>
            </a:r>
            <a:r>
              <a:rPr lang="ru-RU" sz="4800" dirty="0" smtClean="0"/>
              <a:t>вперёд перед подлежащим.</a:t>
            </a:r>
            <a:endParaRPr lang="ru-RU" sz="4800" dirty="0" smtClean="0"/>
          </a:p>
          <a:p>
            <a:endParaRPr lang="ru-RU" sz="4800" dirty="0"/>
          </a:p>
          <a:p>
            <a:pPr marL="0" indent="0">
              <a:buNone/>
            </a:pPr>
            <a:r>
              <a:rPr lang="en-US" sz="4800" dirty="0" smtClean="0">
                <a:solidFill>
                  <a:srgbClr val="FF0000"/>
                </a:solidFill>
              </a:rPr>
              <a:t>Have</a:t>
            </a:r>
            <a:r>
              <a:rPr lang="en-US" sz="4800" dirty="0" smtClean="0"/>
              <a:t> </a:t>
            </a:r>
            <a:r>
              <a:rPr lang="en-US" sz="4800" dirty="0" smtClean="0">
                <a:solidFill>
                  <a:srgbClr val="0070C0"/>
                </a:solidFill>
              </a:rPr>
              <a:t>you</a:t>
            </a:r>
            <a:r>
              <a:rPr lang="en-US" sz="4800" dirty="0" smtClean="0"/>
              <a:t> </a:t>
            </a:r>
            <a:r>
              <a:rPr lang="en-US" sz="4800" dirty="0" smtClean="0">
                <a:solidFill>
                  <a:srgbClr val="FF0000"/>
                </a:solidFill>
              </a:rPr>
              <a:t>got</a:t>
            </a:r>
            <a:r>
              <a:rPr lang="en-US" sz="4800" dirty="0" smtClean="0"/>
              <a:t> a pen</a:t>
            </a:r>
            <a:r>
              <a:rPr lang="en-US" sz="4800" dirty="0" smtClean="0"/>
              <a:t>?</a:t>
            </a:r>
            <a:r>
              <a:rPr lang="ru-RU" sz="4800" dirty="0" smtClean="0"/>
              <a:t> – У тебя есть ручка</a:t>
            </a:r>
            <a:r>
              <a:rPr lang="en-US" sz="4800" dirty="0" smtClean="0"/>
              <a:t>?</a:t>
            </a:r>
            <a:endParaRPr lang="en-US" sz="4800" dirty="0" smtClean="0"/>
          </a:p>
          <a:p>
            <a:pPr marL="0" indent="0">
              <a:buNone/>
            </a:pPr>
            <a:r>
              <a:rPr lang="en-US" sz="4800" dirty="0" smtClean="0">
                <a:solidFill>
                  <a:srgbClr val="FF0000"/>
                </a:solidFill>
              </a:rPr>
              <a:t>Have</a:t>
            </a:r>
            <a:r>
              <a:rPr lang="en-US" sz="4800" dirty="0" smtClean="0"/>
              <a:t> </a:t>
            </a:r>
            <a:r>
              <a:rPr lang="en-US" sz="4800" dirty="0" smtClean="0">
                <a:solidFill>
                  <a:srgbClr val="0070C0"/>
                </a:solidFill>
              </a:rPr>
              <a:t>Paul and Ann </a:t>
            </a:r>
            <a:r>
              <a:rPr lang="en-US" sz="4800" dirty="0" smtClean="0">
                <a:solidFill>
                  <a:srgbClr val="FF0000"/>
                </a:solidFill>
              </a:rPr>
              <a:t>got</a:t>
            </a:r>
            <a:r>
              <a:rPr lang="en-US" sz="4800" dirty="0" smtClean="0"/>
              <a:t> a car</a:t>
            </a:r>
            <a:r>
              <a:rPr lang="en-US" sz="4800" dirty="0" smtClean="0"/>
              <a:t>? – </a:t>
            </a:r>
            <a:r>
              <a:rPr lang="ru-RU" sz="4800" dirty="0" smtClean="0"/>
              <a:t>У Пола и Ани есть машина</a:t>
            </a:r>
            <a:r>
              <a:rPr lang="en-US" sz="4800" dirty="0" smtClean="0"/>
              <a:t>?</a:t>
            </a:r>
            <a:endParaRPr lang="en-US" sz="4800" dirty="0" smtClean="0"/>
          </a:p>
          <a:p>
            <a:pPr marL="0" indent="0">
              <a:buNone/>
            </a:pPr>
            <a:r>
              <a:rPr lang="en-US" sz="4800" dirty="0" smtClean="0">
                <a:solidFill>
                  <a:srgbClr val="FF0000"/>
                </a:solidFill>
              </a:rPr>
              <a:t>Has</a:t>
            </a:r>
            <a:r>
              <a:rPr lang="en-US" sz="4800" dirty="0" smtClean="0"/>
              <a:t> </a:t>
            </a:r>
            <a:r>
              <a:rPr lang="en-US" sz="4800" dirty="0" smtClean="0">
                <a:solidFill>
                  <a:srgbClr val="0070C0"/>
                </a:solidFill>
              </a:rPr>
              <a:t>he</a:t>
            </a:r>
            <a:r>
              <a:rPr lang="en-US" sz="4800" dirty="0" smtClean="0"/>
              <a:t> </a:t>
            </a:r>
            <a:r>
              <a:rPr lang="en-US" sz="4800" dirty="0" smtClean="0">
                <a:solidFill>
                  <a:srgbClr val="FF0000"/>
                </a:solidFill>
              </a:rPr>
              <a:t>got</a:t>
            </a:r>
            <a:r>
              <a:rPr lang="en-US" sz="4800" dirty="0" smtClean="0"/>
              <a:t> a pencil case</a:t>
            </a:r>
            <a:r>
              <a:rPr lang="en-US" sz="4800" dirty="0" smtClean="0"/>
              <a:t>? – </a:t>
            </a:r>
            <a:r>
              <a:rPr lang="ru-RU" sz="4800" dirty="0" smtClean="0"/>
              <a:t>У него есть пенал</a:t>
            </a:r>
            <a:r>
              <a:rPr lang="en-US" sz="4800" dirty="0" smtClean="0"/>
              <a:t>?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922252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b="1" u="sng" dirty="0" smtClean="0"/>
              <a:t>4. Краткий </a:t>
            </a:r>
            <a:r>
              <a:rPr lang="ru-RU" sz="6600" b="1" u="sng" dirty="0" smtClean="0"/>
              <a:t>ответ</a:t>
            </a:r>
            <a:endParaRPr lang="ru-RU" sz="6600" b="1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3713026"/>
          </a:xfrm>
        </p:spPr>
        <p:txBody>
          <a:bodyPr>
            <a:normAutofit/>
          </a:bodyPr>
          <a:lstStyle/>
          <a:p>
            <a:r>
              <a:rPr lang="en-US" sz="4400" dirty="0" smtClean="0"/>
              <a:t>Yes, </a:t>
            </a:r>
            <a:r>
              <a:rPr lang="en-US" sz="4400" dirty="0" smtClean="0"/>
              <a:t>I*</a:t>
            </a:r>
            <a:r>
              <a:rPr lang="ru-RU" sz="4400" dirty="0" smtClean="0"/>
              <a:t> </a:t>
            </a:r>
            <a:r>
              <a:rPr lang="en-US" sz="4400" dirty="0" smtClean="0"/>
              <a:t>have</a:t>
            </a:r>
            <a:r>
              <a:rPr lang="en-US" sz="4400" dirty="0" smtClean="0"/>
              <a:t>. – </a:t>
            </a:r>
            <a:r>
              <a:rPr lang="ru-RU" sz="4400" dirty="0" smtClean="0"/>
              <a:t>Да.</a:t>
            </a:r>
            <a:endParaRPr lang="ru-RU" sz="4400" dirty="0" smtClean="0"/>
          </a:p>
          <a:p>
            <a:r>
              <a:rPr lang="en-US" sz="4400" dirty="0" smtClean="0"/>
              <a:t>No, </a:t>
            </a:r>
            <a:r>
              <a:rPr lang="en-US" sz="4400" dirty="0" smtClean="0"/>
              <a:t>I* </a:t>
            </a:r>
            <a:r>
              <a:rPr lang="en-US" sz="4400" dirty="0" smtClean="0"/>
              <a:t>haven’t. – </a:t>
            </a:r>
            <a:r>
              <a:rPr lang="ru-RU" sz="4400" dirty="0" smtClean="0"/>
              <a:t>Нет.</a:t>
            </a:r>
            <a:endParaRPr lang="ru-RU" sz="4400" dirty="0" smtClean="0"/>
          </a:p>
          <a:p>
            <a:endParaRPr lang="ru-RU" sz="4400" dirty="0"/>
          </a:p>
          <a:p>
            <a:r>
              <a:rPr lang="en-US" sz="4400" dirty="0" smtClean="0"/>
              <a:t>Yes, </a:t>
            </a:r>
            <a:r>
              <a:rPr lang="en-US" sz="4400" dirty="0" smtClean="0"/>
              <a:t>she** </a:t>
            </a:r>
            <a:r>
              <a:rPr lang="en-US" sz="4400" dirty="0" smtClean="0"/>
              <a:t>has. – </a:t>
            </a:r>
            <a:r>
              <a:rPr lang="ru-RU" sz="4400" dirty="0" smtClean="0"/>
              <a:t>Да.</a:t>
            </a:r>
          </a:p>
          <a:p>
            <a:r>
              <a:rPr lang="en-US" sz="4400" dirty="0" smtClean="0"/>
              <a:t>No, </a:t>
            </a:r>
            <a:r>
              <a:rPr lang="en-US" sz="4400" dirty="0" smtClean="0"/>
              <a:t>she** </a:t>
            </a:r>
            <a:r>
              <a:rPr lang="en-US" sz="4400" dirty="0" smtClean="0"/>
              <a:t>hasn’t. – </a:t>
            </a:r>
            <a:r>
              <a:rPr lang="ru-RU" sz="4400" dirty="0" smtClean="0"/>
              <a:t>Нет</a:t>
            </a:r>
            <a:r>
              <a:rPr lang="ru-RU" sz="4400" dirty="0" smtClean="0"/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38200" y="5521234"/>
            <a:ext cx="88718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* we/you/they</a:t>
            </a:r>
          </a:p>
          <a:p>
            <a:r>
              <a:rPr lang="en-US" sz="2400" dirty="0" smtClean="0"/>
              <a:t>** he/it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3146600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6600" b="1" u="sng" dirty="0" smtClean="0"/>
              <a:t>Практика</a:t>
            </a:r>
            <a:endParaRPr lang="ru-RU" b="1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656113"/>
            <a:ext cx="10515600" cy="352084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/>
              <a:t>Далее будут представлены утвердительные, отрицательные, вопросительные предложения либо краткие ответы. </a:t>
            </a:r>
            <a:r>
              <a:rPr lang="ru-RU" sz="3600" dirty="0"/>
              <a:t>Н</a:t>
            </a:r>
            <a:r>
              <a:rPr lang="ru-RU" sz="3600" dirty="0" smtClean="0"/>
              <a:t>еобходимо заполнить пропуски, выбирая верную грамматическую конструкцию.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8984102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746" y="448407"/>
            <a:ext cx="10515600" cy="2497015"/>
          </a:xfrm>
        </p:spPr>
        <p:txBody>
          <a:bodyPr>
            <a:noAutofit/>
          </a:bodyPr>
          <a:lstStyle/>
          <a:p>
            <a:pPr algn="ctr"/>
            <a:r>
              <a:rPr lang="en-US" sz="8000" dirty="0" smtClean="0"/>
              <a:t>I ________ an eraser.</a:t>
            </a:r>
            <a:br>
              <a:rPr lang="en-US" sz="8000" dirty="0" smtClean="0"/>
            </a:br>
            <a:r>
              <a:rPr lang="en-US" sz="5400" i="1" dirty="0" smtClean="0"/>
              <a:t>(</a:t>
            </a:r>
            <a:r>
              <a:rPr lang="ru-RU" sz="5400" i="1" dirty="0" smtClean="0"/>
              <a:t>У меня есть ластик.</a:t>
            </a:r>
            <a:r>
              <a:rPr lang="en-US" sz="5400" i="1" dirty="0" smtClean="0"/>
              <a:t>)</a:t>
            </a:r>
            <a:endParaRPr lang="ru-RU" sz="54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899746" y="5376788"/>
            <a:ext cx="339383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rgbClr val="FF0000"/>
                </a:solidFill>
              </a:rPr>
              <a:t>has got</a:t>
            </a: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9746" y="4209155"/>
            <a:ext cx="339383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rgbClr val="FF0000"/>
                </a:solidFill>
              </a:rPr>
              <a:t>have got</a:t>
            </a: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203830" y="5472888"/>
            <a:ext cx="421151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rgbClr val="FF0000"/>
                </a:solidFill>
              </a:rPr>
              <a:t>hasn‘t got</a:t>
            </a: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03831" y="4209155"/>
            <a:ext cx="421151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rgbClr val="FF0000"/>
                </a:solidFill>
              </a:rPr>
              <a:t>haven‘t got</a:t>
            </a:r>
            <a:endParaRPr lang="ru-RU" sz="6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280649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</TotalTime>
  <Words>694</Words>
  <Application>Microsoft Office PowerPoint</Application>
  <PresentationFormat>Широкоэкранный</PresentationFormat>
  <Paragraphs>161</Paragraphs>
  <Slides>31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5" baseType="lpstr">
      <vt:lpstr>Arial</vt:lpstr>
      <vt:lpstr>Calibri</vt:lpstr>
      <vt:lpstr>Calibri Light</vt:lpstr>
      <vt:lpstr>Тема Office</vt:lpstr>
      <vt:lpstr>HAVE GOT / HAS GOT: ОСНОВЫ И ПРАКТИКА</vt:lpstr>
      <vt:lpstr>Введение</vt:lpstr>
      <vt:lpstr>Have got / Has got</vt:lpstr>
      <vt:lpstr>1. Утверждения.</vt:lpstr>
      <vt:lpstr>2. Отрицание</vt:lpstr>
      <vt:lpstr>3. Вопрос</vt:lpstr>
      <vt:lpstr>4. Краткий ответ</vt:lpstr>
      <vt:lpstr>Практика</vt:lpstr>
      <vt:lpstr>I ________ an eraser. (У меня есть ластик.)</vt:lpstr>
      <vt:lpstr>He ________ an apple. (У него есть яблоко.)</vt:lpstr>
      <vt:lpstr>They ________ a flat. (У них есть квартира.)</vt:lpstr>
      <vt:lpstr>We ________ a dog. (У нас есть собака.)</vt:lpstr>
      <vt:lpstr>Tom and Ann ________ a car. (У Тома и Ани есть машина.)</vt:lpstr>
      <vt:lpstr>Bob________ a computer. (У Боба есть компьютер.)</vt:lpstr>
      <vt:lpstr>Sam________ a pen. (У Сэма нет ручки.)</vt:lpstr>
      <vt:lpstr>You________ a copybook. (У тебя нет тетрадки.)</vt:lpstr>
      <vt:lpstr>Ann and Larry__________ pencils. (У Ани и Ларри нет карандашей.)</vt:lpstr>
      <vt:lpstr>I __________ a school bag. (У меня нет портфеля.)</vt:lpstr>
      <vt:lpstr>____  you  _____ a pen? (У тебя есть ручка?)</vt:lpstr>
      <vt:lpstr>____  she  _____ a friend? (У неё есть друг?)</vt:lpstr>
      <vt:lpstr>____  they  _____ notepads? (У них есть блокноты?)</vt:lpstr>
      <vt:lpstr>____  Tom and Ann  _____ pens? (У Тома и Ани есть ручки?)</vt:lpstr>
      <vt:lpstr>____  we _____ a book? (У нас есть книга?)</vt:lpstr>
      <vt:lpstr>Have you got an atlas?</vt:lpstr>
      <vt:lpstr>Have they got a car?</vt:lpstr>
      <vt:lpstr>Has she got a computer?</vt:lpstr>
      <vt:lpstr>Has he got a book?</vt:lpstr>
      <vt:lpstr>Has Tom got a notebook?</vt:lpstr>
      <vt:lpstr>Have Tom and Ann got a car?</vt:lpstr>
      <vt:lpstr>САМОСТОЯТЕЛЬНО</vt:lpstr>
      <vt:lpstr>Презентация PowerPoint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Have got / Has got</dc:title>
  <dc:creator>ivan</dc:creator>
  <cp:lastModifiedBy>User</cp:lastModifiedBy>
  <cp:revision>15</cp:revision>
  <dcterms:created xsi:type="dcterms:W3CDTF">2025-10-20T20:42:11Z</dcterms:created>
  <dcterms:modified xsi:type="dcterms:W3CDTF">2025-10-31T07:13:34Z</dcterms:modified>
</cp:coreProperties>
</file>