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9" r:id="rId4"/>
    <p:sldId id="262" r:id="rId5"/>
    <p:sldId id="263" r:id="rId6"/>
    <p:sldId id="260" r:id="rId7"/>
    <p:sldId id="259" r:id="rId8"/>
    <p:sldId id="264" r:id="rId9"/>
    <p:sldId id="266" r:id="rId10"/>
    <p:sldId id="265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4706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749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468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42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349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51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521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470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519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273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63204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15C0A1-EC37-4A9C-9FB7-3A14A4305F12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35CFC44-0E74-448C-97A0-5B85ED04D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89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D6B9FDC-15DA-459B-A001-4C58F656E688}"/>
              </a:ext>
            </a:extLst>
          </p:cNvPr>
          <p:cNvSpPr txBox="1"/>
          <p:nvPr/>
        </p:nvSpPr>
        <p:spPr>
          <a:xfrm>
            <a:off x="466725" y="895350"/>
            <a:ext cx="83724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Использование приёма драматизации</a:t>
            </a:r>
          </a:p>
          <a:p>
            <a:pPr algn="ctr"/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на уроках литературного чтения </a:t>
            </a:r>
          </a:p>
          <a:p>
            <a:pPr algn="ctr"/>
            <a:r>
              <a:rPr lang="ru-RU" sz="3600" dirty="0">
                <a:solidFill>
                  <a:srgbClr val="FF0000"/>
                </a:solidFill>
                <a:latin typeface="Monotype Corsiva" panose="03010101010201010101" pitchFamily="66" charset="0"/>
              </a:rPr>
              <a:t>в 1 классе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5ADB4D7-1543-4E23-9B01-24510CAC0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541136"/>
            <a:ext cx="4876800" cy="23907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4681C95-BE06-4309-99DB-6FF412F57037}"/>
              </a:ext>
            </a:extLst>
          </p:cNvPr>
          <p:cNvSpPr txBox="1"/>
          <p:nvPr/>
        </p:nvSpPr>
        <p:spPr>
          <a:xfrm>
            <a:off x="4895161" y="5046917"/>
            <a:ext cx="4230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читель начальных классов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/>
              <a:t>Абрамян </a:t>
            </a:r>
            <a:r>
              <a:rPr lang="ru-RU" sz="2000" b="1" dirty="0" smtClean="0"/>
              <a:t>Лилия Валериевна</a:t>
            </a:r>
            <a:endParaRPr lang="ru-RU" sz="2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CDBD798-4AE8-4AF9-AFD2-23D73612F2D6}"/>
              </a:ext>
            </a:extLst>
          </p:cNvPr>
          <p:cNvSpPr txBox="1"/>
          <p:nvPr/>
        </p:nvSpPr>
        <p:spPr>
          <a:xfrm>
            <a:off x="3209925" y="6177587"/>
            <a:ext cx="2724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2025 </a:t>
            </a:r>
            <a:r>
              <a:rPr lang="ru-RU" sz="2000" b="1" dirty="0"/>
              <a:t>год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9E42AE3-9CC1-4721-9AC0-B7B58358BDD7}"/>
              </a:ext>
            </a:extLst>
          </p:cNvPr>
          <p:cNvSpPr txBox="1"/>
          <p:nvPr/>
        </p:nvSpPr>
        <p:spPr>
          <a:xfrm>
            <a:off x="1190625" y="300439"/>
            <a:ext cx="6762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МБОУ </a:t>
            </a:r>
            <a:r>
              <a:rPr lang="ru-RU" sz="2000" b="1" dirty="0" smtClean="0"/>
              <a:t>г. Пушкино «ОК </a:t>
            </a:r>
            <a:r>
              <a:rPr lang="ru-RU" sz="2000" b="1" dirty="0"/>
              <a:t>№5»</a:t>
            </a:r>
          </a:p>
        </p:txBody>
      </p:sp>
    </p:spTree>
    <p:extLst>
      <p:ext uri="{BB962C8B-B14F-4D97-AF65-F5344CB8AC3E}">
        <p14:creationId xmlns:p14="http://schemas.microsoft.com/office/powerpoint/2010/main" val="250594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A5506A1-5069-4A1A-9CAC-CC2BF09CCF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" y="342900"/>
            <a:ext cx="3740150" cy="280511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64D52B7-2BD6-42F4-94A0-2692F0B001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48" y="342901"/>
            <a:ext cx="3670301" cy="27527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7395ADC-BC76-45D6-A8D6-DC8998B779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3762374"/>
            <a:ext cx="3670300" cy="275272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2955CAFA-4270-43FA-85B9-974339F3EE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0" y="3762374"/>
            <a:ext cx="3670300" cy="27527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F2D2381-B0F6-4422-84F4-A6DA2A2B5DC0}"/>
              </a:ext>
            </a:extLst>
          </p:cNvPr>
          <p:cNvSpPr txBox="1"/>
          <p:nvPr/>
        </p:nvSpPr>
        <p:spPr>
          <a:xfrm>
            <a:off x="425450" y="3238500"/>
            <a:ext cx="84137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Monotype Corsiva" panose="03010101010201010101" pitchFamily="66" charset="0"/>
              </a:rPr>
              <a:t>1- К  класс  МБОУ «ОК №5»</a:t>
            </a:r>
          </a:p>
          <a:p>
            <a:pPr algn="ctr"/>
            <a:r>
              <a:rPr lang="ru-RU" sz="2400" b="1" dirty="0">
                <a:latin typeface="Monotype Corsiva" panose="03010101010201010101" pitchFamily="66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541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7721BB5-9671-443F-AF15-70EFB3BCCC68}"/>
              </a:ext>
            </a:extLst>
          </p:cNvPr>
          <p:cNvSpPr txBox="1"/>
          <p:nvPr/>
        </p:nvSpPr>
        <p:spPr>
          <a:xfrm>
            <a:off x="219075" y="1895475"/>
            <a:ext cx="870585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Современный урок литературного чтения предполагает активное включение детей в деятельность на всех этапах работы. Приёмы драматизации активизируют познавательный интерес детей к предмету. Работа над драматизацией позволяет углублять анализ текста, поэтому важна не сама драматизация, а процесс её подготовки. Формируется внимательное отношение к слову, элементам интонации, потому что всегда стоит вопрос: как это надо произнести и почему? </a:t>
            </a:r>
            <a:br>
              <a:rPr lang="ru-RU" sz="24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Лента: наклоненная вниз 2">
            <a:extLst>
              <a:ext uri="{FF2B5EF4-FFF2-40B4-BE49-F238E27FC236}">
                <a16:creationId xmlns:a16="http://schemas.microsoft.com/office/drawing/2014/main" xmlns="" id="{91274695-84FB-4B8A-B717-1683AA8FB9EF}"/>
              </a:ext>
            </a:extLst>
          </p:cNvPr>
          <p:cNvSpPr/>
          <p:nvPr/>
        </p:nvSpPr>
        <p:spPr>
          <a:xfrm>
            <a:off x="1438275" y="342899"/>
            <a:ext cx="6529387" cy="1457326"/>
          </a:xfrm>
          <a:prstGeom prst="ribbon">
            <a:avLst/>
          </a:prstGeom>
          <a:solidFill>
            <a:srgbClr val="FF9999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1872514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2BD6426-5F9B-4022-B352-B895B2BA1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24" y="661987"/>
            <a:ext cx="7134225" cy="534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94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33F1605-CD91-42ED-9B25-D14CB1E3FAD5}"/>
              </a:ext>
            </a:extLst>
          </p:cNvPr>
          <p:cNvSpPr txBox="1"/>
          <p:nvPr/>
        </p:nvSpPr>
        <p:spPr>
          <a:xfrm>
            <a:off x="2000250" y="2274062"/>
            <a:ext cx="69056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Достижение высоких результатов начального образования по ФГОС невозможно без условий реализации основной образовательной программы, особое место в которой занимает учебно-методическое и информационное обеспечение. 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BB859DD-9B67-49EC-AC1A-47017CBCF1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99" y="1933575"/>
            <a:ext cx="1523851" cy="42204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Лента: наклоненная вниз 6">
            <a:extLst>
              <a:ext uri="{FF2B5EF4-FFF2-40B4-BE49-F238E27FC236}">
                <a16:creationId xmlns:a16="http://schemas.microsoft.com/office/drawing/2014/main" xmlns="" id="{492A84F7-8347-4B0B-A48E-C79FCAB94420}"/>
              </a:ext>
            </a:extLst>
          </p:cNvPr>
          <p:cNvSpPr/>
          <p:nvPr/>
        </p:nvSpPr>
        <p:spPr>
          <a:xfrm>
            <a:off x="1438275" y="342899"/>
            <a:ext cx="6529387" cy="1457326"/>
          </a:xfrm>
          <a:prstGeom prst="ribbon">
            <a:avLst/>
          </a:prstGeom>
          <a:solidFill>
            <a:srgbClr val="FF9999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877007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: наклоненная вниз 1">
            <a:extLst>
              <a:ext uri="{FF2B5EF4-FFF2-40B4-BE49-F238E27FC236}">
                <a16:creationId xmlns:a16="http://schemas.microsoft.com/office/drawing/2014/main" xmlns="" id="{50F9E5AD-E5E3-44FB-B34E-1BB9B6B99CAC}"/>
              </a:ext>
            </a:extLst>
          </p:cNvPr>
          <p:cNvSpPr/>
          <p:nvPr/>
        </p:nvSpPr>
        <p:spPr>
          <a:xfrm>
            <a:off x="1438275" y="342899"/>
            <a:ext cx="6529387" cy="1457326"/>
          </a:xfrm>
          <a:prstGeom prst="ribbon">
            <a:avLst/>
          </a:prstGeom>
          <a:solidFill>
            <a:srgbClr val="FF9999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АКТУАЛЬНОСТЬ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E7CE9A0-8EC0-4CEA-B5EA-098BD5D2E8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99" y="1933575"/>
            <a:ext cx="1523851" cy="422040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2A7F92E-C619-4F12-A90B-B0EB63BE76DE}"/>
              </a:ext>
            </a:extLst>
          </p:cNvPr>
          <p:cNvSpPr txBox="1"/>
          <p:nvPr/>
        </p:nvSpPr>
        <p:spPr>
          <a:xfrm>
            <a:off x="2066925" y="1933575"/>
            <a:ext cx="67149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Для младшего школьного возраста характерны яркость и непосредственность восприятия, лёгкость вхождения в образы. Дети свободно вовлекаются в любую деятельность, особенно в игровую.</a:t>
            </a:r>
          </a:p>
          <a:p>
            <a:r>
              <a:rPr lang="ru-RU" sz="2400" dirty="0"/>
              <a:t>Поэтому очень актуально использовать на своих уроках различные виды  драматизации.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1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: наклоненная вниз 1">
            <a:extLst>
              <a:ext uri="{FF2B5EF4-FFF2-40B4-BE49-F238E27FC236}">
                <a16:creationId xmlns:a16="http://schemas.microsoft.com/office/drawing/2014/main" xmlns="" id="{27BDB39F-00E1-4145-BB08-4BA25E9FCBEE}"/>
              </a:ext>
            </a:extLst>
          </p:cNvPr>
          <p:cNvSpPr/>
          <p:nvPr/>
        </p:nvSpPr>
        <p:spPr>
          <a:xfrm>
            <a:off x="1438274" y="342899"/>
            <a:ext cx="6753225" cy="1457326"/>
          </a:xfrm>
          <a:prstGeom prst="ribbon">
            <a:avLst/>
          </a:prstGeom>
          <a:solidFill>
            <a:srgbClr val="FF9999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ДРАМАТИЗАЦИЯ -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E46FED7B-AFF8-453A-8155-1443EACED418}"/>
              </a:ext>
            </a:extLst>
          </p:cNvPr>
          <p:cNvGrpSpPr/>
          <p:nvPr/>
        </p:nvGrpSpPr>
        <p:grpSpPr>
          <a:xfrm>
            <a:off x="542926" y="2134791"/>
            <a:ext cx="8191500" cy="1554897"/>
            <a:chOff x="916483" y="1984"/>
            <a:chExt cx="2030015" cy="1218009"/>
          </a:xfrm>
          <a:solidFill>
            <a:srgbClr val="FF9999"/>
          </a:solidFill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xmlns="" id="{DA50CD94-BE24-4E90-9F7C-959F55C868AF}"/>
                </a:ext>
              </a:extLst>
            </p:cNvPr>
            <p:cNvSpPr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C0054CA7-95AE-4257-B031-74A0BCAC4F2A}"/>
                </a:ext>
              </a:extLst>
            </p:cNvPr>
            <p:cNvSpPr txBox="1"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4000" kern="1200"/>
            </a:p>
          </p:txBody>
        </p: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B321BD29-9F1B-4BC9-9547-36CA3CCD1774}"/>
              </a:ext>
            </a:extLst>
          </p:cNvPr>
          <p:cNvGrpSpPr/>
          <p:nvPr/>
        </p:nvGrpSpPr>
        <p:grpSpPr>
          <a:xfrm>
            <a:off x="6740128" y="3926086"/>
            <a:ext cx="2030015" cy="1218009"/>
            <a:chOff x="916483" y="1984"/>
            <a:chExt cx="2030015" cy="1218009"/>
          </a:xfrm>
          <a:solidFill>
            <a:srgbClr val="FF9999"/>
          </a:solidFill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3AFAAC9A-E273-44DB-A17E-BC243AD0E49C}"/>
                </a:ext>
              </a:extLst>
            </p:cNvPr>
            <p:cNvSpPr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41B03452-C65E-4E8E-BFEB-45712C798699}"/>
                </a:ext>
              </a:extLst>
            </p:cNvPr>
            <p:cNvSpPr txBox="1"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4000" kern="1200"/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3F76ABE3-7178-415C-8D3C-3663851CE6A6}"/>
              </a:ext>
            </a:extLst>
          </p:cNvPr>
          <p:cNvGrpSpPr/>
          <p:nvPr/>
        </p:nvGrpSpPr>
        <p:grpSpPr>
          <a:xfrm>
            <a:off x="1924944" y="5297092"/>
            <a:ext cx="2030015" cy="1218009"/>
            <a:chOff x="916483" y="1984"/>
            <a:chExt cx="2030015" cy="1218009"/>
          </a:xfrm>
          <a:solidFill>
            <a:srgbClr val="FF9999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xmlns="" id="{89C90F81-89C0-4CD2-AC34-F82166CAA36E}"/>
                </a:ext>
              </a:extLst>
            </p:cNvPr>
            <p:cNvSpPr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7ABBE191-13AC-4C16-BAA6-F286FF0DA4DF}"/>
                </a:ext>
              </a:extLst>
            </p:cNvPr>
            <p:cNvSpPr txBox="1"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4000" kern="1200" dirty="0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9004D10A-5F47-424D-B7A6-FE7531D0ED81}"/>
              </a:ext>
            </a:extLst>
          </p:cNvPr>
          <p:cNvGrpSpPr/>
          <p:nvPr/>
        </p:nvGrpSpPr>
        <p:grpSpPr>
          <a:xfrm>
            <a:off x="610789" y="3926087"/>
            <a:ext cx="2030015" cy="1218009"/>
            <a:chOff x="916483" y="1984"/>
            <a:chExt cx="2030015" cy="1218009"/>
          </a:xfrm>
          <a:solidFill>
            <a:srgbClr val="FF9999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D4849A15-23EF-48F1-89D2-E56DEEB4308A}"/>
                </a:ext>
              </a:extLst>
            </p:cNvPr>
            <p:cNvSpPr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9051E8E-71BF-4ABA-9887-7FDFC50CC406}"/>
                </a:ext>
              </a:extLst>
            </p:cNvPr>
            <p:cNvSpPr txBox="1"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4000" kern="1200"/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DA8AA6E7-40AD-48EE-9AD8-7E2083E53A92}"/>
              </a:ext>
            </a:extLst>
          </p:cNvPr>
          <p:cNvGrpSpPr/>
          <p:nvPr/>
        </p:nvGrpSpPr>
        <p:grpSpPr>
          <a:xfrm>
            <a:off x="3768625" y="3926086"/>
            <a:ext cx="2030015" cy="1218009"/>
            <a:chOff x="916483" y="1984"/>
            <a:chExt cx="2030015" cy="1218009"/>
          </a:xfrm>
          <a:solidFill>
            <a:srgbClr val="FF9999"/>
          </a:solidFill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6C83B6A8-0E37-40AD-BA8E-2A9760A6A273}"/>
                </a:ext>
              </a:extLst>
            </p:cNvPr>
            <p:cNvSpPr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64B7C3D1-5398-4F0E-8CD4-9B374ABD190B}"/>
                </a:ext>
              </a:extLst>
            </p:cNvPr>
            <p:cNvSpPr txBox="1"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4000" kern="1200"/>
            </a:p>
          </p:txBody>
        </p:sp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xmlns="" id="{16B91CC5-9D73-4678-AC4B-0D503C314B94}"/>
              </a:ext>
            </a:extLst>
          </p:cNvPr>
          <p:cNvGrpSpPr/>
          <p:nvPr/>
        </p:nvGrpSpPr>
        <p:grpSpPr>
          <a:xfrm>
            <a:off x="5189043" y="5365731"/>
            <a:ext cx="2030015" cy="1218009"/>
            <a:chOff x="916483" y="1984"/>
            <a:chExt cx="2030015" cy="1218009"/>
          </a:xfrm>
          <a:solidFill>
            <a:srgbClr val="FF9999"/>
          </a:solidFill>
        </p:grpSpPr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256B898E-EE98-4E23-BC55-D467BD1CF48B}"/>
                </a:ext>
              </a:extLst>
            </p:cNvPr>
            <p:cNvSpPr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843BCE1B-A6CF-489B-9F87-B2288EF54FC5}"/>
                </a:ext>
              </a:extLst>
            </p:cNvPr>
            <p:cNvSpPr txBox="1"/>
            <p:nvPr/>
          </p:nvSpPr>
          <p:spPr>
            <a:xfrm>
              <a:off x="916483" y="1984"/>
              <a:ext cx="2030015" cy="1218009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marL="0" lvl="0" indent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4000" kern="1200"/>
            </a:p>
          </p:txBody>
        </p:sp>
      </p:grp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E12FD856-0339-428C-96E6-BEF7A0C28175}"/>
              </a:ext>
            </a:extLst>
          </p:cNvPr>
          <p:cNvSpPr/>
          <p:nvPr/>
        </p:nvSpPr>
        <p:spPr>
          <a:xfrm>
            <a:off x="868560" y="2134790"/>
            <a:ext cx="79015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i="1" dirty="0"/>
              <a:t>деятельность, в процессе которой прочитанное, увиденное или услышанное воспроизводится </a:t>
            </a:r>
          </a:p>
          <a:p>
            <a:pPr lvl="0"/>
            <a:r>
              <a:rPr lang="ru-RU" sz="2400" i="1" dirty="0"/>
              <a:t>«в лицах», при помощи различных выразительных средств 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D431EADB-2A61-4DC2-8342-2217BFDB4DE3}"/>
              </a:ext>
            </a:extLst>
          </p:cNvPr>
          <p:cNvSpPr/>
          <p:nvPr/>
        </p:nvSpPr>
        <p:spPr>
          <a:xfrm>
            <a:off x="661371" y="4187309"/>
            <a:ext cx="1928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i="1" dirty="0"/>
              <a:t>интонации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2FFF0BB1-5D9B-479C-A312-D7F9E73C8CE1}"/>
              </a:ext>
            </a:extLst>
          </p:cNvPr>
          <p:cNvSpPr/>
          <p:nvPr/>
        </p:nvSpPr>
        <p:spPr>
          <a:xfrm>
            <a:off x="3768625" y="4247972"/>
            <a:ext cx="20300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/>
              <a:t>действия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4B4629D3-02DF-4CE3-AE53-5379B35607F0}"/>
              </a:ext>
            </a:extLst>
          </p:cNvPr>
          <p:cNvSpPr/>
          <p:nvPr/>
        </p:nvSpPr>
        <p:spPr>
          <a:xfrm>
            <a:off x="6740128" y="4279642"/>
            <a:ext cx="19942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/>
              <a:t>мимики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ED2DDA6D-766F-4C0F-AD70-87BCFDA76DED}"/>
              </a:ext>
            </a:extLst>
          </p:cNvPr>
          <p:cNvSpPr/>
          <p:nvPr/>
        </p:nvSpPr>
        <p:spPr>
          <a:xfrm>
            <a:off x="1998668" y="5546885"/>
            <a:ext cx="17699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/>
              <a:t>жеста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10EF6C51-6F16-457C-BE7A-714DCE68C617}"/>
              </a:ext>
            </a:extLst>
          </p:cNvPr>
          <p:cNvSpPr txBox="1"/>
          <p:nvPr/>
        </p:nvSpPr>
        <p:spPr>
          <a:xfrm>
            <a:off x="5262767" y="5632254"/>
            <a:ext cx="195628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/>
              <a:t>позы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037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: наклоненная вниз 1">
            <a:extLst>
              <a:ext uri="{FF2B5EF4-FFF2-40B4-BE49-F238E27FC236}">
                <a16:creationId xmlns:a16="http://schemas.microsoft.com/office/drawing/2014/main" xmlns="" id="{89E24C4A-BBD9-42CA-B7D1-39404E9F776E}"/>
              </a:ext>
            </a:extLst>
          </p:cNvPr>
          <p:cNvSpPr/>
          <p:nvPr/>
        </p:nvSpPr>
        <p:spPr>
          <a:xfrm>
            <a:off x="1438275" y="342899"/>
            <a:ext cx="6705600" cy="1457326"/>
          </a:xfrm>
          <a:prstGeom prst="ribbon">
            <a:avLst/>
          </a:prstGeom>
          <a:solidFill>
            <a:srgbClr val="FF9999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ДРАМАТИЗАЦИЯ -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42954B3-2085-4CA0-B7BB-118785DE46BA}"/>
              </a:ext>
            </a:extLst>
          </p:cNvPr>
          <p:cNvSpPr txBox="1"/>
          <p:nvPr/>
        </p:nvSpPr>
        <p:spPr>
          <a:xfrm>
            <a:off x="571500" y="1914525"/>
            <a:ext cx="8448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деятельность, в которой ребёнок разыгрывает знакомый сюжет, развивает его или придумывает новый. Малыш «превращается» и в актёра, и в режиссёра, и в сценариста.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2C52C4A-F76F-418E-8222-00E9AE1BE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87" y="3598485"/>
            <a:ext cx="3778597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71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: наклоненная вниз 3">
            <a:extLst>
              <a:ext uri="{FF2B5EF4-FFF2-40B4-BE49-F238E27FC236}">
                <a16:creationId xmlns:a16="http://schemas.microsoft.com/office/drawing/2014/main" xmlns="" id="{FA21657C-5DE6-43EE-96BB-B82FECB47E1B}"/>
              </a:ext>
            </a:extLst>
          </p:cNvPr>
          <p:cNvSpPr/>
          <p:nvPr/>
        </p:nvSpPr>
        <p:spPr>
          <a:xfrm>
            <a:off x="1438275" y="342899"/>
            <a:ext cx="6529387" cy="1457326"/>
          </a:xfrm>
          <a:prstGeom prst="ribbon">
            <a:avLst/>
          </a:prstGeom>
          <a:solidFill>
            <a:srgbClr val="FF9999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ДРАМАТИЗАЦИЯ</a:t>
            </a:r>
          </a:p>
        </p:txBody>
      </p:sp>
      <p:sp>
        <p:nvSpPr>
          <p:cNvPr id="5" name="Скругленный прямоугольник 13">
            <a:extLst>
              <a:ext uri="{FF2B5EF4-FFF2-40B4-BE49-F238E27FC236}">
                <a16:creationId xmlns:a16="http://schemas.microsoft.com/office/drawing/2014/main" xmlns="" id="{73902460-4AF9-483F-B7CA-7E211C4AFAD5}"/>
              </a:ext>
            </a:extLst>
          </p:cNvPr>
          <p:cNvSpPr/>
          <p:nvPr/>
        </p:nvSpPr>
        <p:spPr>
          <a:xfrm>
            <a:off x="276223" y="1846435"/>
            <a:ext cx="4790572" cy="75024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формирует культуру речи</a:t>
            </a:r>
          </a:p>
        </p:txBody>
      </p:sp>
      <p:sp>
        <p:nvSpPr>
          <p:cNvPr id="7" name="Скругленный прямоугольник 8">
            <a:extLst>
              <a:ext uri="{FF2B5EF4-FFF2-40B4-BE49-F238E27FC236}">
                <a16:creationId xmlns:a16="http://schemas.microsoft.com/office/drawing/2014/main" xmlns="" id="{769E187A-6DD7-4537-96CC-92A436F1CD1B}"/>
              </a:ext>
            </a:extLst>
          </p:cNvPr>
          <p:cNvSpPr/>
          <p:nvPr/>
        </p:nvSpPr>
        <p:spPr>
          <a:xfrm>
            <a:off x="4247647" y="2615145"/>
            <a:ext cx="4705350" cy="75024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развивает детскую память</a:t>
            </a:r>
          </a:p>
        </p:txBody>
      </p:sp>
      <p:sp>
        <p:nvSpPr>
          <p:cNvPr id="8" name="Скругленный прямоугольник 14">
            <a:extLst>
              <a:ext uri="{FF2B5EF4-FFF2-40B4-BE49-F238E27FC236}">
                <a16:creationId xmlns:a16="http://schemas.microsoft.com/office/drawing/2014/main" xmlns="" id="{37F908D0-14D4-492B-9BDE-94D2F06E6947}"/>
              </a:ext>
            </a:extLst>
          </p:cNvPr>
          <p:cNvSpPr/>
          <p:nvPr/>
        </p:nvSpPr>
        <p:spPr>
          <a:xfrm>
            <a:off x="254793" y="3383855"/>
            <a:ext cx="4790572" cy="914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способствует познавательной активности</a:t>
            </a:r>
          </a:p>
        </p:txBody>
      </p:sp>
      <p:sp>
        <p:nvSpPr>
          <p:cNvPr id="9" name="Скругленный прямоугольник 10">
            <a:extLst>
              <a:ext uri="{FF2B5EF4-FFF2-40B4-BE49-F238E27FC236}">
                <a16:creationId xmlns:a16="http://schemas.microsoft.com/office/drawing/2014/main" xmlns="" id="{43F5251F-899B-481F-83E9-6166E849EB12}"/>
              </a:ext>
            </a:extLst>
          </p:cNvPr>
          <p:cNvSpPr/>
          <p:nvPr/>
        </p:nvSpPr>
        <p:spPr>
          <a:xfrm>
            <a:off x="4095750" y="4326626"/>
            <a:ext cx="4790572" cy="79006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развивает мышление</a:t>
            </a:r>
          </a:p>
        </p:txBody>
      </p:sp>
      <p:sp>
        <p:nvSpPr>
          <p:cNvPr id="10" name="Скругленный прямоугольник 11">
            <a:extLst>
              <a:ext uri="{FF2B5EF4-FFF2-40B4-BE49-F238E27FC236}">
                <a16:creationId xmlns:a16="http://schemas.microsoft.com/office/drawing/2014/main" xmlns="" id="{E0401745-24AA-487D-BA02-174BE93AE074}"/>
              </a:ext>
            </a:extLst>
          </p:cNvPr>
          <p:cNvSpPr/>
          <p:nvPr/>
        </p:nvSpPr>
        <p:spPr>
          <a:xfrm>
            <a:off x="254792" y="5116691"/>
            <a:ext cx="4790572" cy="79006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развивает воображение</a:t>
            </a:r>
          </a:p>
        </p:txBody>
      </p:sp>
      <p:sp>
        <p:nvSpPr>
          <p:cNvPr id="11" name="Скругленный прямоугольник 9">
            <a:extLst>
              <a:ext uri="{FF2B5EF4-FFF2-40B4-BE49-F238E27FC236}">
                <a16:creationId xmlns:a16="http://schemas.microsoft.com/office/drawing/2014/main" xmlns="" id="{9736EC0B-B8B5-4030-BE1E-294C65B2AE7E}"/>
              </a:ext>
            </a:extLst>
          </p:cNvPr>
          <p:cNvSpPr/>
          <p:nvPr/>
        </p:nvSpPr>
        <p:spPr>
          <a:xfrm>
            <a:off x="4247647" y="5774221"/>
            <a:ext cx="4790572" cy="8932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формирует систему моральных ценностей</a:t>
            </a:r>
          </a:p>
        </p:txBody>
      </p:sp>
    </p:spTree>
    <p:extLst>
      <p:ext uri="{BB962C8B-B14F-4D97-AF65-F5344CB8AC3E}">
        <p14:creationId xmlns:p14="http://schemas.microsoft.com/office/powerpoint/2010/main" val="3653342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2178F52-692A-44BA-B2DE-E9F444D43D4A}"/>
              </a:ext>
            </a:extLst>
          </p:cNvPr>
          <p:cNvSpPr txBox="1"/>
          <p:nvPr/>
        </p:nvSpPr>
        <p:spPr>
          <a:xfrm>
            <a:off x="485775" y="2177445"/>
            <a:ext cx="81724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Различные виды и формы драматизации следует вводить в курс начальной школы планомерно, в соответствии с возможностями и интересами младших школьников.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C5A2323-D521-4148-A403-99E842DFF5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92"/>
          <a:stretch/>
        </p:blipFill>
        <p:spPr>
          <a:xfrm>
            <a:off x="2362200" y="4467225"/>
            <a:ext cx="4876800" cy="1858358"/>
          </a:xfrm>
          <a:prstGeom prst="rect">
            <a:avLst/>
          </a:prstGeom>
        </p:spPr>
      </p:pic>
      <p:sp>
        <p:nvSpPr>
          <p:cNvPr id="6" name="Лента: наклоненная вниз 5">
            <a:extLst>
              <a:ext uri="{FF2B5EF4-FFF2-40B4-BE49-F238E27FC236}">
                <a16:creationId xmlns:a16="http://schemas.microsoft.com/office/drawing/2014/main" xmlns="" id="{16F7D518-896A-448C-85F0-3D48835836CA}"/>
              </a:ext>
            </a:extLst>
          </p:cNvPr>
          <p:cNvSpPr/>
          <p:nvPr/>
        </p:nvSpPr>
        <p:spPr>
          <a:xfrm>
            <a:off x="1438275" y="342899"/>
            <a:ext cx="6529387" cy="1743076"/>
          </a:xfrm>
          <a:prstGeom prst="ribbon">
            <a:avLst/>
          </a:prstGeom>
          <a:solidFill>
            <a:srgbClr val="FF9999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Возрастные особенности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младших 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3344665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3">
            <a:extLst>
              <a:ext uri="{FF2B5EF4-FFF2-40B4-BE49-F238E27FC236}">
                <a16:creationId xmlns:a16="http://schemas.microsoft.com/office/drawing/2014/main" xmlns="" id="{7298C76E-29D0-4CC6-B72B-9A4F1537CAC0}"/>
              </a:ext>
            </a:extLst>
          </p:cNvPr>
          <p:cNvSpPr/>
          <p:nvPr/>
        </p:nvSpPr>
        <p:spPr>
          <a:xfrm>
            <a:off x="1262311" y="4939237"/>
            <a:ext cx="6648198" cy="75024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анализ иллюстраций</a:t>
            </a:r>
          </a:p>
        </p:txBody>
      </p:sp>
      <p:sp>
        <p:nvSpPr>
          <p:cNvPr id="6" name="Скругленный прямоугольник 13">
            <a:extLst>
              <a:ext uri="{FF2B5EF4-FFF2-40B4-BE49-F238E27FC236}">
                <a16:creationId xmlns:a16="http://schemas.microsoft.com/office/drawing/2014/main" xmlns="" id="{8E8E0706-4D4E-4331-89C6-ECDC8D0A5E7B}"/>
              </a:ext>
            </a:extLst>
          </p:cNvPr>
          <p:cNvSpPr/>
          <p:nvPr/>
        </p:nvSpPr>
        <p:spPr>
          <a:xfrm>
            <a:off x="1319459" y="3053878"/>
            <a:ext cx="6648199" cy="75024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работа с отдельными репликами и фразами</a:t>
            </a:r>
          </a:p>
        </p:txBody>
      </p:sp>
      <p:sp>
        <p:nvSpPr>
          <p:cNvPr id="7" name="Скругленный прямоугольник 13">
            <a:extLst>
              <a:ext uri="{FF2B5EF4-FFF2-40B4-BE49-F238E27FC236}">
                <a16:creationId xmlns:a16="http://schemas.microsoft.com/office/drawing/2014/main" xmlns="" id="{0EB0D408-B30C-4CA9-B3DC-6209295F6C83}"/>
              </a:ext>
            </a:extLst>
          </p:cNvPr>
          <p:cNvSpPr/>
          <p:nvPr/>
        </p:nvSpPr>
        <p:spPr>
          <a:xfrm>
            <a:off x="1319462" y="2012008"/>
            <a:ext cx="6648200" cy="75024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подготовительные упражнения</a:t>
            </a:r>
          </a:p>
        </p:txBody>
      </p:sp>
      <p:sp>
        <p:nvSpPr>
          <p:cNvPr id="8" name="Скругленный прямоугольник 13">
            <a:extLst>
              <a:ext uri="{FF2B5EF4-FFF2-40B4-BE49-F238E27FC236}">
                <a16:creationId xmlns:a16="http://schemas.microsoft.com/office/drawing/2014/main" xmlns="" id="{D69FD956-C1F4-41A4-A86A-F4BEA798593C}"/>
              </a:ext>
            </a:extLst>
          </p:cNvPr>
          <p:cNvSpPr/>
          <p:nvPr/>
        </p:nvSpPr>
        <p:spPr>
          <a:xfrm>
            <a:off x="1319460" y="3978031"/>
            <a:ext cx="6648199" cy="75024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выразительное чтение художественного произведения</a:t>
            </a:r>
          </a:p>
        </p:txBody>
      </p:sp>
      <p:sp>
        <p:nvSpPr>
          <p:cNvPr id="10" name="Лента: наклоненная вниз 9">
            <a:extLst>
              <a:ext uri="{FF2B5EF4-FFF2-40B4-BE49-F238E27FC236}">
                <a16:creationId xmlns:a16="http://schemas.microsoft.com/office/drawing/2014/main" xmlns="" id="{2B8B2FED-12EA-4DF3-A815-EAF45676469E}"/>
              </a:ext>
            </a:extLst>
          </p:cNvPr>
          <p:cNvSpPr/>
          <p:nvPr/>
        </p:nvSpPr>
        <p:spPr>
          <a:xfrm>
            <a:off x="1438275" y="342899"/>
            <a:ext cx="6529387" cy="1458146"/>
          </a:xfrm>
          <a:prstGeom prst="ribbon">
            <a:avLst/>
          </a:prstGeom>
          <a:solidFill>
            <a:srgbClr val="FF9999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ДРАМАТИЗАЦИЯ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на уроках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литературного чтения</a:t>
            </a:r>
          </a:p>
        </p:txBody>
      </p:sp>
    </p:spTree>
    <p:extLst>
      <p:ext uri="{BB962C8B-B14F-4D97-AF65-F5344CB8AC3E}">
        <p14:creationId xmlns:p14="http://schemas.microsoft.com/office/powerpoint/2010/main" val="2667362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3">
            <a:extLst>
              <a:ext uri="{FF2B5EF4-FFF2-40B4-BE49-F238E27FC236}">
                <a16:creationId xmlns:a16="http://schemas.microsoft.com/office/drawing/2014/main" xmlns="" id="{0EB0D408-B30C-4CA9-B3DC-6209295F6C83}"/>
              </a:ext>
            </a:extLst>
          </p:cNvPr>
          <p:cNvSpPr/>
          <p:nvPr/>
        </p:nvSpPr>
        <p:spPr>
          <a:xfrm>
            <a:off x="333376" y="2012008"/>
            <a:ext cx="8591550" cy="104551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чтение художественного произведения с различной интонацией, с различным темпом и скоростью </a:t>
            </a:r>
          </a:p>
        </p:txBody>
      </p:sp>
      <p:sp>
        <p:nvSpPr>
          <p:cNvPr id="9" name="Скругленный прямоугольник 13">
            <a:extLst>
              <a:ext uri="{FF2B5EF4-FFF2-40B4-BE49-F238E27FC236}">
                <a16:creationId xmlns:a16="http://schemas.microsoft.com/office/drawing/2014/main" xmlns="" id="{56D6BC2A-9584-4FD9-811B-96A77CB9FA5A}"/>
              </a:ext>
            </a:extLst>
          </p:cNvPr>
          <p:cNvSpPr/>
          <p:nvPr/>
        </p:nvSpPr>
        <p:spPr>
          <a:xfrm>
            <a:off x="333376" y="3282478"/>
            <a:ext cx="8591550" cy="112171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разыгрывание диалога в лицах</a:t>
            </a:r>
          </a:p>
        </p:txBody>
      </p:sp>
      <p:sp>
        <p:nvSpPr>
          <p:cNvPr id="10" name="Скругленный прямоугольник 13">
            <a:extLst>
              <a:ext uri="{FF2B5EF4-FFF2-40B4-BE49-F238E27FC236}">
                <a16:creationId xmlns:a16="http://schemas.microsoft.com/office/drawing/2014/main" xmlns="" id="{99B6B9D1-5CC9-4092-B574-08EA4EE82668}"/>
              </a:ext>
            </a:extLst>
          </p:cNvPr>
          <p:cNvSpPr/>
          <p:nvPr/>
        </p:nvSpPr>
        <p:spPr>
          <a:xfrm>
            <a:off x="200025" y="4568353"/>
            <a:ext cx="8591550" cy="129904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анализ иллюстраций к художественному произведению (примерные вопросы: «Что изображено на иллюстрации?», «Какие чувства испытывает герой?»,  «Что делают герои?», «Что будет дальше?»).</a:t>
            </a:r>
          </a:p>
        </p:txBody>
      </p:sp>
      <p:sp>
        <p:nvSpPr>
          <p:cNvPr id="8" name="Лента: наклоненная вниз 7">
            <a:extLst>
              <a:ext uri="{FF2B5EF4-FFF2-40B4-BE49-F238E27FC236}">
                <a16:creationId xmlns:a16="http://schemas.microsoft.com/office/drawing/2014/main" xmlns="" id="{50E4D8DD-9290-4712-B23E-B38CCB0C399B}"/>
              </a:ext>
            </a:extLst>
          </p:cNvPr>
          <p:cNvSpPr/>
          <p:nvPr/>
        </p:nvSpPr>
        <p:spPr>
          <a:xfrm>
            <a:off x="1438275" y="342899"/>
            <a:ext cx="6529387" cy="1458146"/>
          </a:xfrm>
          <a:prstGeom prst="ribbon">
            <a:avLst/>
          </a:prstGeom>
          <a:solidFill>
            <a:srgbClr val="FF9999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ДРАМАТИЗАЦИЯ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на уроках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литературного чтения</a:t>
            </a:r>
          </a:p>
        </p:txBody>
      </p:sp>
    </p:spTree>
    <p:extLst>
      <p:ext uri="{BB962C8B-B14F-4D97-AF65-F5344CB8AC3E}">
        <p14:creationId xmlns:p14="http://schemas.microsoft.com/office/powerpoint/2010/main" val="32297859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173</TotalTime>
  <Words>344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Century Gothic</vt:lpstr>
      <vt:lpstr>Garamond</vt:lpstr>
      <vt:lpstr>Monotype Corsiva</vt:lpstr>
      <vt:lpstr>Савон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slavon5112</cp:lastModifiedBy>
  <cp:revision>8</cp:revision>
  <dcterms:created xsi:type="dcterms:W3CDTF">2024-04-24T14:56:49Z</dcterms:created>
  <dcterms:modified xsi:type="dcterms:W3CDTF">2025-11-04T16:08:01Z</dcterms:modified>
</cp:coreProperties>
</file>