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6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A4943-3023-415D-B472-91D285ADEDF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5894-7A27-40E1-8DCB-830E08F8C29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3719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A4943-3023-415D-B472-91D285ADEDF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5894-7A27-40E1-8DCB-830E08F8C2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32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A4943-3023-415D-B472-91D285ADEDF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5894-7A27-40E1-8DCB-830E08F8C2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0780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A4943-3023-415D-B472-91D285ADEDF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5894-7A27-40E1-8DCB-830E08F8C29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215122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A4943-3023-415D-B472-91D285ADEDF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5894-7A27-40E1-8DCB-830E08F8C2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2507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A4943-3023-415D-B472-91D285ADEDF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5894-7A27-40E1-8DCB-830E08F8C29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161411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A4943-3023-415D-B472-91D285ADEDF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5894-7A27-40E1-8DCB-830E08F8C2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28331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A4943-3023-415D-B472-91D285ADEDF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5894-7A27-40E1-8DCB-830E08F8C2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0743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A4943-3023-415D-B472-91D285ADEDF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5894-7A27-40E1-8DCB-830E08F8C2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808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A4943-3023-415D-B472-91D285ADEDF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5894-7A27-40E1-8DCB-830E08F8C2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726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A4943-3023-415D-B472-91D285ADEDF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5894-7A27-40E1-8DCB-830E08F8C2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387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A4943-3023-415D-B472-91D285ADEDF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5894-7A27-40E1-8DCB-830E08F8C2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092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A4943-3023-415D-B472-91D285ADEDF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5894-7A27-40E1-8DCB-830E08F8C2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488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A4943-3023-415D-B472-91D285ADEDF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5894-7A27-40E1-8DCB-830E08F8C2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854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A4943-3023-415D-B472-91D285ADEDF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5894-7A27-40E1-8DCB-830E08F8C2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686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A4943-3023-415D-B472-91D285ADEDF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5894-7A27-40E1-8DCB-830E08F8C2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459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A4943-3023-415D-B472-91D285ADEDF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B5894-7A27-40E1-8DCB-830E08F8C2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625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31A4943-3023-415D-B472-91D285ADEDF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5AB5894-7A27-40E1-8DCB-830E08F8C2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57305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psycabi.net/testy/553-tsvetovoj-test-lyushera-polnyj-variant-metodiki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10737162" cy="2971801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Исследовательская работа «Влияние настроения на успешность у учащихся младших классов»</a:t>
            </a:r>
            <a:b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2" y="3817988"/>
            <a:ext cx="6400800" cy="1947333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 Судакова Полина 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 учебы: МАОУ СОШ №13 им. П.А. Леонова, 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Б класс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Научный руководитель: Федотова А.В. </a:t>
            </a:r>
          </a:p>
        </p:txBody>
      </p:sp>
    </p:spTree>
    <p:extLst>
      <p:ext uri="{BB962C8B-B14F-4D97-AF65-F5344CB8AC3E}">
        <p14:creationId xmlns:p14="http://schemas.microsoft.com/office/powerpoint/2010/main" val="24244353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5835" y="224118"/>
            <a:ext cx="11806518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Глава 2. Изучение влияния настроения на успешность учащихся младших классов.</a:t>
            </a:r>
          </a:p>
          <a:p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младшем школьном возрасте эмоции играют большую роль в процессах запоминания, а, значит, и усвоения знаний. Хорошее настроение вызывает ускорение, угнетенное – замедление представлений (такое определение дано В.С. Дерябиным в книге «Чувства, влечения, эмоции»).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Лучше запоминается то, что интересно, важно, на чем сосредоточивается внимание, т.е. то, что имеет более выраженную эмоциональную окраску. Любая информация заинтересует, если она подана эмоционально, ярко, с чувством. И. наоборот, если информация дается тусклым монотонным голосом, без всяких эмоций, она не останется в памяти совсем. Раз эмоции играют большую роль, значит, большую роль играет и настроение. Хорошее настроение должно влиять на успешность выполнения заданий, на запоминание материала.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Затем мы провели эксперимент. Для достижения поставленной цели была использована методика «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Цветограмма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Люшера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представленная в виде таблицы настроения, а также беседы и наблюдения. Учитель участвовала в эксперименте, мы попросили ее провести небольшую проверочную работу в начале и конце недели и сравнить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результаты.</a:t>
            </a:r>
          </a:p>
          <a:p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Цветовой тест </a:t>
            </a:r>
            <a:r>
              <a:rPr lang="ru-RU" b="1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Люшера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 на экспериментально установленной зависимости между предпочтением человеком определенных цветов (оттенков) и его текущим психологическим состоянием. Тест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Люшера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также основан на предположении о том, что выбор цвета отражает нередко направленность испытуемого на определенную деятельность, настроение, функциональное состояние и наиболее устойчивые черты личности.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https://psycabi.net/testy/553-tsvetovoj-test-lyushera-polnyj-variant-metodiki</a:t>
            </a:r>
            <a:r>
              <a:rPr lang="ru-RU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endParaRPr lang="ru-RU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Оказалось, что в конце недели хороших оценок становится меньше. Это может говорить о том, что к концу недели дети устают. Если сопоставить настроение, то окажется, что и настроение тоже чуточку падает. Можно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сказать, что усталость повлияла на настроение, а настроение – на результат, т.е. на успешность.</a:t>
            </a:r>
          </a:p>
        </p:txBody>
      </p:sp>
    </p:spTree>
    <p:extLst>
      <p:ext uri="{BB962C8B-B14F-4D97-AF65-F5344CB8AC3E}">
        <p14:creationId xmlns:p14="http://schemas.microsoft.com/office/powerpoint/2010/main" val="12662194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1341" y="215153"/>
            <a:ext cx="1113416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</a:p>
          <a:p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 показал, что гипотеза подтвердилась – если у детей хорошее настроение, они лучше усваивают материал. 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Выводы: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Условия, состояние здоровья, окружающие влияют на настроение.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В младшем школьном возрасте эмоции играют большую роль в процессах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запоминания, а, значит, и усвоения знаний.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Хорошее настроение вызывает ускорение, плохое – замедление усвоения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знаний.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Настроение влияет на успешность.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Дополнительное рекомендации для хорошего настроения: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Соблюдайте режим дня. Спите в прохладной комнате. Хороший сон –источник хорошего настроения.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Улыбайтесь и здоровайтесь. Желать человеку здоровья и дарить ему улыбку – значит, подарить ему хорошее настроение.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Учитесь находить красоту в окружающем мире. Любуйтесь рассветом, птицами, облаками, цветами, снежинками, звездами.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Делитесь своими переживаниями с близкими людьми. Поделишься обидами – их станет меньше, поделишься радостями – их станет больше.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 Поиграйте в подвижные игры или потанцуйте, так словно вас никто не видит.</a:t>
            </a:r>
          </a:p>
        </p:txBody>
      </p:sp>
    </p:spTree>
    <p:extLst>
      <p:ext uri="{BB962C8B-B14F-4D97-AF65-F5344CB8AC3E}">
        <p14:creationId xmlns:p14="http://schemas.microsoft.com/office/powerpoint/2010/main" val="13491561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7553" y="627529"/>
            <a:ext cx="877644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Литература:</a:t>
            </a:r>
          </a:p>
          <a:p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Дерябин В.С. Чувства, влечения, эмоции / Под ред.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А.И.Смирнова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А.В.</a:t>
            </a:r>
          </a:p>
          <a:p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Трохачева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Л., 1974.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Леви В. Л. Не только депрессия: охота за настроением. — М.:</a:t>
            </a:r>
          </a:p>
          <a:p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Торобоан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2008. — С. 126. — 352 с. — (Конкретная психология).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Психология. —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Юрайт-Издат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2003. — 576 с. — 5000 экз. — ISBN 978-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5-9692-0465-2.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https://ourmind.ru/kakim-byvaet-nastroenie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http://slovarozhegova.ru/word.php?wordid=36268</a:t>
            </a:r>
          </a:p>
        </p:txBody>
      </p:sp>
    </p:spTree>
    <p:extLst>
      <p:ext uri="{BB962C8B-B14F-4D97-AF65-F5344CB8AC3E}">
        <p14:creationId xmlns:p14="http://schemas.microsoft.com/office/powerpoint/2010/main" val="9408289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745" y="221674"/>
            <a:ext cx="11453091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 1.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1. Факторы, влияющие на настроение (по опросам учащихся 4 Б класса)</a:t>
            </a:r>
          </a:p>
          <a:p>
            <a:r>
              <a:rPr lang="ru-RU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Поднимают настроение: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Добрые, хорошие слова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Хорошие оценки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Похвала учителей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Похвала родителей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Праздники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Хорошая погода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Подарки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Комедии, смешные рассказы и т.п.</a:t>
            </a:r>
          </a:p>
          <a:p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Снижают настроение: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обижают, дразнят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Плохие отметки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Замечания от учителей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что-то не получается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Плохая погода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Болезнь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Усталость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родители ругаются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не выспался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24066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6330" y="405130"/>
            <a:ext cx="1055238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2. Результаты проверочной работы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В конце недели               В </a:t>
            </a:r>
            <a:r>
              <a:rPr lang="ru-RU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начале недели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  <a:p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  <a:p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  <a:p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  <a:p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  <a:p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627529" y="971693"/>
            <a:ext cx="26895" cy="2734236"/>
          </a:xfrm>
          <a:prstGeom prst="straightConnector1">
            <a:avLst/>
          </a:prstGeom>
          <a:ln w="38100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V="1">
            <a:off x="1344706" y="3863788"/>
            <a:ext cx="44823" cy="89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640976" y="4375448"/>
            <a:ext cx="5450541" cy="17930"/>
          </a:xfrm>
          <a:prstGeom prst="straightConnector1">
            <a:avLst/>
          </a:prstGeom>
          <a:ln w="38100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654424" y="3209365"/>
            <a:ext cx="5325035" cy="35859"/>
          </a:xfrm>
          <a:prstGeom prst="straightConnector1">
            <a:avLst/>
          </a:prstGeom>
          <a:ln w="28575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654424" y="3648635"/>
            <a:ext cx="0" cy="681318"/>
          </a:xfrm>
          <a:prstGeom prst="line">
            <a:avLst/>
          </a:prstGeom>
          <a:ln w="38100">
            <a:solidFill>
              <a:schemeClr val="bg1">
                <a:alpha val="6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654424" y="3757663"/>
            <a:ext cx="5325035" cy="35484"/>
          </a:xfrm>
          <a:prstGeom prst="straightConnector1">
            <a:avLst/>
          </a:prstGeom>
          <a:ln w="38100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V="1">
            <a:off x="717022" y="2743325"/>
            <a:ext cx="5199838" cy="10670"/>
          </a:xfrm>
          <a:prstGeom prst="straightConnector1">
            <a:avLst/>
          </a:prstGeom>
          <a:ln w="28575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654424" y="2170910"/>
            <a:ext cx="5199838" cy="17930"/>
          </a:xfrm>
          <a:prstGeom prst="straightConnector1">
            <a:avLst/>
          </a:prstGeom>
          <a:ln w="28575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627528" y="1628546"/>
            <a:ext cx="5199838" cy="17930"/>
          </a:xfrm>
          <a:prstGeom prst="straightConnector1">
            <a:avLst/>
          </a:prstGeom>
          <a:ln w="28575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627528" y="1143000"/>
            <a:ext cx="5199838" cy="17930"/>
          </a:xfrm>
          <a:prstGeom prst="straightConnector1">
            <a:avLst/>
          </a:prstGeom>
          <a:ln w="28575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701565" y="2776743"/>
            <a:ext cx="777765" cy="15759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 flipV="1">
            <a:off x="1479330" y="1887584"/>
            <a:ext cx="872359" cy="245049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7540552" y="1133809"/>
            <a:ext cx="1466814" cy="5126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Мало ошибок </a:t>
            </a:r>
          </a:p>
        </p:txBody>
      </p:sp>
      <p:sp>
        <p:nvSpPr>
          <p:cNvPr id="32" name="Прямоугольник 31"/>
          <p:cNvSpPr/>
          <p:nvPr/>
        </p:nvSpPr>
        <p:spPr>
          <a:xfrm rot="10800000" flipV="1">
            <a:off x="7540552" y="1669676"/>
            <a:ext cx="1466814" cy="6531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Много ошибок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3137956" y="1187085"/>
            <a:ext cx="777765" cy="31510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 flipV="1">
            <a:off x="3915721" y="3231569"/>
            <a:ext cx="872359" cy="113250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530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2247" y="147145"/>
            <a:ext cx="1179260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  <a:p>
            <a:pPr algn="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 2.</a:t>
            </a:r>
          </a:p>
          <a:p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Исследование: выявление факторов, влияющих на настроение</a:t>
            </a:r>
          </a:p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Дневник настроения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 карту настроения. Наклеивать цветные кружочки до начала  занятий и после занятий в течение недели.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методику «Цветовой тест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Люшера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 Приготовить кружочки. Цвета: красный, желтый, зеленый, синий, фиолетовый и черный. Основываясь на психологической характеристике цветов (зеленый - спокойное, уравновешенное настроение; красный –радостное, восторженное; желтый – светлое, приятное; синий –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грустное, неуравновешенное; фиолетовый – тревожное; черный –напряженное, полный упадок сил). Сочетание зеленого, красного, желтого цветов составляет хорошее настроение, а синий, черный и фиолетовый – плохое настроение. </a:t>
            </a:r>
          </a:p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2.Анкетирование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опрос и проанализировать данные.</a:t>
            </a:r>
          </a:p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Наблюдение за детьми во время перемены.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Отмечать в списке детей, у которых пониженное настроение, проводить беседу, чтобы выяснить, почему у учащегося нет настроения и записать причину.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Эксперимент: проверочная работа в начале и конце четверти.</a:t>
            </a:r>
          </a:p>
          <a:p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63604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294290"/>
            <a:ext cx="1138270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 3.</a:t>
            </a:r>
          </a:p>
          <a:p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Анкета «Настроение»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Дата:____________________ Класс________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Ф.И.______________________________________________________________</a:t>
            </a:r>
          </a:p>
          <a:p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Вопросы: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1.Хорошее настроение у меня бывает: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часто          редко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2.У меня настроение портится от: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__________________________________________________________________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__________________________________________________________________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__________________________________________________________________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Цвет хорошего настроения: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__________________________________________________________________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__________________________________________________________________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__________________________________________________________________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У меня настроение поднимается, когда: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_________________________________________________________________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36718475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5462" y="204300"/>
            <a:ext cx="117610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 4.</a:t>
            </a:r>
          </a:p>
          <a:p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Дневник наблюдений за настроением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выявление факторов, влияющих на настроение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Инструкция: отмечать в графах напротив имен настроение значками:</a:t>
            </a:r>
          </a:p>
          <a:p>
            <a:pPr marL="285750" indent="-285750">
              <a:buFontTx/>
              <a:buChar char="-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хорошее настроение - плохое настроение</a:t>
            </a:r>
          </a:p>
          <a:p>
            <a:pPr marL="285750" indent="-285750">
              <a:buFontTx/>
              <a:buChar char="-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 написать причину</a:t>
            </a:r>
          </a:p>
          <a:p>
            <a:pPr marL="285750" indent="-285750">
              <a:buFontTx/>
              <a:buChar char="-"/>
            </a:pP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8593" y="2346960"/>
            <a:ext cx="1292773" cy="94189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88882" y="2191973"/>
            <a:ext cx="86815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Хорошее настроение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048000" y="2274838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                     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Плохое настроение 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9477" y="2346960"/>
            <a:ext cx="1121803" cy="82296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650124" y="3668110"/>
            <a:ext cx="1776248" cy="504497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Фамилия, имя, дата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655440" y="3657600"/>
            <a:ext cx="45719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426372" y="3668110"/>
            <a:ext cx="1005316" cy="50449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431688" y="3668110"/>
            <a:ext cx="914400" cy="504497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08576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7040" y="506452"/>
            <a:ext cx="90424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 5.</a:t>
            </a:r>
          </a:p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Мое настроение в класса </a:t>
            </a:r>
          </a:p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(лист самооценки)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Дата 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уроков</a:t>
            </a:r>
          </a:p>
          <a:p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уроков</a:t>
            </a:r>
          </a:p>
          <a:p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6256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08210" y="403412"/>
            <a:ext cx="10318377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Оглавление:</a:t>
            </a:r>
          </a:p>
          <a:p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</a:t>
            </a:r>
          </a:p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Глава 1. Настроение и его влияние на человека</a:t>
            </a:r>
          </a:p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Глава 2. Изучение влияния настроения на успешность учащихся младших классов</a:t>
            </a:r>
          </a:p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</a:p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</a:t>
            </a:r>
          </a:p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Приложения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74072">
            <a:off x="6818424" y="2827916"/>
            <a:ext cx="4297815" cy="349447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715591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411" y="301013"/>
            <a:ext cx="4598318" cy="30646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5038164" y="640541"/>
            <a:ext cx="6096000" cy="29238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Введение: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 стало интересно, почему иногда для меня уроки в школе проходят быстро, интересно и легко, а в другие дни, несмотря на интересные, увлекательные темы, время на уроке длится невыносимо долго, не хватает активности. И я задалась вопросом: «Влияет ли мое настроение на мои успехи в учебе? Если влияет, то как?». В связи с этим и возникла тема настоящего исследования.  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0330" y="3541058"/>
            <a:ext cx="10712824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i="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влияния настояния на успешность учащихся в 4 классе.</a:t>
            </a:r>
          </a:p>
          <a:p>
            <a:pPr fontAlgn="base"/>
            <a:r>
              <a:rPr lang="ru-RU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исследования: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настояние учащихся</a:t>
            </a:r>
          </a:p>
          <a:p>
            <a:pPr fontAlgn="base"/>
            <a:r>
              <a:rPr lang="ru-RU" b="1" i="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исследования:</a:t>
            </a:r>
            <a:r>
              <a:rPr lang="ru-RU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 настроения на успешность в учебе. </a:t>
            </a:r>
          </a:p>
          <a:p>
            <a:pPr fontAlgn="base"/>
            <a:r>
              <a:rPr lang="ru-RU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fontAlgn="base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Подобрать и проанализировать литературу по теме исследования.</a:t>
            </a:r>
          </a:p>
          <a:p>
            <a:pPr fontAlgn="base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Выяснить, что влияет на настроение детей младшего школьного возраста.</a:t>
            </a:r>
          </a:p>
          <a:p>
            <a:pPr fontAlgn="base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3.Узнать, как настроение связано с успехами в учебе.</a:t>
            </a:r>
          </a:p>
          <a:p>
            <a:pPr fontAlgn="base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4.Провести наблюдение, как настроение влияет на успеваемость, качество выполнения заданий младшими школьниками.</a:t>
            </a:r>
          </a:p>
          <a:p>
            <a:pPr fontAlgn="base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Разработать рекомендации по улучшению настроения.</a:t>
            </a:r>
          </a:p>
        </p:txBody>
      </p:sp>
    </p:spTree>
    <p:extLst>
      <p:ext uri="{BB962C8B-B14F-4D97-AF65-F5344CB8AC3E}">
        <p14:creationId xmlns:p14="http://schemas.microsoft.com/office/powerpoint/2010/main" val="3750180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87506" y="448253"/>
            <a:ext cx="104618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Гипотеза: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Предположим, что успешность в учёбе может зависеть от настроения, так как положительные эмоции помогают лучше усвоить знания.</a:t>
            </a:r>
          </a:p>
          <a:p>
            <a:pPr fontAlgn="base"/>
            <a:endParaRPr lang="ru-RU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исследования: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и обобщение литературы по исследуемой теме;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Заполнение дневника настроения;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Анкетирование;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и обобщение полученных данных;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Эксперимент: влияние эмоционально окрашенного чтения рассказа на запоминание и его объем.</a:t>
            </a:r>
          </a:p>
          <a:p>
            <a:pPr fontAlgn="base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Работа состоит из введения, двух глав – теоретической, практической, заключения и списка литературы.</a:t>
            </a:r>
          </a:p>
          <a:p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54300">
            <a:off x="7431741" y="3704930"/>
            <a:ext cx="4037704" cy="270573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6180695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1340" y="322729"/>
            <a:ext cx="10784541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ГЛАВА 1. Настроение и его влияние на человека </a:t>
            </a:r>
          </a:p>
          <a:p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Существует несколько определений термина «настроение»</a:t>
            </a:r>
          </a:p>
          <a:p>
            <a:pPr>
              <a:lnSpc>
                <a:spcPct val="150000"/>
              </a:lnSpc>
            </a:pPr>
            <a:r>
              <a:rPr lang="ru-RU" sz="2000" b="1" i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Настроение 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достаточно продолжительный эмоциональный процесс невысокой интенсивности, образующий эмоциональный фон для протекающих психических процессов</a:t>
            </a:r>
            <a:r>
              <a:rPr lang="ru-RU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(такое определение дается в книге «Психология. Учебник» </a:t>
            </a:r>
            <a:r>
              <a:rPr lang="ru-RU" sz="16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Нуркова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В.В.)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Настроения принято отличать от аффектов, чувств и эмоций.</a:t>
            </a:r>
          </a:p>
          <a:p>
            <a:endParaRPr lang="ru-RU" b="1" i="1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u="sng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Может означать также</a:t>
            </a:r>
            <a:r>
              <a:rPr lang="ru-RU" b="0" i="0" u="sng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b="0" i="0" u="sng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эмоциональное состояние, которое вызывает какой-либо объект или явление (например, картина или мелодия). В таком случае говорят о настроении этого объекта (настроении картины, настроении мелодии).</a:t>
            </a:r>
          </a:p>
          <a:p>
            <a:pPr fontAlgn="base"/>
            <a:r>
              <a:rPr lang="ru-RU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систему ожиданий и стремлений, установок, желаний кого-либо (социальной группы как политического ресурса, человека как рабочей единицы и тому подобного). Синонимом этого значения является слово «настрой».</a:t>
            </a:r>
            <a:r>
              <a:rPr lang="ru-RU" dirty="0"/>
              <a:t> </a:t>
            </a:r>
          </a:p>
          <a:p>
            <a:pPr fontAlgn="base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Настроение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способно значительно влиять на поведение человека, его видение мира, решения. </a:t>
            </a:r>
          </a:p>
          <a:p>
            <a:pPr fontAlgn="base"/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Настроение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самый продолжительный эмоциональный процесс из всех существующих.</a:t>
            </a:r>
          </a:p>
          <a:p>
            <a:pPr fontAlgn="base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настроение может влиять огромное количество факторов (физическое, психическое здоровье, жизненные события, условия, негативные события, статус, алкоголь, медикаменты и др.).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b="0" i="0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97210" y="2115671"/>
            <a:ext cx="2624460" cy="159571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4139408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4093" y="295836"/>
            <a:ext cx="11537577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словаре С.И. Ожегова дается следующее определение: </a:t>
            </a:r>
          </a:p>
          <a:p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Настроение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внутреннее душевное состояние человека.</a:t>
            </a:r>
          </a:p>
          <a:p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же влияет на наше настроение? Наше настроение обусловлено и напрямую зависит от эмоции.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Настроение в отличие от эмоций более продолжительное и ровное. 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литературе даны следующие определения эмоциям: </a:t>
            </a:r>
          </a:p>
          <a:p>
            <a:r>
              <a:rPr lang="ru-RU" b="1" i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Эмоции 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специфические переживания человека, связанные с жизненными потребностями чувство, душевное переживание</a:t>
            </a:r>
            <a:r>
              <a:rPr lang="ru-RU" dirty="0"/>
              <a:t>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интересами, их удовлетворением, имеющие приятные или неприятные тона. </a:t>
            </a:r>
          </a:p>
          <a:p>
            <a:r>
              <a:rPr lang="ru-RU" b="1" i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Эмоции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это психологическое состояние человека, которые возникает в зависимости от физического и психологического самочувствия в определенный момент, как продвигается процесс удовлетворения его интересов, потребностей. Эмоции выступают как специфические переживания, характеризующие нашу жизнь, все ее процессы </a:t>
            </a:r>
            <a:r>
              <a:rPr lang="ru-RU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</a:t>
            </a:r>
            <a:r>
              <a:rPr lang="ru-RU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nastroeniya.net)</a:t>
            </a:r>
            <a:r>
              <a:rPr lang="ru-RU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Настроение часто вызвано определенной причиной (даже если индивид этого не осознает), но распространяется на внешние события, не связанные с первопричиной, на происшествия любого характера, вообще на любое воздействие. К примеру, если человек находится в подавленном настроении, его не будет радовать ни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работа, ни отдых, ни общение с близкими.</a:t>
            </a:r>
          </a:p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 </a:t>
            </a:r>
          </a:p>
          <a:p>
            <a:r>
              <a:rPr lang="ru-RU" b="1" i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Настроение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психический феномен, который хоть и зависит от очень многих факторов (которые, как, к примеру, физиология, порой совершенно неподконтрольны сознательной части психики), тем не менее, поддается корректировке и контролю (</a:t>
            </a:r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https://kzdialog.ru/lichnost/kogo-nazyvayut-chelovekom-nastroeniya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08166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224" y="58847"/>
            <a:ext cx="1178858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Плохое настроение можно самостоятельно себе поднять, а хорошее самому себе испортить. 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Следовательно, секрет сохранения хорошего настроения прост – 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сознательное поддержание положительных эмоций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Когда человек не контролирует свои эмоции и чувства, не имеет настроя на позитив, ему очень легко «скатиться» до скуки, а затем и тоски и других форм проявления плохого настроения. 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Способов сохранить хорошее настроение немало, все эти способы индивидуальны, кому-то для этого необходимо посмотреть любимый фильм, почитать любимую книгу, прогуляться по парку, порисовать.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Настроение оказывает влияние на оценку людей и событий, а также на предположение и оценку возможных результатов деятельности. </a:t>
            </a:r>
          </a:p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НАСТРОЕНИЯ: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711123">
            <a:off x="8074807" y="3241209"/>
            <a:ext cx="3182117" cy="23865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2" y="3119718"/>
            <a:ext cx="5961527" cy="33169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8100291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081" y="206189"/>
            <a:ext cx="11663084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хорошем настроении человек активен, бодр, проявляет интерес, бдителен, с энтузиазмом, настроен на достижение целей, нацелен на успех.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плохом настроении человек все происходящее воспринимается через призму негативизма, пассивен, пессимистичен, проявляется апатия, лень, скука, опасение, страх, замкнутость, сожаление, неодобрение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происходящего вовне, неуверенность в себе. При раздражительности проявляется скрытая или явная агрессия, гнев, ярость.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Хорошее настроение оказывает положительное воздействие на весь организм в целом, плохое отрицательно воздействует на организм. 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Создав хорошее настроение, постарайтесь удержать его в течение дня. 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систематически тренировать состояние. Здесь для каждого свой «рецепт», как и говорила ранее.  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способы получения положительных эмоций: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посмотреть любимый фильм, спектакль;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посетить театр или картинную галерею;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заняться спортом;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послушать любимую музыку;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порисовать, попеть, посмотреть «Ералаш» или любую другую юмористическую передачу;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погулять по парку;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встретиться с друзьями;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побыть в круг близких людей и др.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Причем в большинстве случаев уже само ожидание чего-то важного, нужного, интересного вызывает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хорошее настроение. Особенно это состояние можно отследить, когда ожидаешь новый год, свой день рождение или поездку в отпуск.. 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радостном настроении человек склонен все воспринимать в положительном свете.</a:t>
            </a:r>
          </a:p>
        </p:txBody>
      </p:sp>
    </p:spTree>
    <p:extLst>
      <p:ext uri="{BB962C8B-B14F-4D97-AF65-F5344CB8AC3E}">
        <p14:creationId xmlns:p14="http://schemas.microsoft.com/office/powerpoint/2010/main" val="37138617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0635" y="239449"/>
            <a:ext cx="1119691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Замечено, что жизнерадостные, веселые люди надолго сохраняют молодость, бодрость духа, обаяние. Не забывайте об этом. И не бойтесь показать свое хорошее настроение. Больше улыбайтесь. 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Иногда, мы боимся показывать свое хорошее настроение и при хорошем настроении говорим привычно вялым голосом, смотрим тусклым взглядом, хмуримся. В результате постепенно хорошее настроение как-то само собой улетучивается, меняется психическое состояние, оно начинает соответствовать нашему внешнему виду. Поэтому надо учиться поступать иначе. Даже если трудно, не поддаваться эмоциям, держаться достойно и внутренне, и внешне.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6683" y="2270774"/>
            <a:ext cx="7288305" cy="415065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252899561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187</TotalTime>
  <Words>1423</Words>
  <Application>Microsoft Office PowerPoint</Application>
  <PresentationFormat>Широкоэкранный</PresentationFormat>
  <Paragraphs>215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Century Gothic</vt:lpstr>
      <vt:lpstr>Times New Roman</vt:lpstr>
      <vt:lpstr>Wingdings</vt:lpstr>
      <vt:lpstr>Wingdings 3</vt:lpstr>
      <vt:lpstr>Сектор</vt:lpstr>
      <vt:lpstr>Исследовательская работа «Влияние настроения на успешность у учащихся младших классов»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«Влияние настроения на успешность у учащихся младших классов»</dc:title>
  <dc:creator>Shten Svetlana</dc:creator>
  <cp:lastModifiedBy>Глеб Федотов</cp:lastModifiedBy>
  <cp:revision>27</cp:revision>
  <dcterms:created xsi:type="dcterms:W3CDTF">2022-03-11T03:12:50Z</dcterms:created>
  <dcterms:modified xsi:type="dcterms:W3CDTF">2022-03-29T08:55:01Z</dcterms:modified>
</cp:coreProperties>
</file>