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  <p:sldId id="263" r:id="rId6"/>
    <p:sldId id="268" r:id="rId7"/>
    <p:sldId id="269" r:id="rId8"/>
    <p:sldId id="261" r:id="rId9"/>
    <p:sldId id="262" r:id="rId10"/>
    <p:sldId id="267" r:id="rId11"/>
  </p:sldIdLst>
  <p:sldSz cx="12192000" cy="6858000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35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tags" Target="tags/tag1.xml" /><Relationship Id="rId13" Type="http://schemas.openxmlformats.org/officeDocument/2006/relationships/presProps" Target="presProps.xml" /><Relationship Id="rId14" Type="http://schemas.openxmlformats.org/officeDocument/2006/relationships/viewProps" Target="viewProps.xml" /><Relationship Id="rId15" Type="http://schemas.openxmlformats.org/officeDocument/2006/relationships/theme" Target="theme/theme1.xml" /><Relationship Id="rId16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C76006-6368-CA4C-0D22-572A7D3DBD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DDD5AD1-4FE8-A169-4C17-930B216662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88D6E2A-9326-DE10-5D33-847CFEEFE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DA77-ECF9-4A87-9CD1-682A89D9A379}" type="datetimeFigureOut">
              <a:rPr lang="ru-RU" smtClean="0"/>
              <a:t>13.11.2025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A91E72F-0878-5599-EBC8-960025AA7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6144C5-4B10-4557-05E6-11A328A89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35C2-BB24-401B-BCE9-1655C9423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459687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49CC0B-75C7-C3D5-43DC-855B95B24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F337DB-FF26-8ABD-9EB2-4F896F183C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E2DDDF2-3986-6F0B-2EED-86D9319CF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DA77-ECF9-4A87-9CD1-682A89D9A379}" type="datetimeFigureOut">
              <a:rPr lang="ru-RU" smtClean="0"/>
              <a:t>13.11.2025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CD59A48-73AF-2213-EBB1-464961023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7225C3-B1ED-B562-F517-961593520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35C2-BB24-401B-BCE9-1655C9423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016524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87E35B4-568D-E380-A517-75FB011CA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9DA77-ECF9-4A87-9CD1-682A89D9A379}" type="datetimeFigureOut">
              <a:rPr lang="ru-RU" smtClean="0"/>
              <a:t>13.11.2025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4B3D861-9665-1907-F1E7-AE23EDCD7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57742BC-A15D-532C-88CA-F27A032C6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635C2-BB24-401B-BCE9-1655C9423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668970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E301C0-E279-669C-1EBD-6CC4F2645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969C44E-EC39-C3B0-2A94-46AB442572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3476D54-B55B-8B4D-8F59-39201C139C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09DA77-ECF9-4A87-9CD1-682A89D9A379}" type="datetimeFigureOut">
              <a:rPr lang="ru-RU" smtClean="0"/>
              <a:t>13.11.2025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36D0F4D-D03A-00D0-9254-CC65362732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5E71108-DFF4-5A21-EECD-877FEB7F0B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635C2-BB24-401B-BCE9-1655C94230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693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.jpeg" /><Relationship Id="rId3" Type="http://schemas.openxmlformats.org/officeDocument/2006/relationships/image" Target="../media/image16.jpeg" /><Relationship Id="rId4" Type="http://schemas.openxmlformats.org/officeDocument/2006/relationships/image" Target="../media/image17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.jpeg" /><Relationship Id="rId3" Type="http://schemas.openxmlformats.org/officeDocument/2006/relationships/image" Target="../media/image4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Relationship Id="rId3" Type="http://schemas.openxmlformats.org/officeDocument/2006/relationships/image" Target="../media/image5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Relationship Id="rId3" Type="http://schemas.openxmlformats.org/officeDocument/2006/relationships/image" Target="../media/image7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.jpeg" /><Relationship Id="rId3" Type="http://schemas.openxmlformats.org/officeDocument/2006/relationships/image" Target="../media/image8.jpeg" /><Relationship Id="rId4" Type="http://schemas.openxmlformats.org/officeDocument/2006/relationships/image" Target="../media/image9.jpeg" /><Relationship Id="rId5" Type="http://schemas.openxmlformats.org/officeDocument/2006/relationships/image" Target="../media/image10.jpeg" /><Relationship Id="rId6" Type="http://schemas.openxmlformats.org/officeDocument/2006/relationships/image" Target="../media/image11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.jpeg" /><Relationship Id="rId3" Type="http://schemas.openxmlformats.org/officeDocument/2006/relationships/image" Target="../media/image12.jpeg" /><Relationship Id="rId4" Type="http://schemas.openxmlformats.org/officeDocument/2006/relationships/image" Target="../media/image13.jpeg" /><Relationship Id="rId5" Type="http://schemas.openxmlformats.org/officeDocument/2006/relationships/image" Target="../media/image14.jpeg" /><Relationship Id="rId6" Type="http://schemas.openxmlformats.org/officeDocument/2006/relationships/image" Target="../media/image15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55C9A0F-6174-4C2F-4DEC-B9C0BC0ECF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76558" cy="696181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77D8467-6D33-9CD1-6706-2EFC925607E8}"/>
              </a:ext>
            </a:extLst>
          </p:cNvPr>
          <p:cNvSpPr txBox="1"/>
          <p:nvPr/>
        </p:nvSpPr>
        <p:spPr>
          <a:xfrm>
            <a:off x="3632433" y="100669"/>
            <a:ext cx="44881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Новгородская область ,г. Пестово</a:t>
            </a:r>
            <a:b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  <a:t>МАДОУ «Детский сад №5 «Полянка»</a:t>
            </a:r>
            <a:b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</a:br>
            <a:br>
              <a: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 panose="020b0502020202020204"/>
                <a:ea typeface="+mj-ea"/>
                <a:cs typeface="+mj-cs"/>
              </a:rPr>
            </a:br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EADFE7-FC10-6F0C-5CF0-126127E8786E}"/>
              </a:ext>
            </a:extLst>
          </p:cNvPr>
          <p:cNvSpPr txBox="1"/>
          <p:nvPr/>
        </p:nvSpPr>
        <p:spPr>
          <a:xfrm>
            <a:off x="9815119" y="5872294"/>
            <a:ext cx="2207018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spcBef>
                <a:spcPct val="0"/>
              </a:spcBef>
              <a:spcAft>
                <a:spcPct val="0"/>
              </a:spcAft>
              <a:buClr>
                <a:srgbClr val="A53010"/>
              </a:buClr>
              <a:buSzTx/>
              <a:buFont typeface="Wingdings 3" charset="2"/>
              <a:buNone/>
              <a:defRPr/>
            </a:pPr>
            <a:r>
              <a:rPr kumimoji="0" lang="ru-RU" sz="2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воспитатель:</a:t>
            </a:r>
          </a:p>
          <a:p>
            <a:pPr marL="0" marR="0" lvl="0" indent="0" algn="l" defTabSz="457200" rtl="0" eaLnBrk="1" fontAlgn="auto" latinLnBrk="0" hangingPunct="1">
              <a:spcBef>
                <a:spcPct val="0"/>
              </a:spcBef>
              <a:spcAft>
                <a:spcPct val="0"/>
              </a:spcAft>
              <a:buClr>
                <a:srgbClr val="A53010"/>
              </a:buClr>
              <a:buSzTx/>
              <a:buFont typeface="Wingdings 3" charset="2"/>
              <a:buNone/>
              <a:defRPr/>
            </a:pPr>
            <a:r>
              <a:rPr kumimoji="0" lang="ru-RU" sz="2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                                                                                                           Разумова Л.Н.</a:t>
            </a:r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9C3FDB-D7FC-C1C7-F973-62F10F2A906E}"/>
              </a:ext>
            </a:extLst>
          </p:cNvPr>
          <p:cNvSpPr txBox="1"/>
          <p:nvPr/>
        </p:nvSpPr>
        <p:spPr>
          <a:xfrm>
            <a:off x="1795244" y="1585519"/>
            <a:ext cx="82379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/>
              <a:t>Взаимодействие с родителями</a:t>
            </a:r>
          </a:p>
          <a:p>
            <a:pPr algn="ctr"/>
            <a:r>
              <a:rPr lang="ru-RU" sz="4400" b="1"/>
              <a:t>«Сказкатерапия»</a:t>
            </a:r>
          </a:p>
        </p:txBody>
      </p:sp>
    </p:spTree>
    <p:extLst>
      <p:ext uri="{BB962C8B-B14F-4D97-AF65-F5344CB8AC3E}">
        <p14:creationId xmlns:p14="http://schemas.microsoft.com/office/powerpoint/2010/main" val="3292730750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69EF0C-8BCC-B214-C78B-165D1F57EDAF}"/>
            </a:ext>
          </a:extLst>
        </p:cNvPr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98F29A9-74D7-82F4-BF25-D8CDA45DFB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1885" y="-347209"/>
            <a:ext cx="12192000" cy="685799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94C4392-48C4-A5E5-08F8-42F3DE438C14}"/>
              </a:ext>
            </a:extLst>
          </p:cNvPr>
          <p:cNvSpPr txBox="1"/>
          <p:nvPr/>
        </p:nvSpPr>
        <p:spPr>
          <a:xfrm>
            <a:off x="51016" y="347210"/>
            <a:ext cx="118784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/>
              <a:t>4 этап Разработка буклета «Что и как читать маленьким детям»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A442FD0-1C3A-689C-3971-7614CCEAA1A6}"/>
              </a:ext>
            </a:extLst>
          </p:cNvPr>
          <p:cNvSpPr txBox="1"/>
          <p:nvPr/>
        </p:nvSpPr>
        <p:spPr>
          <a:xfrm>
            <a:off x="1415562" y="1828800"/>
            <a:ext cx="3209192" cy="261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E744DD-6C78-B60F-744E-8AF300077312}"/>
              </a:ext>
            </a:extLst>
          </p:cNvPr>
          <p:cNvSpPr txBox="1"/>
          <p:nvPr/>
        </p:nvSpPr>
        <p:spPr>
          <a:xfrm>
            <a:off x="7315200" y="1899138"/>
            <a:ext cx="3543300" cy="261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26A9C84-6666-B732-3720-0218F11732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6" y="1828800"/>
            <a:ext cx="5794208" cy="409721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B544877-1109-D2D9-9E77-AAFA144AC5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3153" y="1828799"/>
            <a:ext cx="5794208" cy="4097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170661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07C3D04-2E92-7405-718B-5E29CF1E6E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127482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66053E-6EB8-29BF-2E97-465A28078E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25835" y="268449"/>
            <a:ext cx="7105475" cy="1963023"/>
          </a:xfrm>
        </p:spPr>
        <p:txBody>
          <a:bodyPr>
            <a:normAutofit fontScale="90000"/>
          </a:bodyPr>
          <a:lstStyle/>
          <a:p>
            <a:r>
              <a:rPr lang="ru-RU"/>
              <a:t>Цель взаимодействия:</a:t>
            </a:r>
            <a:br>
              <a:rPr lang="ru-RU"/>
            </a:br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BCDBECA-BD69-319F-857A-3BB169719B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3281" y="2634142"/>
            <a:ext cx="10424719" cy="2623657"/>
          </a:xfrm>
          <a:noFill/>
        </p:spPr>
        <p:txBody>
          <a:bodyPr>
            <a:normAutofit fontScale="92500" lnSpcReduction="10000"/>
          </a:bodyPr>
          <a:lstStyle/>
          <a:p>
            <a:pPr marL="571500" indent="-571500" algn="l">
              <a:buFont typeface="Wingdings" panose="05000000000000000000" pitchFamily="2" charset="2"/>
              <a:buChar char="Ø"/>
            </a:pPr>
            <a:r>
              <a:rPr lang="ru-RU" sz="4000"/>
              <a:t>помочь родителям осознать ценность чтения детям книг как средства образования и воспитания дошкольников</a:t>
            </a:r>
          </a:p>
          <a:p>
            <a:pPr marL="571500" indent="-571500" algn="l">
              <a:buFont typeface="Wingdings" panose="05000000000000000000" pitchFamily="2" charset="2"/>
              <a:buChar char="Ø"/>
            </a:pPr>
            <a:r>
              <a:rPr lang="ru-RU" sz="4000"/>
              <a:t>применение сказкотерапии в работе с родителями</a:t>
            </a:r>
          </a:p>
        </p:txBody>
      </p:sp>
    </p:spTree>
    <p:extLst>
      <p:ext uri="{BB962C8B-B14F-4D97-AF65-F5344CB8AC3E}">
        <p14:creationId xmlns:p14="http://schemas.microsoft.com/office/powerpoint/2010/main" val="2301602520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B3DA105-BBF5-858A-3262-9F6500D7D6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80494"/>
            <a:ext cx="12192000" cy="703849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F0E9DC8-6D99-488B-1AFF-5C0018D219E6}"/>
              </a:ext>
            </a:extLst>
          </p:cNvPr>
          <p:cNvSpPr txBox="1"/>
          <p:nvPr/>
        </p:nvSpPr>
        <p:spPr>
          <a:xfrm>
            <a:off x="124692" y="1"/>
            <a:ext cx="11854788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/>
              <a:t>Задачи:</a:t>
            </a:r>
          </a:p>
          <a:p>
            <a:endParaRPr lang="ru-RU"/>
          </a:p>
          <a:p>
            <a:endParaRPr lang="ru-RU"/>
          </a:p>
          <a:p>
            <a:endParaRPr lang="ru-RU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4000"/>
              <a:t>Повысить педагогическую культуру родителей по проблеме приобщения дошкольников к книге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4000"/>
              <a:t>Способствовать приобщению родителей к совместному прочтению и обсуждению сказок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4000"/>
              <a:t>Расширить представления о возможности сказок в решении детских проблем</a:t>
            </a:r>
          </a:p>
          <a:p>
            <a:r>
              <a:rPr lang="ru-RU" sz="4000" b="0" i="0">
                <a:solidFill>
                  <a:srgbClr val="666666"/>
                </a:solidFill>
                <a:effectLst/>
                <a:latin typeface="Arial" panose="020b0604020202020204" pitchFamily="34" charset="0"/>
              </a:rPr>
              <a:t>  </a:t>
            </a:r>
            <a:endParaRPr lang="ru-RU" sz="4000"/>
          </a:p>
        </p:txBody>
      </p:sp>
    </p:spTree>
    <p:extLst>
      <p:ext uri="{BB962C8B-B14F-4D97-AF65-F5344CB8AC3E}">
        <p14:creationId xmlns:p14="http://schemas.microsoft.com/office/powerpoint/2010/main" val="684518503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1B1CB11-2C07-5503-E24B-D8C4D462C7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BC90C3D-E931-E53A-FEB4-4E612E4230AF}"/>
              </a:ext>
            </a:extLst>
          </p:cNvPr>
          <p:cNvSpPr txBox="1"/>
          <p:nvPr/>
        </p:nvSpPr>
        <p:spPr>
          <a:xfrm>
            <a:off x="0" y="0"/>
            <a:ext cx="12095284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i="0">
              <a:effectLst/>
            </a:endParaRPr>
          </a:p>
          <a:p>
            <a:r>
              <a:rPr lang="ru-RU" sz="4000" b="1" i="0">
                <a:effectLst/>
              </a:rPr>
              <a:t>1Подготовительный этап </a:t>
            </a:r>
            <a:r>
              <a:rPr lang="ru-RU" sz="2800" b="0" i="0">
                <a:effectLst/>
              </a:rPr>
              <a:t>– </a:t>
            </a:r>
          </a:p>
          <a:p>
            <a:endParaRPr lang="ru-RU" sz="2800"/>
          </a:p>
          <a:p>
            <a:r>
              <a:rPr lang="ru-RU" sz="3200" b="0" i="0">
                <a:effectLst/>
              </a:rPr>
              <a:t>заключался в опросе родителей на тему чтения в семье. В частности задавались такие вопросы: Как часто Вы читаете своим детям? Что Вы читаете? Обсуждаете ли прочитанное? Есть ли в доме библиотека? По результатам мониторинга выяснилось, что библиотеку в доме имеют 80% семей, из них у 55% семей имеется только детская литература. Ежедневным чтением смогли похвастаться только 40% семей, остальные читают от случая к случаю или по выходным. 10% детей дома вообще не читают, мотивируя это отсутствием времени. Опрос так же показал, что даже в читающей семье, прочитанное с детьми почти не обсуждают</a:t>
            </a:r>
            <a:r>
              <a:rPr lang="ru-RU" sz="3200" b="0" i="0">
                <a:solidFill>
                  <a:srgbClr val="666666"/>
                </a:solidFill>
                <a:effectLst/>
              </a:rPr>
              <a:t>.</a:t>
            </a:r>
            <a:endParaRPr lang="ru-RU" sz="2800"/>
          </a:p>
        </p:txBody>
      </p:sp>
    </p:spTree>
    <p:extLst>
      <p:ext uri="{BB962C8B-B14F-4D97-AF65-F5344CB8AC3E}">
        <p14:creationId xmlns:p14="http://schemas.microsoft.com/office/powerpoint/2010/main" val="3834849601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FB61F37-845E-0665-2077-023FACE7A8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0677" y="1"/>
            <a:ext cx="12192000" cy="685799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3B6F352-B588-43C0-C7CB-C29456BC22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659" y="114201"/>
            <a:ext cx="6083218" cy="66470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0F28F15-AE76-8F64-4598-6AA394162F83}"/>
              </a:ext>
            </a:extLst>
          </p:cNvPr>
          <p:cNvSpPr txBox="1"/>
          <p:nvPr/>
        </p:nvSpPr>
        <p:spPr>
          <a:xfrm>
            <a:off x="791308" y="905608"/>
            <a:ext cx="37103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/>
              <a:t>2 этап</a:t>
            </a:r>
          </a:p>
          <a:p>
            <a:pPr algn="ctr"/>
            <a:r>
              <a:rPr lang="ru-RU" sz="3600" b="1"/>
              <a:t>Оформление</a:t>
            </a:r>
          </a:p>
          <a:p>
            <a:pPr algn="ctr"/>
            <a:r>
              <a:rPr lang="ru-RU" sz="3600" b="1"/>
              <a:t> уголка «Сказкотерапия»</a:t>
            </a:r>
          </a:p>
        </p:txBody>
      </p:sp>
    </p:spTree>
    <p:extLst>
      <p:ext uri="{BB962C8B-B14F-4D97-AF65-F5344CB8AC3E}">
        <p14:creationId xmlns:p14="http://schemas.microsoft.com/office/powerpoint/2010/main" val="3063246723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5A883E-76F8-BE6C-1000-A6125A236586}"/>
            </a:ext>
          </a:extLst>
        </p:cNvPr>
        <p:cNvGrpSpPr/>
        <p:nvPr/>
      </p:nvGrpSpPr>
      <p:grpSpPr>
        <a:xfrm>
          <a:off x="0" y="0"/>
          <a: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59BBEA5-6E4E-ABDB-22B5-4E7458B80C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0247"/>
            <a:ext cx="12192000" cy="703849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9E27F31-B8FC-8C0E-FF8E-31AF9BFDE3A2}"/>
              </a:ext>
            </a:extLst>
          </p:cNvPr>
          <p:cNvSpPr txBox="1"/>
          <p:nvPr/>
        </p:nvSpPr>
        <p:spPr>
          <a:xfrm>
            <a:off x="124692" y="1"/>
            <a:ext cx="118547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000" b="0" i="0" u="none" strike="noStrike" kern="1200" cap="none" spc="0" normalizeH="0" baseline="0" noProof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</a:t>
            </a:r>
            <a:endParaRPr kumimoji="0" lang="ru-RU" sz="4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50538EB-83B5-0586-BC8F-4A3CE62E4C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292" y="214711"/>
            <a:ext cx="8704385" cy="6528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128300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912040-1CCB-380B-36C6-5CE893685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8A66E4AF-F438-6A8C-2AED-7A969110C9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1959"/>
            <a:ext cx="12192000" cy="681408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CA65771-83DF-6153-7DCF-AE1AB8D4D1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6537" y="298940"/>
            <a:ext cx="8578925" cy="6425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43378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A1DFCB3-79EF-B2EE-CA4E-F6CE64341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DC037B8-CA7E-BD40-6E19-2A88CB4501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2441" y="141174"/>
            <a:ext cx="5048250" cy="285750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929F56D-45DF-C0E4-B824-02A9DFCA92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55" y="2805722"/>
            <a:ext cx="2841381" cy="3788508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4509ED02-D2A3-839E-F652-DFDD208152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432" y="3147650"/>
            <a:ext cx="2671030" cy="3561373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CD43CDC8-628E-C70F-8BAD-8036436735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0197" y="2805722"/>
            <a:ext cx="2860248" cy="381366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8801B3D-3D54-7CE3-885B-D68E97619E7A}"/>
              </a:ext>
            </a:extLst>
          </p:cNvPr>
          <p:cNvSpPr txBox="1"/>
          <p:nvPr/>
        </p:nvSpPr>
        <p:spPr>
          <a:xfrm>
            <a:off x="703385" y="496607"/>
            <a:ext cx="20398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/>
              <a:t>3 этап -</a:t>
            </a:r>
          </a:p>
          <a:p>
            <a:pPr algn="ctr"/>
            <a:r>
              <a:rPr lang="ru-RU" sz="3200" b="1"/>
              <a:t>акция</a:t>
            </a:r>
          </a:p>
        </p:txBody>
      </p:sp>
    </p:spTree>
    <p:extLst>
      <p:ext uri="{BB962C8B-B14F-4D97-AF65-F5344CB8AC3E}">
        <p14:creationId xmlns:p14="http://schemas.microsoft.com/office/powerpoint/2010/main" val="2368378097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A3AAC0D-C9B5-9965-ACF2-9B6A177062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9440FDC-87BB-5E61-9963-013A6FE34A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6247" y="371750"/>
            <a:ext cx="4774222" cy="26855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AB7E489-3D80-D0E1-6A29-66493CB728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5023" y="3428999"/>
            <a:ext cx="4416670" cy="331250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45C494A-51ED-35FE-B6B1-F890401317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7728" y="536330"/>
            <a:ext cx="3187212" cy="424961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DDC01E3-1750-2442-8D24-E663BB8B04FC}"/>
              </a:ext>
            </a:extLst>
          </p:cNvPr>
          <p:cNvSpPr txBox="1"/>
          <p:nvPr/>
        </p:nvSpPr>
        <p:spPr>
          <a:xfrm>
            <a:off x="1063869" y="457201"/>
            <a:ext cx="1828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/>
              <a:t>3 этап –</a:t>
            </a:r>
          </a:p>
          <a:p>
            <a:r>
              <a:rPr lang="ru-RU" sz="3200" b="1"/>
              <a:t>акция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AC01713-6F6E-8D98-C9DA-00E03306E18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03" y="2234164"/>
            <a:ext cx="2956412" cy="3941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29266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Широкоэкранный</PresentationFormat>
  <Paragraphs>24</Paragraphs>
  <Slides>10</Slides>
  <Notes>0</Notes>
  <TotalTime>260</TotalTime>
  <HiddenSlides>0</HiddenSlides>
  <MMClips>0</MMClips>
  <ScaleCrop>0</ScaleCrop>
  <HeadingPairs>
    <vt:vector baseType="variant" size="6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baseType="lpstr" size="17">
      <vt:lpstr>Arial</vt:lpstr>
      <vt:lpstr>Calibri Light</vt:lpstr>
      <vt:lpstr>Calibri</vt:lpstr>
      <vt:lpstr>Century Gothic</vt:lpstr>
      <vt:lpstr>Wingdings 3</vt:lpstr>
      <vt:lpstr>Wingdings</vt:lpstr>
      <vt:lpstr>Тема Office</vt:lpstr>
      <vt:lpstr>PowerPoint Presentation</vt:lpstr>
      <vt:lpstr>Цель взаимодействия: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creator>Alladin Hedin</dc:creator>
  <cp:lastModifiedBy>Alladin Hedin</cp:lastModifiedBy>
  <cp:revision>10</cp:revision>
  <dcterms:created xsi:type="dcterms:W3CDTF">2025-02-24T11:52:59Z</dcterms:created>
  <dcterms:modified xsi:type="dcterms:W3CDTF">2025-11-13T11:02:53Z</dcterms:modified>
</cp:coreProperties>
</file>