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00" r:id="rId3"/>
    <p:sldId id="266" r:id="rId4"/>
    <p:sldId id="272" r:id="rId5"/>
    <p:sldId id="301" r:id="rId6"/>
    <p:sldId id="287" r:id="rId7"/>
    <p:sldId id="310" r:id="rId8"/>
    <p:sldId id="312" r:id="rId9"/>
    <p:sldId id="313" r:id="rId10"/>
    <p:sldId id="314" r:id="rId11"/>
    <p:sldId id="32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30" autoAdjust="0"/>
    <p:restoredTop sz="91210" autoAdjust="0"/>
  </p:normalViewPr>
  <p:slideViewPr>
    <p:cSldViewPr>
      <p:cViewPr varScale="1">
        <p:scale>
          <a:sx n="106" d="100"/>
          <a:sy n="106" d="100"/>
        </p:scale>
        <p:origin x="-21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Коконова Е.В. МБОУ "Школа 39 "Центр физико-математического образования"г.Рязань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36BD3-7254-4F9D-B927-0E9911704060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82679-1A4C-421A-8829-609F0E48B3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32528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Коконова Е.В. МБОУ "Школа 39 "Центр физико-математического образования"г.Рязань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1BE00-99C1-4B3E-9BC2-30CAFBF7F670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3A638-C48A-4456-B555-1F2B4DE94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21314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Коконова Е.В. МБОУ "Школа 39 "Центр физико-математического образования"г.Рязань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415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132D2FB-39CA-43DB-BA08-48F4DD287EA5}" type="datetime1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28B5-1CBE-44AF-BD18-A0361A2D7F48}" type="datetime1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6D6A6-52B1-4145-8167-E3CBB8B0D89D}" type="datetime1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2F5A-EE6B-459A-A5B6-05964283BADE}" type="datetime1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A0CBE-FD1A-446C-8D57-A097F4E77647}" type="datetime1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249F-599F-411D-8491-523B1FE52F02}" type="datetime1">
              <a:rPr lang="ru-RU" smtClean="0"/>
              <a:t>19.10.2023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AD36-34B8-47D7-AA07-FB85B0BBDB65}" type="datetime1">
              <a:rPr lang="ru-RU" smtClean="0"/>
              <a:t>19.10.2023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4EA9E-9D16-433C-8141-90BEA490B170}" type="datetime1">
              <a:rPr lang="ru-RU" smtClean="0"/>
              <a:t>19.10.2023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554F1-A316-498F-AB57-5CA0E26FF4BB}" type="datetime1">
              <a:rPr lang="ru-RU" smtClean="0"/>
              <a:t>19.10.2023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03B3A-57F4-400B-9BEA-FDF6A6C968BE}" type="datetime1">
              <a:rPr lang="ru-RU" smtClean="0"/>
              <a:t>19.10.2023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1C26-9EDC-4F53-B565-6BC8E133C16D}" type="datetime1">
              <a:rPr lang="ru-RU" smtClean="0"/>
              <a:t>19.10.2023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44895E8C-E184-429E-B055-874064FF4330}" type="datetime1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r>
              <a:rPr lang="ru-RU" smtClean="0"/>
              <a:t>Коконова Е.В.  "Школа 39.г.Рязань.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nline-python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274180" y="3393327"/>
            <a:ext cx="4847038" cy="1599722"/>
          </a:xfrm>
        </p:spPr>
        <p:txBody>
          <a:bodyPr/>
          <a:lstStyle/>
          <a:p>
            <a:r>
              <a:rPr lang="ru-RU" dirty="0" smtClean="0"/>
              <a:t>Целочисленная арифметика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675114">
            <a:off x="236910" y="4600191"/>
            <a:ext cx="3203284" cy="104084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97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548680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4.</a:t>
            </a: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магазине батарейки продаются поштучно или упаковками по 4 штуки. Выгоднее покупать батарейки упаковками, чем поштучно. Вам необходимо купить ровно n батареек. Определите, сколько упаковок батареек и батареек поштучно надо купить, чтобы покупка была максимально выгодной?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879191"/>
              </p:ext>
            </p:extLst>
          </p:nvPr>
        </p:nvGraphicFramePr>
        <p:xfrm>
          <a:off x="1547664" y="4221088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Ввод данных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Вывод данных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</a:p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</a:p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787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1232336" y="777730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начало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1772086" y="1169989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42924" y="1314451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Ввести </a:t>
            </a:r>
            <a:r>
              <a:rPr lang="en-US" dirty="0" smtClean="0">
                <a:cs typeface="Arial" panose="020B0604020202020204" pitchFamily="34" charset="0"/>
              </a:rPr>
              <a:t>n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1794655" y="171594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847352" y="1858818"/>
            <a:ext cx="2284487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dirty="0" smtClean="0">
                <a:cs typeface="Arial" panose="020B0604020202020204" pitchFamily="34" charset="0"/>
              </a:rPr>
              <a:t>x=</a:t>
            </a:r>
            <a:r>
              <a:rPr lang="ru-RU" dirty="0" smtClean="0">
                <a:cs typeface="Arial" panose="020B0604020202020204" pitchFamily="34" charset="0"/>
              </a:rPr>
              <a:t>целая часть (</a:t>
            </a:r>
            <a:r>
              <a:rPr lang="en-US" dirty="0" smtClean="0">
                <a:cs typeface="Arial" panose="020B0604020202020204" pitchFamily="34" charset="0"/>
              </a:rPr>
              <a:t>n/4)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1797177" y="236364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 flipH="1">
            <a:off x="1794655" y="3727266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>
            <a:off x="1797177" y="305468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824592" y="2549855"/>
            <a:ext cx="2379256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dirty="0">
                <a:cs typeface="Arial" panose="020B0604020202020204" pitchFamily="34" charset="0"/>
              </a:rPr>
              <a:t>y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ru-RU" dirty="0" smtClean="0">
                <a:cs typeface="Arial" panose="020B0604020202020204" pitchFamily="34" charset="0"/>
              </a:rPr>
              <a:t>остаток (</a:t>
            </a:r>
            <a:r>
              <a:rPr lang="en-US" dirty="0" smtClean="0">
                <a:cs typeface="Arial" panose="020B0604020202020204" pitchFamily="34" charset="0"/>
              </a:rPr>
              <a:t>n/4)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1207310" y="4727537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конец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 flipH="1">
            <a:off x="1787523" y="4512355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564500" y="3979964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Вывод </a:t>
            </a:r>
            <a:r>
              <a:rPr lang="en-US" dirty="0">
                <a:cs typeface="Arial" panose="020B0604020202020204" pitchFamily="34" charset="0"/>
              </a:rPr>
              <a:t>y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18864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Программа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75548" y="1284339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</a:t>
            </a:r>
            <a:r>
              <a:rPr lang="en-US" sz="2400" dirty="0" smtClean="0"/>
              <a:t>rint(“</a:t>
            </a:r>
            <a:r>
              <a:rPr lang="ru-RU" sz="2400" dirty="0" smtClean="0"/>
              <a:t>ввести кол-во батареек</a:t>
            </a:r>
            <a:r>
              <a:rPr lang="en-US" sz="2400" dirty="0" smtClean="0"/>
              <a:t>”)</a:t>
            </a:r>
          </a:p>
          <a:p>
            <a:r>
              <a:rPr lang="en-US" sz="2400" dirty="0" smtClean="0"/>
              <a:t>n=</a:t>
            </a:r>
            <a:r>
              <a:rPr lang="en-US" sz="2400" dirty="0" err="1" smtClean="0"/>
              <a:t>int</a:t>
            </a:r>
            <a:r>
              <a:rPr lang="en-US" sz="2400" dirty="0" smtClean="0"/>
              <a:t>(input())</a:t>
            </a:r>
          </a:p>
          <a:p>
            <a:r>
              <a:rPr lang="en-US" sz="2400" dirty="0"/>
              <a:t>x</a:t>
            </a:r>
            <a:r>
              <a:rPr lang="en-US" sz="2400" dirty="0" smtClean="0"/>
              <a:t>=n//4</a:t>
            </a:r>
          </a:p>
          <a:p>
            <a:r>
              <a:rPr lang="en-US" sz="2400" dirty="0" smtClean="0"/>
              <a:t>y=n%4</a:t>
            </a:r>
          </a:p>
          <a:p>
            <a:r>
              <a:rPr lang="en-US" sz="2400" dirty="0"/>
              <a:t>print(“</a:t>
            </a:r>
            <a:r>
              <a:rPr lang="ru-RU" sz="2400" dirty="0"/>
              <a:t>упаковок</a:t>
            </a:r>
            <a:r>
              <a:rPr lang="en-US" sz="2400" dirty="0"/>
              <a:t>”,x)</a:t>
            </a:r>
          </a:p>
          <a:p>
            <a:r>
              <a:rPr lang="en-US" sz="2400" dirty="0" smtClean="0"/>
              <a:t>print(“</a:t>
            </a:r>
            <a:r>
              <a:rPr lang="ru-RU" sz="2400" dirty="0" smtClean="0"/>
              <a:t>батареек</a:t>
            </a:r>
            <a:r>
              <a:rPr lang="en-US" sz="2400" dirty="0" smtClean="0"/>
              <a:t>”,y)</a:t>
            </a:r>
            <a:endParaRPr lang="ru-RU" sz="2400" dirty="0"/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620355" y="3262144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Вывод </a:t>
            </a:r>
            <a:r>
              <a:rPr lang="en-US" dirty="0">
                <a:cs typeface="Arial" panose="020B0604020202020204" pitchFamily="34" charset="0"/>
              </a:rPr>
              <a:t>x</a:t>
            </a:r>
            <a:endParaRPr lang="ru-RU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23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38389"/>
            <a:ext cx="7467600" cy="1606636"/>
          </a:xfrm>
        </p:spPr>
        <p:txBody>
          <a:bodyPr/>
          <a:lstStyle/>
          <a:p>
            <a:r>
              <a:rPr lang="ru-RU" dirty="0" smtClean="0"/>
              <a:t>Познакомиться с командами выделения цифр числа: целая часть и остаток от деления</a:t>
            </a:r>
          </a:p>
          <a:p>
            <a:r>
              <a:rPr lang="ru-RU" dirty="0" smtClean="0"/>
              <a:t>Закрепить знания при решении задач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4725144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Примечание: если не устанавливается Питон, то можно воспользоваться онлайн компилятором: </a:t>
            </a:r>
            <a:r>
              <a:rPr lang="en-US">
                <a:hlinkClick r:id="rId2"/>
              </a:rPr>
              <a:t>Online Python - IDE, Editor, Compiler, Interpreter (online-python.com)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5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41440" cy="10081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Выделение цифр числа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776155"/>
              </p:ext>
            </p:extLst>
          </p:nvPr>
        </p:nvGraphicFramePr>
        <p:xfrm>
          <a:off x="977873" y="1628800"/>
          <a:ext cx="7164797" cy="1122768"/>
        </p:xfrm>
        <a:graphic>
          <a:graphicData uri="http://schemas.openxmlformats.org/drawingml/2006/table">
            <a:tbl>
              <a:tblPr/>
              <a:tblGrid>
                <a:gridCol w="3346346"/>
                <a:gridCol w="2037605"/>
                <a:gridCol w="1780846"/>
              </a:tblGrid>
              <a:tr h="391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b="1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Операция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b="1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Обозначение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b="1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Пример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98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Целочисленное деление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//</a:t>
                      </a:r>
                      <a:endParaRPr lang="ru-RU" sz="24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9 </a:t>
                      </a: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//</a:t>
                      </a:r>
                      <a:r>
                        <a:rPr lang="en-US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</a:t>
                      </a:r>
                      <a:r>
                        <a:rPr lang="ru-RU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2 = 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Остаток </a:t>
                      </a:r>
                      <a:r>
                        <a:rPr lang="ru-RU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от деления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%</a:t>
                      </a:r>
                      <a:endParaRPr lang="ru-RU" sz="24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9 </a:t>
                      </a: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%</a:t>
                      </a:r>
                      <a:r>
                        <a:rPr lang="en-US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</a:t>
                      </a:r>
                      <a:r>
                        <a:rPr lang="en-US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2 = 1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0649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413208" cy="760189"/>
          </a:xfrm>
        </p:spPr>
        <p:txBody>
          <a:bodyPr/>
          <a:lstStyle/>
          <a:p>
            <a:pPr marL="457200" lvl="0" indent="-457200">
              <a:spcBef>
                <a:spcPts val="24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C00000"/>
                </a:solidFill>
                <a:ea typeface="+mn-ea"/>
                <a:cs typeface="+mn-cs"/>
              </a:rPr>
              <a:t>1</a:t>
            </a:r>
            <a:r>
              <a:rPr lang="ru-RU" b="1" dirty="0" smtClean="0">
                <a:solidFill>
                  <a:srgbClr val="C00000"/>
                </a:solidFill>
                <a:ea typeface="+mn-ea"/>
                <a:cs typeface="+mn-cs"/>
              </a:rPr>
              <a:t>. Задача. </a:t>
            </a:r>
            <a:br>
              <a:rPr lang="ru-RU" b="1" dirty="0" smtClean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ru-RU" b="1" dirty="0" smtClean="0">
                <a:solidFill>
                  <a:srgbClr val="C00000"/>
                </a:solidFill>
                <a:ea typeface="+mn-ea"/>
                <a:cs typeface="+mn-cs"/>
              </a:rPr>
              <a:t> </a:t>
            </a:r>
            <a:r>
              <a:rPr lang="ru-RU" b="1" dirty="0" smtClean="0">
                <a:solidFill>
                  <a:srgbClr val="E68230">
                    <a:lumMod val="75000"/>
                  </a:srgbClr>
                </a:solidFill>
                <a:ea typeface="+mn-ea"/>
                <a:cs typeface="+mn-cs"/>
              </a:rPr>
              <a:t>Дано двузначное </a:t>
            </a:r>
            <a:r>
              <a:rPr lang="ru-RU" b="1" dirty="0">
                <a:solidFill>
                  <a:srgbClr val="E68230">
                    <a:lumMod val="75000"/>
                  </a:srgbClr>
                </a:solidFill>
                <a:ea typeface="+mn-ea"/>
                <a:cs typeface="+mn-cs"/>
              </a:rPr>
              <a:t>число. Найдите </a:t>
            </a:r>
            <a:r>
              <a:rPr lang="ru-RU" b="1" dirty="0" smtClean="0">
                <a:solidFill>
                  <a:srgbClr val="E68230">
                    <a:lumMod val="75000"/>
                  </a:srgbClr>
                </a:solidFill>
                <a:ea typeface="+mn-ea"/>
                <a:cs typeface="+mn-cs"/>
              </a:rPr>
              <a:t>сумму его цифр.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32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1207310" y="706308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начало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1772086" y="1122780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35792" y="1313152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Ввести число </a:t>
            </a:r>
            <a:r>
              <a:rPr lang="en-US" dirty="0">
                <a:cs typeface="Arial" panose="020B0604020202020204" pitchFamily="34" charset="0"/>
              </a:rPr>
              <a:t>a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847353" y="1858818"/>
            <a:ext cx="20891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dirty="0">
                <a:cs typeface="Arial" panose="020B0604020202020204" pitchFamily="34" charset="0"/>
              </a:rPr>
              <a:t>x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ru-RU" dirty="0">
                <a:cs typeface="Arial" panose="020B0604020202020204" pitchFamily="34" charset="0"/>
              </a:rPr>
              <a:t>остаток </a:t>
            </a:r>
            <a:r>
              <a:rPr lang="ru-RU" dirty="0" smtClean="0">
                <a:cs typeface="Arial" panose="020B0604020202020204" pitchFamily="34" charset="0"/>
              </a:rPr>
              <a:t>(</a:t>
            </a:r>
            <a:r>
              <a:rPr lang="en-US" dirty="0" smtClean="0">
                <a:cs typeface="Arial" panose="020B0604020202020204" pitchFamily="34" charset="0"/>
              </a:rPr>
              <a:t>a/10</a:t>
            </a:r>
            <a:r>
              <a:rPr lang="en-US" dirty="0">
                <a:cs typeface="Arial" panose="020B0604020202020204" pitchFamily="34" charset="0"/>
              </a:rPr>
              <a:t>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1797177" y="1700362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1797177" y="236364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 flipH="1">
            <a:off x="1794655" y="3727266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>
            <a:off x="1797177" y="305468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824592" y="2549855"/>
            <a:ext cx="2379256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dirty="0">
                <a:cs typeface="Arial" panose="020B0604020202020204" pitchFamily="34" charset="0"/>
              </a:rPr>
              <a:t>y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ru-RU" dirty="0" smtClean="0">
                <a:cs typeface="Arial" panose="020B0604020202020204" pitchFamily="34" charset="0"/>
              </a:rPr>
              <a:t>целая часть (</a:t>
            </a:r>
            <a:r>
              <a:rPr lang="en-US" dirty="0" smtClean="0">
                <a:cs typeface="Arial" panose="020B0604020202020204" pitchFamily="34" charset="0"/>
              </a:rPr>
              <a:t>a/10</a:t>
            </a:r>
            <a:r>
              <a:rPr lang="en-US" dirty="0">
                <a:cs typeface="Arial" panose="020B0604020202020204" pitchFamily="34" charset="0"/>
              </a:rPr>
              <a:t>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778812" y="3222441"/>
            <a:ext cx="20891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dirty="0">
                <a:cs typeface="Arial" panose="020B0604020202020204" pitchFamily="34" charset="0"/>
              </a:rPr>
              <a:t>s</a:t>
            </a:r>
            <a:r>
              <a:rPr lang="en-US" dirty="0" smtClean="0">
                <a:cs typeface="Arial" panose="020B0604020202020204" pitchFamily="34" charset="0"/>
              </a:rPr>
              <a:t>=x</a:t>
            </a:r>
            <a:r>
              <a:rPr lang="ru-RU" dirty="0" smtClean="0">
                <a:cs typeface="Arial" panose="020B0604020202020204" pitchFamily="34" charset="0"/>
              </a:rPr>
              <a:t> </a:t>
            </a:r>
            <a:r>
              <a:rPr lang="en-US" dirty="0" smtClean="0">
                <a:cs typeface="Arial" panose="020B0604020202020204" pitchFamily="34" charset="0"/>
              </a:rPr>
              <a:t>+</a:t>
            </a:r>
            <a:r>
              <a:rPr lang="ru-RU" dirty="0" smtClean="0">
                <a:cs typeface="Arial" panose="020B0604020202020204" pitchFamily="34" charset="0"/>
              </a:rPr>
              <a:t> </a:t>
            </a:r>
            <a:r>
              <a:rPr lang="en-US" dirty="0" smtClean="0">
                <a:cs typeface="Arial" panose="020B0604020202020204" pitchFamily="34" charset="0"/>
              </a:rPr>
              <a:t>y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1207310" y="4727537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конец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 flipH="1">
            <a:off x="1774512" y="4433402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564500" y="3979964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Вывод </a:t>
            </a:r>
            <a:r>
              <a:rPr lang="en-US" dirty="0" smtClean="0">
                <a:cs typeface="Arial" panose="020B0604020202020204" pitchFamily="34" charset="0"/>
              </a:rPr>
              <a:t>s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548680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Трассировка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825087"/>
              </p:ext>
            </p:extLst>
          </p:nvPr>
        </p:nvGraphicFramePr>
        <p:xfrm>
          <a:off x="3707904" y="1475712"/>
          <a:ext cx="5184575" cy="1611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6915"/>
                <a:gridCol w="1036915"/>
                <a:gridCol w="1036915"/>
                <a:gridCol w="1036915"/>
                <a:gridCol w="1036915"/>
              </a:tblGrid>
              <a:tr h="402757">
                <a:tc>
                  <a:txBody>
                    <a:bodyPr/>
                    <a:lstStyle/>
                    <a:p>
                      <a:r>
                        <a:rPr lang="en-GB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экран</a:t>
                      </a:r>
                      <a:endParaRPr lang="ru-RU" dirty="0"/>
                    </a:p>
                  </a:txBody>
                  <a:tcPr/>
                </a:tc>
              </a:tr>
              <a:tr h="402757">
                <a:tc>
                  <a:txBody>
                    <a:bodyPr/>
                    <a:lstStyle/>
                    <a:p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7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7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4+3=7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S=7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21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1232336" y="777730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начало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1772086" y="1169989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42924" y="1314451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Ввести число </a:t>
            </a:r>
            <a:r>
              <a:rPr lang="en-US" dirty="0">
                <a:cs typeface="Arial" panose="020B0604020202020204" pitchFamily="34" charset="0"/>
              </a:rPr>
              <a:t>a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1794655" y="171594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847353" y="1858818"/>
            <a:ext cx="20891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dirty="0">
                <a:cs typeface="Arial" panose="020B0604020202020204" pitchFamily="34" charset="0"/>
              </a:rPr>
              <a:t>x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ru-RU" dirty="0">
                <a:cs typeface="Arial" panose="020B0604020202020204" pitchFamily="34" charset="0"/>
              </a:rPr>
              <a:t>остаток </a:t>
            </a:r>
            <a:r>
              <a:rPr lang="ru-RU" dirty="0" smtClean="0">
                <a:cs typeface="Arial" panose="020B0604020202020204" pitchFamily="34" charset="0"/>
              </a:rPr>
              <a:t>(</a:t>
            </a:r>
            <a:r>
              <a:rPr lang="en-US" dirty="0" smtClean="0">
                <a:cs typeface="Arial" panose="020B0604020202020204" pitchFamily="34" charset="0"/>
              </a:rPr>
              <a:t>a/10</a:t>
            </a:r>
            <a:r>
              <a:rPr lang="en-US" dirty="0">
                <a:cs typeface="Arial" panose="020B0604020202020204" pitchFamily="34" charset="0"/>
              </a:rPr>
              <a:t>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1797177" y="236364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 flipH="1">
            <a:off x="1794655" y="3727266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>
            <a:off x="1797177" y="305468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824592" y="2549855"/>
            <a:ext cx="2379256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dirty="0">
                <a:cs typeface="Arial" panose="020B0604020202020204" pitchFamily="34" charset="0"/>
              </a:rPr>
              <a:t>y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ru-RU" dirty="0" smtClean="0">
                <a:cs typeface="Arial" panose="020B0604020202020204" pitchFamily="34" charset="0"/>
              </a:rPr>
              <a:t>целая часть (</a:t>
            </a:r>
            <a:r>
              <a:rPr lang="en-US" dirty="0" smtClean="0">
                <a:cs typeface="Arial" panose="020B0604020202020204" pitchFamily="34" charset="0"/>
              </a:rPr>
              <a:t>a/10</a:t>
            </a:r>
            <a:r>
              <a:rPr lang="en-US" dirty="0">
                <a:cs typeface="Arial" panose="020B0604020202020204" pitchFamily="34" charset="0"/>
              </a:rPr>
              <a:t>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778812" y="3222441"/>
            <a:ext cx="20891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dirty="0">
                <a:cs typeface="Arial" panose="020B0604020202020204" pitchFamily="34" charset="0"/>
              </a:rPr>
              <a:t>s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en-US" dirty="0" err="1" smtClean="0">
                <a:cs typeface="Arial" panose="020B0604020202020204" pitchFamily="34" charset="0"/>
              </a:rPr>
              <a:t>x+y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1207310" y="4727537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конец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 flipH="1">
            <a:off x="1787523" y="4512355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491880" y="1093071"/>
            <a:ext cx="6480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p</a:t>
            </a:r>
            <a:r>
              <a:rPr lang="es-ES" sz="2800" dirty="0" smtClean="0"/>
              <a:t>rint(‘</a:t>
            </a:r>
            <a:r>
              <a:rPr lang="ru-RU" sz="2800" dirty="0" smtClean="0"/>
              <a:t>Ввести двузначное число</a:t>
            </a:r>
            <a:r>
              <a:rPr lang="es-ES" sz="2800" dirty="0" smtClean="0"/>
              <a:t>’)</a:t>
            </a:r>
          </a:p>
          <a:p>
            <a:r>
              <a:rPr lang="es-ES" sz="2800" dirty="0" smtClean="0"/>
              <a:t>a </a:t>
            </a:r>
            <a:r>
              <a:rPr lang="es-ES" sz="2800" dirty="0"/>
              <a:t>= int(input</a:t>
            </a:r>
            <a:r>
              <a:rPr lang="es-ES" sz="2800" dirty="0" smtClean="0"/>
              <a:t>(</a:t>
            </a:r>
            <a:r>
              <a:rPr lang="ru-RU" sz="2800" dirty="0" smtClean="0"/>
              <a:t> </a:t>
            </a:r>
            <a:r>
              <a:rPr lang="es-ES" sz="2800" dirty="0" smtClean="0"/>
              <a:t>))</a:t>
            </a:r>
            <a:endParaRPr lang="es-ES" sz="2800" dirty="0"/>
          </a:p>
          <a:p>
            <a:r>
              <a:rPr lang="es-ES" sz="2800" dirty="0" smtClean="0"/>
              <a:t>x </a:t>
            </a:r>
            <a:r>
              <a:rPr lang="es-ES" sz="2800" dirty="0"/>
              <a:t>= </a:t>
            </a:r>
            <a:r>
              <a:rPr lang="es-ES" sz="2800" dirty="0" smtClean="0"/>
              <a:t>a%10</a:t>
            </a:r>
            <a:endParaRPr lang="es-ES" sz="2800" dirty="0"/>
          </a:p>
          <a:p>
            <a:r>
              <a:rPr lang="es-ES" sz="2800" dirty="0" smtClean="0"/>
              <a:t>y </a:t>
            </a:r>
            <a:r>
              <a:rPr lang="es-ES" sz="2800" dirty="0"/>
              <a:t>= </a:t>
            </a:r>
            <a:r>
              <a:rPr lang="es-ES" sz="2800" dirty="0" smtClean="0"/>
              <a:t>a</a:t>
            </a:r>
            <a:r>
              <a:rPr lang="en-US" sz="2800" dirty="0" smtClean="0"/>
              <a:t>//</a:t>
            </a:r>
            <a:r>
              <a:rPr lang="es-ES" sz="2800" dirty="0" smtClean="0"/>
              <a:t>10</a:t>
            </a:r>
            <a:endParaRPr lang="ru-RU" sz="2800" dirty="0" smtClean="0"/>
          </a:p>
          <a:p>
            <a:r>
              <a:rPr lang="en-GB" sz="2800" dirty="0"/>
              <a:t>s</a:t>
            </a:r>
            <a:r>
              <a:rPr lang="en-GB" sz="2800" dirty="0" smtClean="0"/>
              <a:t>=</a:t>
            </a:r>
            <a:r>
              <a:rPr lang="en-GB" sz="2800" dirty="0" err="1" smtClean="0"/>
              <a:t>x+y</a:t>
            </a:r>
            <a:endParaRPr lang="es-ES" sz="2800" dirty="0"/>
          </a:p>
          <a:p>
            <a:r>
              <a:rPr lang="es-ES" sz="2800" dirty="0"/>
              <a:t>print </a:t>
            </a:r>
            <a:r>
              <a:rPr lang="es-ES" sz="2800" dirty="0" smtClean="0"/>
              <a:t>(</a:t>
            </a:r>
            <a:r>
              <a:rPr lang="en-US" sz="2800" dirty="0" smtClean="0"/>
              <a:t>‘</a:t>
            </a:r>
            <a:r>
              <a:rPr lang="ru-RU" sz="2800" dirty="0" smtClean="0"/>
              <a:t>сумма цифр</a:t>
            </a:r>
            <a:r>
              <a:rPr lang="en-US" sz="2800" dirty="0" smtClean="0"/>
              <a:t>’,</a:t>
            </a:r>
            <a:r>
              <a:rPr lang="es-ES" sz="2800" dirty="0" smtClean="0"/>
              <a:t>s)</a:t>
            </a:r>
            <a:endParaRPr lang="ru-RU" sz="2800" dirty="0"/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564500" y="3979964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Вывод </a:t>
            </a:r>
            <a:r>
              <a:rPr lang="en-US" dirty="0" smtClean="0">
                <a:cs typeface="Arial" panose="020B0604020202020204" pitchFamily="34" charset="0"/>
              </a:rPr>
              <a:t>s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18864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Программа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9383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620688"/>
            <a:ext cx="741682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Задача.</a:t>
            </a:r>
            <a:endParaRPr lang="en-GB" sz="48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Напишите 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программу, которая печатает число, образованное при перестановке цифр двузначного числа.</a:t>
            </a:r>
          </a:p>
        </p:txBody>
      </p:sp>
    </p:spTree>
    <p:extLst>
      <p:ext uri="{BB962C8B-B14F-4D97-AF65-F5344CB8AC3E}">
        <p14:creationId xmlns:p14="http://schemas.microsoft.com/office/powerpoint/2010/main" val="213028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1207310" y="706308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начало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1772086" y="1122780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35792" y="1313152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Ввести число </a:t>
            </a:r>
            <a:r>
              <a:rPr lang="en-US" dirty="0">
                <a:cs typeface="Arial" panose="020B0604020202020204" pitchFamily="34" charset="0"/>
              </a:rPr>
              <a:t>a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847353" y="1858818"/>
            <a:ext cx="20891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dirty="0">
                <a:cs typeface="Arial" panose="020B0604020202020204" pitchFamily="34" charset="0"/>
              </a:rPr>
              <a:t>x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ru-RU" dirty="0">
                <a:cs typeface="Arial" panose="020B0604020202020204" pitchFamily="34" charset="0"/>
              </a:rPr>
              <a:t>остаток </a:t>
            </a:r>
            <a:r>
              <a:rPr lang="ru-RU" dirty="0" smtClean="0">
                <a:cs typeface="Arial" panose="020B0604020202020204" pitchFamily="34" charset="0"/>
              </a:rPr>
              <a:t>(</a:t>
            </a:r>
            <a:r>
              <a:rPr lang="en-US" dirty="0" smtClean="0">
                <a:cs typeface="Arial" panose="020B0604020202020204" pitchFamily="34" charset="0"/>
              </a:rPr>
              <a:t>a/10</a:t>
            </a:r>
            <a:r>
              <a:rPr lang="en-US" dirty="0">
                <a:cs typeface="Arial" panose="020B0604020202020204" pitchFamily="34" charset="0"/>
              </a:rPr>
              <a:t>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1797177" y="1700362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1797177" y="236364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 flipH="1">
            <a:off x="1794655" y="3727266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>
            <a:off x="1797177" y="305468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824592" y="2549855"/>
            <a:ext cx="2379256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dirty="0">
                <a:cs typeface="Arial" panose="020B0604020202020204" pitchFamily="34" charset="0"/>
              </a:rPr>
              <a:t>y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ru-RU" dirty="0" smtClean="0">
                <a:cs typeface="Arial" panose="020B0604020202020204" pitchFamily="34" charset="0"/>
              </a:rPr>
              <a:t>целая часть (</a:t>
            </a:r>
            <a:r>
              <a:rPr lang="en-US" dirty="0" smtClean="0">
                <a:cs typeface="Arial" panose="020B0604020202020204" pitchFamily="34" charset="0"/>
              </a:rPr>
              <a:t>a/10</a:t>
            </a:r>
            <a:r>
              <a:rPr lang="en-US" dirty="0">
                <a:cs typeface="Arial" panose="020B0604020202020204" pitchFamily="34" charset="0"/>
              </a:rPr>
              <a:t>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778812" y="3222441"/>
            <a:ext cx="20891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dirty="0">
                <a:cs typeface="Arial" panose="020B0604020202020204" pitchFamily="34" charset="0"/>
              </a:rPr>
              <a:t>s</a:t>
            </a:r>
            <a:r>
              <a:rPr lang="en-US" dirty="0" smtClean="0">
                <a:cs typeface="Arial" panose="020B0604020202020204" pitchFamily="34" charset="0"/>
              </a:rPr>
              <a:t>=x*10+y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1207310" y="4727537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конец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 flipH="1">
            <a:off x="1787523" y="4512355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564500" y="3979964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Вывод </a:t>
            </a:r>
            <a:r>
              <a:rPr lang="en-US" dirty="0" smtClean="0">
                <a:cs typeface="Arial" panose="020B0604020202020204" pitchFamily="34" charset="0"/>
              </a:rPr>
              <a:t>s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548680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Трассировка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314481"/>
              </p:ext>
            </p:extLst>
          </p:nvPr>
        </p:nvGraphicFramePr>
        <p:xfrm>
          <a:off x="3707904" y="1475712"/>
          <a:ext cx="5184575" cy="1611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6915"/>
                <a:gridCol w="1036915"/>
                <a:gridCol w="1036915"/>
                <a:gridCol w="1036915"/>
                <a:gridCol w="1036915"/>
              </a:tblGrid>
              <a:tr h="402757">
                <a:tc>
                  <a:txBody>
                    <a:bodyPr/>
                    <a:lstStyle/>
                    <a:p>
                      <a:r>
                        <a:rPr lang="en-GB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экран</a:t>
                      </a:r>
                      <a:endParaRPr lang="ru-RU" dirty="0"/>
                    </a:p>
                  </a:txBody>
                  <a:tcPr/>
                </a:tc>
              </a:tr>
              <a:tr h="402757">
                <a:tc>
                  <a:txBody>
                    <a:bodyPr/>
                    <a:lstStyle/>
                    <a:p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7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7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66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1207310" y="706308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начало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1772086" y="1122780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35792" y="1313152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>
                <a:cs typeface="Arial" panose="020B0604020202020204" pitchFamily="34" charset="0"/>
              </a:rPr>
              <a:t>Ввести число </a:t>
            </a:r>
            <a:r>
              <a:rPr lang="en-US" dirty="0">
                <a:cs typeface="Arial" panose="020B0604020202020204" pitchFamily="34" charset="0"/>
              </a:rPr>
              <a:t>a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847353" y="1858818"/>
            <a:ext cx="20891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dirty="0">
                <a:cs typeface="Arial" panose="020B0604020202020204" pitchFamily="34" charset="0"/>
              </a:rPr>
              <a:t>x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ru-RU" dirty="0">
                <a:cs typeface="Arial" panose="020B0604020202020204" pitchFamily="34" charset="0"/>
              </a:rPr>
              <a:t>остаток </a:t>
            </a:r>
            <a:r>
              <a:rPr lang="ru-RU" dirty="0" smtClean="0">
                <a:cs typeface="Arial" panose="020B0604020202020204" pitchFamily="34" charset="0"/>
              </a:rPr>
              <a:t>(</a:t>
            </a:r>
            <a:r>
              <a:rPr lang="en-US" dirty="0" smtClean="0">
                <a:cs typeface="Arial" panose="020B0604020202020204" pitchFamily="34" charset="0"/>
              </a:rPr>
              <a:t>a/10</a:t>
            </a:r>
            <a:r>
              <a:rPr lang="en-US" dirty="0">
                <a:cs typeface="Arial" panose="020B0604020202020204" pitchFamily="34" charset="0"/>
              </a:rPr>
              <a:t>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1797177" y="1700362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1797177" y="236364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 flipH="1">
            <a:off x="1794655" y="3727266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>
            <a:off x="1797177" y="305468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824592" y="2549855"/>
            <a:ext cx="2379256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dirty="0">
                <a:cs typeface="Arial" panose="020B0604020202020204" pitchFamily="34" charset="0"/>
              </a:rPr>
              <a:t>y</a:t>
            </a:r>
            <a:r>
              <a:rPr lang="en-US" dirty="0" smtClean="0">
                <a:cs typeface="Arial" panose="020B0604020202020204" pitchFamily="34" charset="0"/>
              </a:rPr>
              <a:t>=</a:t>
            </a:r>
            <a:r>
              <a:rPr lang="ru-RU" dirty="0" smtClean="0">
                <a:cs typeface="Arial" panose="020B0604020202020204" pitchFamily="34" charset="0"/>
              </a:rPr>
              <a:t>целая часть (</a:t>
            </a:r>
            <a:r>
              <a:rPr lang="en-US" dirty="0" smtClean="0">
                <a:cs typeface="Arial" panose="020B0604020202020204" pitchFamily="34" charset="0"/>
              </a:rPr>
              <a:t>a/10</a:t>
            </a:r>
            <a:r>
              <a:rPr lang="en-US" dirty="0">
                <a:cs typeface="Arial" panose="020B0604020202020204" pitchFamily="34" charset="0"/>
              </a:rPr>
              <a:t>)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778812" y="3222441"/>
            <a:ext cx="20891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dirty="0">
                <a:cs typeface="Arial" panose="020B0604020202020204" pitchFamily="34" charset="0"/>
              </a:rPr>
              <a:t>s</a:t>
            </a:r>
            <a:r>
              <a:rPr lang="en-US" dirty="0" smtClean="0">
                <a:cs typeface="Arial" panose="020B0604020202020204" pitchFamily="34" charset="0"/>
              </a:rPr>
              <a:t>=x*10+y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1207310" y="4727537"/>
            <a:ext cx="1079500" cy="360363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конец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 flipH="1">
            <a:off x="1787523" y="4512355"/>
            <a:ext cx="2522" cy="2450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564500" y="3979964"/>
            <a:ext cx="2303462" cy="360363"/>
          </a:xfrm>
          <a:prstGeom prst="flowChartInputOutpu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dirty="0" smtClean="0">
                <a:cs typeface="Arial" panose="020B0604020202020204" pitchFamily="34" charset="0"/>
              </a:rPr>
              <a:t>Вывод </a:t>
            </a:r>
            <a:r>
              <a:rPr lang="en-US" dirty="0" smtClean="0">
                <a:cs typeface="Arial" panose="020B0604020202020204" pitchFamily="34" charset="0"/>
              </a:rPr>
              <a:t>s</a:t>
            </a: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548680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Программа</a:t>
            </a:r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1093071"/>
            <a:ext cx="6480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/>
              <a:t>p</a:t>
            </a:r>
            <a:r>
              <a:rPr lang="es-ES" sz="2800" dirty="0" smtClean="0"/>
              <a:t>rint(‘</a:t>
            </a:r>
            <a:r>
              <a:rPr lang="ru-RU" sz="2800" dirty="0" smtClean="0"/>
              <a:t>Ввести двузначное число</a:t>
            </a:r>
            <a:r>
              <a:rPr lang="es-ES" sz="2800" dirty="0" smtClean="0"/>
              <a:t>’)</a:t>
            </a:r>
          </a:p>
          <a:p>
            <a:r>
              <a:rPr lang="es-ES" sz="2800" dirty="0" smtClean="0"/>
              <a:t>a </a:t>
            </a:r>
            <a:r>
              <a:rPr lang="es-ES" sz="2800" dirty="0"/>
              <a:t>= int(input())</a:t>
            </a:r>
          </a:p>
          <a:p>
            <a:r>
              <a:rPr lang="es-ES" sz="2800" dirty="0" smtClean="0"/>
              <a:t>x </a:t>
            </a:r>
            <a:r>
              <a:rPr lang="es-ES" sz="2800" dirty="0"/>
              <a:t>= </a:t>
            </a:r>
            <a:r>
              <a:rPr lang="es-ES" sz="2800" dirty="0" smtClean="0"/>
              <a:t>a%10</a:t>
            </a:r>
            <a:endParaRPr lang="es-ES" sz="2800" dirty="0"/>
          </a:p>
          <a:p>
            <a:r>
              <a:rPr lang="es-ES" sz="2800" dirty="0" smtClean="0"/>
              <a:t>y </a:t>
            </a:r>
            <a:r>
              <a:rPr lang="es-ES" sz="2800" dirty="0"/>
              <a:t>= </a:t>
            </a:r>
            <a:r>
              <a:rPr lang="es-ES" sz="2800" dirty="0" smtClean="0"/>
              <a:t>a</a:t>
            </a:r>
            <a:r>
              <a:rPr lang="en-US" sz="2800" dirty="0" smtClean="0"/>
              <a:t>//</a:t>
            </a:r>
            <a:r>
              <a:rPr lang="es-ES" sz="2800" dirty="0" smtClean="0"/>
              <a:t>10</a:t>
            </a:r>
            <a:endParaRPr lang="ru-RU" sz="2800" dirty="0" smtClean="0"/>
          </a:p>
          <a:p>
            <a:r>
              <a:rPr lang="en-GB" sz="2800" dirty="0" smtClean="0"/>
              <a:t>s=</a:t>
            </a:r>
            <a:r>
              <a:rPr lang="en-US" sz="2800" dirty="0" smtClean="0"/>
              <a:t>x*10+y</a:t>
            </a:r>
            <a:endParaRPr lang="es-ES" sz="2800" dirty="0"/>
          </a:p>
          <a:p>
            <a:r>
              <a:rPr lang="es-ES" sz="2800" dirty="0"/>
              <a:t>print </a:t>
            </a:r>
            <a:r>
              <a:rPr lang="es-ES" sz="2800" dirty="0" smtClean="0"/>
              <a:t>(s)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0010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1450</TotalTime>
  <Words>365</Words>
  <Application>Microsoft Office PowerPoint</Application>
  <PresentationFormat>Экран (4:3)</PresentationFormat>
  <Paragraphs>106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Sketchbook</vt:lpstr>
      <vt:lpstr>Целочисленная арифметика</vt:lpstr>
      <vt:lpstr>Цель урока</vt:lpstr>
      <vt:lpstr>Выделение цифр числа</vt:lpstr>
      <vt:lpstr>1. Задача.   Дано двузначное число. Найдите сумму его цифр.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Целочисленная арифметика</dc:title>
  <dc:creator>Елена</dc:creator>
  <cp:lastModifiedBy>user</cp:lastModifiedBy>
  <cp:revision>107</cp:revision>
  <dcterms:created xsi:type="dcterms:W3CDTF">2015-10-19T15:55:17Z</dcterms:created>
  <dcterms:modified xsi:type="dcterms:W3CDTF">2023-10-19T16:21:08Z</dcterms:modified>
</cp:coreProperties>
</file>