
<file path=[Content_Types].xml><?xml version="1.0" encoding="utf-8"?>
<Types xmlns="http://schemas.openxmlformats.org/package/2006/content-types">
  <Default Extension="jpeg" ContentType="image/jpeg"/>
  <Default Extension="JPG" ContentType="image/.jpg"/>
  <Default Extension="gif" ContentType="image/gif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3"/>
    <p:sldId id="257" r:id="rId4"/>
    <p:sldId id="259" r:id="rId5"/>
    <p:sldId id="261" r:id="rId6"/>
    <p:sldId id="262" r:id="rId7"/>
    <p:sldId id="263" r:id="rId8"/>
    <p:sldId id="273" r:id="rId9"/>
    <p:sldId id="264" r:id="rId10"/>
    <p:sldId id="265" r:id="rId11"/>
    <p:sldId id="266" r:id="rId12"/>
    <p:sldId id="267" r:id="rId13"/>
    <p:sldId id="271" r:id="rId14"/>
    <p:sldId id="274" r:id="rId15"/>
    <p:sldId id="275" r:id="rId17"/>
    <p:sldId id="276" r:id="rId18"/>
    <p:sldId id="283" r:id="rId19"/>
    <p:sldId id="282" r:id="rId20"/>
    <p:sldId id="294" r:id="rId21"/>
    <p:sldId id="285" r:id="rId22"/>
    <p:sldId id="286" r:id="rId23"/>
    <p:sldId id="295" r:id="rId24"/>
    <p:sldId id="296" r:id="rId25"/>
    <p:sldId id="300" r:id="rId26"/>
    <p:sldId id="302" r:id="rId27"/>
    <p:sldId id="28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Библиографы" initials="Б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6" d="100"/>
          <a:sy n="76" d="100"/>
        </p:scale>
        <p:origin x="-1206" y="-72"/>
      </p:cViewPr>
      <p:guideLst>
        <p:guide orient="horz" pos="2160"/>
        <p:guide pos="285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commentAuthors" Target="commentAuthors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327FFE-975C-4D04-AAAC-EE5A48445184}" type="doc">
      <dgm:prSet loTypeId="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FF76F39-59CB-4C66-8AEC-066D68FC32D9}">
      <dgm:prSet phldrT="[Текст]"/>
      <dgm:spPr>
        <a:solidFill>
          <a:srgbClr val="C00000"/>
        </a:solidFill>
        <a:ln>
          <a:solidFill>
            <a:srgbClr val="FFFF00"/>
          </a:solidFill>
        </a:ln>
      </dgm:spPr>
      <dgm:t>
        <a:bodyPr/>
        <a:lstStyle/>
        <a:p>
          <a:r>
            <a:rPr lang="ru-RU" dirty="0" smtClean="0"/>
            <a:t>1.</a:t>
          </a:r>
          <a:endParaRPr lang="ru-RU" dirty="0"/>
        </a:p>
      </dgm:t>
    </dgm:pt>
    <dgm:pt modelId="{181CB72E-DEAB-4DE2-8F53-8EBB02AD8031}" cxnId="{7EAF43B4-B4A0-46CB-9FC7-49C06CE727A9}" type="parTrans">
      <dgm:prSet/>
      <dgm:spPr/>
      <dgm:t>
        <a:bodyPr/>
        <a:lstStyle/>
        <a:p>
          <a:endParaRPr lang="ru-RU"/>
        </a:p>
      </dgm:t>
    </dgm:pt>
    <dgm:pt modelId="{9092E6DE-424F-4CA0-A159-B34EFAC56DBD}" cxnId="{7EAF43B4-B4A0-46CB-9FC7-49C06CE727A9}" type="sibTrans">
      <dgm:prSet/>
      <dgm:spPr/>
      <dgm:t>
        <a:bodyPr/>
        <a:lstStyle/>
        <a:p>
          <a:endParaRPr lang="ru-RU"/>
        </a:p>
      </dgm:t>
    </dgm:pt>
    <dgm:pt modelId="{8A0DF907-9503-4F81-8134-C27F498B1D22}">
      <dgm:prSet phldrT="[Текст]" phldr="0" custT="1"/>
      <dgm:spPr>
        <a:ln>
          <a:solidFill>
            <a:srgbClr val="FFFF00"/>
          </a:solidFill>
        </a:ln>
      </dgm:spPr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ru-RU" sz="2400" b="1" dirty="0" smtClean="0"/>
            <a:t>Агрессивная политика многих государств</a:t>
          </a:r>
          <a:r>
            <a:rPr lang="ru-RU" sz="2400" b="1" dirty="0" smtClean="0"/>
            <a:t/>
          </a:r>
          <a:endParaRPr lang="ru-RU" sz="2400" b="1" dirty="0" smtClean="0"/>
        </a:p>
      </dgm:t>
    </dgm:pt>
    <dgm:pt modelId="{794165E2-ACE3-4077-BD01-B1713C5A126E}" cxnId="{E217D524-96DE-42BC-8CA4-F43DF143D114}" type="parTrans">
      <dgm:prSet/>
      <dgm:spPr/>
      <dgm:t>
        <a:bodyPr/>
        <a:lstStyle/>
        <a:p>
          <a:endParaRPr lang="ru-RU"/>
        </a:p>
      </dgm:t>
    </dgm:pt>
    <dgm:pt modelId="{E7329088-AB2C-4A12-9E20-CCF7F212F058}" cxnId="{E217D524-96DE-42BC-8CA4-F43DF143D114}" type="sibTrans">
      <dgm:prSet/>
      <dgm:spPr/>
      <dgm:t>
        <a:bodyPr/>
        <a:lstStyle/>
        <a:p>
          <a:endParaRPr lang="ru-RU"/>
        </a:p>
      </dgm:t>
    </dgm:pt>
    <dgm:pt modelId="{72AC06F9-8374-4341-8C31-7EAD8E00FB90}">
      <dgm:prSet phldrT="[Текст]"/>
      <dgm:spPr>
        <a:solidFill>
          <a:srgbClr val="C00000"/>
        </a:solidFill>
        <a:ln>
          <a:solidFill>
            <a:srgbClr val="FFFF00"/>
          </a:solidFill>
        </a:ln>
      </dgm:spPr>
      <dgm:t>
        <a:bodyPr/>
        <a:lstStyle/>
        <a:p>
          <a:r>
            <a:rPr lang="ru-RU" dirty="0" smtClean="0"/>
            <a:t>2.</a:t>
          </a:r>
          <a:endParaRPr lang="ru-RU" dirty="0"/>
        </a:p>
      </dgm:t>
    </dgm:pt>
    <dgm:pt modelId="{39E6E822-B0D0-4670-99D3-028885127DD6}" cxnId="{5F888A70-F0DD-4C8D-B7E9-8729727E31BB}" type="parTrans">
      <dgm:prSet/>
      <dgm:spPr/>
      <dgm:t>
        <a:bodyPr/>
        <a:lstStyle/>
        <a:p>
          <a:endParaRPr lang="ru-RU"/>
        </a:p>
      </dgm:t>
    </dgm:pt>
    <dgm:pt modelId="{8027122F-E790-4691-AD4D-852D1E88FEC7}" cxnId="{5F888A70-F0DD-4C8D-B7E9-8729727E31BB}" type="sibTrans">
      <dgm:prSet/>
      <dgm:spPr/>
      <dgm:t>
        <a:bodyPr/>
        <a:lstStyle/>
        <a:p>
          <a:endParaRPr lang="ru-RU"/>
        </a:p>
      </dgm:t>
    </dgm:pt>
    <dgm:pt modelId="{5336D9E8-D854-437F-A6BD-2F9AA6F8B1D7}">
      <dgm:prSet phldrT="[Текст]" phldr="0" custT="1"/>
      <dgm:spPr>
        <a:ln>
          <a:solidFill>
            <a:srgbClr val="FFFF00"/>
          </a:solidFill>
        </a:ln>
      </dgm:spPr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ru-RU" sz="2400" b="1" dirty="0" smtClean="0"/>
            <a:t>Планы Германии взять реванш за проигрыш в Первой мировой войне</a:t>
          </a:r>
          <a:r>
            <a:rPr lang="ru-RU" sz="2400" b="1" dirty="0"/>
            <a:t/>
          </a:r>
          <a:endParaRPr lang="ru-RU" sz="2400" b="1" dirty="0"/>
        </a:p>
      </dgm:t>
    </dgm:pt>
    <dgm:pt modelId="{072B2C47-563A-46C4-BC3C-D09703C26340}" cxnId="{CB615A85-C1F8-432B-9C87-5F24AE83960F}" type="parTrans">
      <dgm:prSet/>
      <dgm:spPr/>
      <dgm:t>
        <a:bodyPr/>
        <a:lstStyle/>
        <a:p>
          <a:endParaRPr lang="ru-RU"/>
        </a:p>
      </dgm:t>
    </dgm:pt>
    <dgm:pt modelId="{9F16856D-6C4E-42FD-8603-AEE9F8DC42BD}" cxnId="{CB615A85-C1F8-432B-9C87-5F24AE83960F}" type="sibTrans">
      <dgm:prSet/>
      <dgm:spPr/>
      <dgm:t>
        <a:bodyPr/>
        <a:lstStyle/>
        <a:p>
          <a:endParaRPr lang="ru-RU"/>
        </a:p>
      </dgm:t>
    </dgm:pt>
    <dgm:pt modelId="{5351D771-38E0-43DA-95D1-78908629242C}">
      <dgm:prSet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ru-RU" sz="2400" b="1" dirty="0" smtClean="0"/>
            <a:t>Приход к власти в Германии нацистов</a:t>
          </a:r>
          <a:r>
            <a:rPr lang="ru-RU" sz="2400" b="1" dirty="0" smtClean="0"/>
            <a:t/>
          </a:r>
          <a:endParaRPr lang="ru-RU" sz="2400" b="1" dirty="0" smtClean="0"/>
        </a:p>
      </dgm:t>
    </dgm:pt>
    <dgm:pt modelId="{C064E45C-64E2-4131-9E4B-AEA9D0551890}" cxnId="{48A63921-C81F-4F44-B526-9E77BAC2CB30}" type="parTrans">
      <dgm:prSet/>
      <dgm:spPr/>
    </dgm:pt>
    <dgm:pt modelId="{EE8BA1A4-F15C-4090-A38B-45B17F626525}" cxnId="{48A63921-C81F-4F44-B526-9E77BAC2CB30}" type="sibTrans">
      <dgm:prSet/>
      <dgm:spPr/>
    </dgm:pt>
    <dgm:pt modelId="{A4C2852F-74DE-4F5E-BB21-CA3045790500}">
      <dgm:prSet phldrT="[Текст]"/>
      <dgm:spPr>
        <a:solidFill>
          <a:srgbClr val="C00000"/>
        </a:solidFill>
        <a:ln>
          <a:solidFill>
            <a:srgbClr val="FFFF00"/>
          </a:solidFill>
        </a:ln>
      </dgm:spPr>
      <dgm:t>
        <a:bodyPr/>
        <a:lstStyle/>
        <a:p>
          <a:r>
            <a:rPr lang="ru-RU" dirty="0" smtClean="0"/>
            <a:t>3.</a:t>
          </a:r>
          <a:endParaRPr lang="ru-RU" dirty="0"/>
        </a:p>
      </dgm:t>
    </dgm:pt>
    <dgm:pt modelId="{481BFF4C-31E6-41DF-9993-6538D54D7BB1}" cxnId="{3B9DCF52-C470-4CD5-B8BA-5B18D9BFC2EE}" type="parTrans">
      <dgm:prSet/>
      <dgm:spPr/>
      <dgm:t>
        <a:bodyPr/>
        <a:lstStyle/>
        <a:p>
          <a:endParaRPr lang="ru-RU"/>
        </a:p>
      </dgm:t>
    </dgm:pt>
    <dgm:pt modelId="{3DC654BE-4A7F-45A1-B573-C8D2C3D6F176}" cxnId="{3B9DCF52-C470-4CD5-B8BA-5B18D9BFC2EE}" type="sibTrans">
      <dgm:prSet/>
      <dgm:spPr/>
      <dgm:t>
        <a:bodyPr/>
        <a:lstStyle/>
        <a:p>
          <a:endParaRPr lang="ru-RU"/>
        </a:p>
      </dgm:t>
    </dgm:pt>
    <dgm:pt modelId="{F31551A3-FA1C-403C-BCF0-146530FBC700}">
      <dgm:prSet phldrT="[Текст]" phldr="0" custT="0"/>
      <dgm:spPr>
        <a:ln>
          <a:solidFill>
            <a:srgbClr val="FFFF00"/>
          </a:solidFill>
        </a:ln>
      </dgm:spPr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ru-RU" b="1" dirty="0" smtClean="0"/>
            <a:t>Мировой экономический </a:t>
          </a:r>
          <a:endParaRPr lang="ru-RU" b="1" dirty="0" smtClean="0"/>
        </a:p>
      </dgm:t>
    </dgm:pt>
    <dgm:pt modelId="{12823AF7-FE4D-4D5D-A07A-E020A5D7C987}" cxnId="{F5491A39-10DF-43D1-8C58-1F2C4F6033A9}" type="parTrans">
      <dgm:prSet/>
      <dgm:spPr/>
      <dgm:t>
        <a:bodyPr/>
        <a:lstStyle/>
        <a:p>
          <a:endParaRPr lang="ru-RU"/>
        </a:p>
      </dgm:t>
    </dgm:pt>
    <dgm:pt modelId="{CF00499C-083F-4DA6-96A2-BB39271FBC54}" cxnId="{F5491A39-10DF-43D1-8C58-1F2C4F6033A9}" type="sibTrans">
      <dgm:prSet/>
      <dgm:spPr/>
      <dgm:t>
        <a:bodyPr/>
        <a:lstStyle/>
        <a:p>
          <a:endParaRPr lang="ru-RU"/>
        </a:p>
      </dgm:t>
    </dgm:pt>
    <dgm:pt modelId="{E75EF434-C36F-46A7-88A0-C2CEFCB5781F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ru-RU" b="1" dirty="0" smtClean="0"/>
            <a:t>кризис</a:t>
          </a:r>
          <a:r>
            <a:rPr lang="ru-RU" b="1" dirty="0"/>
            <a:t/>
          </a:r>
          <a:endParaRPr lang="ru-RU" b="1" dirty="0"/>
        </a:p>
      </dgm:t>
    </dgm:pt>
    <dgm:pt modelId="{23CA8B27-FC39-4554-BB38-99FE3A94EB27}" cxnId="{0420B498-2C4D-4365-9AF9-D51CB495AA1E}" type="parTrans">
      <dgm:prSet/>
      <dgm:spPr/>
    </dgm:pt>
    <dgm:pt modelId="{0319FA04-BC75-476F-8D9C-F03B4C715E67}" cxnId="{0420B498-2C4D-4365-9AF9-D51CB495AA1E}" type="sibTrans">
      <dgm:prSet/>
      <dgm:spPr/>
    </dgm:pt>
    <dgm:pt modelId="{DA920867-6C46-4F16-A754-86B0F72809B8}" type="pres">
      <dgm:prSet presAssocID="{61327FFE-975C-4D04-AAAC-EE5A4844518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E90573-A69E-4EE2-BA40-B43F63EB58CE}" type="pres">
      <dgm:prSet presAssocID="{3FF76F39-59CB-4C66-8AEC-066D68FC32D9}" presName="composite" presStyleCnt="0"/>
      <dgm:spPr/>
    </dgm:pt>
    <dgm:pt modelId="{E17445D1-BE8F-4BD6-B83B-7FBC55994048}" type="pres">
      <dgm:prSet presAssocID="{3FF76F39-59CB-4C66-8AEC-066D68FC32D9}" presName="parentText" presStyleLbl="alignNode1" presStyleIdx="0" presStyleCnt="3" custLinFactNeighborX="4472" custLinFactNeighborY="-270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BA516C-62D6-4DCA-B19D-AD771E40E4F8}" type="pres">
      <dgm:prSet presAssocID="{3FF76F39-59CB-4C66-8AEC-066D68FC32D9}" presName="descendantText" presStyleLbl="alignAcc1" presStyleIdx="0" presStyleCnt="3" custLinFactNeighborX="-531" custLinFactNeighborY="67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627231-6F45-462B-AB0B-F6568A995C97}" type="pres">
      <dgm:prSet presAssocID="{9092E6DE-424F-4CA0-A159-B34EFAC56DBD}" presName="sp" presStyleCnt="0"/>
      <dgm:spPr/>
    </dgm:pt>
    <dgm:pt modelId="{3838A903-C692-4700-861A-B7CE66CE20E9}" type="pres">
      <dgm:prSet presAssocID="{72AC06F9-8374-4341-8C31-7EAD8E00FB90}" presName="composite" presStyleCnt="0"/>
      <dgm:spPr/>
    </dgm:pt>
    <dgm:pt modelId="{381FA5BD-7C09-4C29-8E06-E41B37B2CB3D}" type="pres">
      <dgm:prSet presAssocID="{72AC06F9-8374-4341-8C31-7EAD8E00FB90}" presName="parentText" presStyleLbl="alignNode1" presStyleIdx="1" presStyleCnt="3" custLinFactNeighborX="6455" custLinFactNeighborY="-196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43E74E-9863-4563-A2E0-FB1E913ABA25}" type="pres">
      <dgm:prSet presAssocID="{72AC06F9-8374-4341-8C31-7EAD8E00FB90}" presName="descendantText" presStyleLbl="alignAcc1" presStyleIdx="1" presStyleCnt="3" custLinFactNeighborX="550" custLinFactNeighborY="-99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1E8E11-38EB-45D0-B1B5-E37C1BCD3B6D}" type="pres">
      <dgm:prSet presAssocID="{8027122F-E790-4691-AD4D-852D1E88FEC7}" presName="sp" presStyleCnt="0"/>
      <dgm:spPr/>
    </dgm:pt>
    <dgm:pt modelId="{B1B02980-A57C-47FE-8DB1-58538F6B6738}" type="pres">
      <dgm:prSet presAssocID="{A4C2852F-74DE-4F5E-BB21-CA3045790500}" presName="composite" presStyleCnt="0"/>
      <dgm:spPr/>
    </dgm:pt>
    <dgm:pt modelId="{2A13B5D2-22FA-4BC0-AC50-95F66151A14F}" type="pres">
      <dgm:prSet presAssocID="{A4C2852F-74DE-4F5E-BB21-CA304579050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23C4F8-521A-4D5B-9741-8FB6CF98AE91}" type="pres">
      <dgm:prSet presAssocID="{A4C2852F-74DE-4F5E-BB21-CA304579050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EAF43B4-B4A0-46CB-9FC7-49C06CE727A9}" srcId="{61327FFE-975C-4D04-AAAC-EE5A48445184}" destId="{3FF76F39-59CB-4C66-8AEC-066D68FC32D9}" srcOrd="0" destOrd="0" parTransId="{181CB72E-DEAB-4DE2-8F53-8EBB02AD8031}" sibTransId="{9092E6DE-424F-4CA0-A159-B34EFAC56DBD}"/>
    <dgm:cxn modelId="{E217D524-96DE-42BC-8CA4-F43DF143D114}" srcId="{3FF76F39-59CB-4C66-8AEC-066D68FC32D9}" destId="{8A0DF907-9503-4F81-8134-C27F498B1D22}" srcOrd="0" destOrd="0" parTransId="{794165E2-ACE3-4077-BD01-B1713C5A126E}" sibTransId="{E7329088-AB2C-4A12-9E20-CCF7F212F058}"/>
    <dgm:cxn modelId="{5F888A70-F0DD-4C8D-B7E9-8729727E31BB}" srcId="{61327FFE-975C-4D04-AAAC-EE5A48445184}" destId="{72AC06F9-8374-4341-8C31-7EAD8E00FB90}" srcOrd="1" destOrd="0" parTransId="{39E6E822-B0D0-4670-99D3-028885127DD6}" sibTransId="{8027122F-E790-4691-AD4D-852D1E88FEC7}"/>
    <dgm:cxn modelId="{CB615A85-C1F8-432B-9C87-5F24AE83960F}" srcId="{72AC06F9-8374-4341-8C31-7EAD8E00FB90}" destId="{5336D9E8-D854-437F-A6BD-2F9AA6F8B1D7}" srcOrd="0" destOrd="1" parTransId="{072B2C47-563A-46C4-BC3C-D09703C26340}" sibTransId="{9F16856D-6C4E-42FD-8603-AEE9F8DC42BD}"/>
    <dgm:cxn modelId="{48A63921-C81F-4F44-B526-9E77BAC2CB30}" srcId="{72AC06F9-8374-4341-8C31-7EAD8E00FB90}" destId="{5351D771-38E0-43DA-95D1-78908629242C}" srcOrd="1" destOrd="1" parTransId="{C064E45C-64E2-4131-9E4B-AEA9D0551890}" sibTransId="{EE8BA1A4-F15C-4090-A38B-45B17F626525}"/>
    <dgm:cxn modelId="{3B9DCF52-C470-4CD5-B8BA-5B18D9BFC2EE}" srcId="{61327FFE-975C-4D04-AAAC-EE5A48445184}" destId="{A4C2852F-74DE-4F5E-BB21-CA3045790500}" srcOrd="2" destOrd="0" parTransId="{481BFF4C-31E6-41DF-9993-6538D54D7BB1}" sibTransId="{3DC654BE-4A7F-45A1-B573-C8D2C3D6F176}"/>
    <dgm:cxn modelId="{F5491A39-10DF-43D1-8C58-1F2C4F6033A9}" srcId="{A4C2852F-74DE-4F5E-BB21-CA3045790500}" destId="{F31551A3-FA1C-403C-BCF0-146530FBC700}" srcOrd="0" destOrd="2" parTransId="{12823AF7-FE4D-4D5D-A07A-E020A5D7C987}" sibTransId="{CF00499C-083F-4DA6-96A2-BB39271FBC54}"/>
    <dgm:cxn modelId="{0420B498-2C4D-4365-9AF9-D51CB495AA1E}" srcId="{A4C2852F-74DE-4F5E-BB21-CA3045790500}" destId="{E75EF434-C36F-46A7-88A0-C2CEFCB5781F}" srcOrd="1" destOrd="2" parTransId="{23CA8B27-FC39-4554-BB38-99FE3A94EB27}" sibTransId="{0319FA04-BC75-476F-8D9C-F03B4C715E67}"/>
    <dgm:cxn modelId="{11E2FF97-2CED-40CC-862D-352C4E319F84}" type="presOf" srcId="{61327FFE-975C-4D04-AAAC-EE5A48445184}" destId="{DA920867-6C46-4F16-A754-86B0F72809B8}" srcOrd="0" destOrd="0" presId="urn:microsoft.com/office/officeart/2005/8/layout/chevron2"/>
    <dgm:cxn modelId="{E7D8C40E-8850-4E9A-B978-D0D1B9F6ED1D}" type="presParOf" srcId="{DA920867-6C46-4F16-A754-86B0F72809B8}" destId="{C4E90573-A69E-4EE2-BA40-B43F63EB58CE}" srcOrd="0" destOrd="0" presId="urn:microsoft.com/office/officeart/2005/8/layout/chevron2"/>
    <dgm:cxn modelId="{294061C9-BAD8-44BE-8408-0C7325684999}" type="presParOf" srcId="{C4E90573-A69E-4EE2-BA40-B43F63EB58CE}" destId="{E17445D1-BE8F-4BD6-B83B-7FBC55994048}" srcOrd="0" destOrd="0" presId="urn:microsoft.com/office/officeart/2005/8/layout/chevron2"/>
    <dgm:cxn modelId="{B710672C-CCB6-4132-BB3E-E7C8DF43E023}" type="presOf" srcId="{3FF76F39-59CB-4C66-8AEC-066D68FC32D9}" destId="{E17445D1-BE8F-4BD6-B83B-7FBC55994048}" srcOrd="0" destOrd="0" presId="urn:microsoft.com/office/officeart/2005/8/layout/chevron2"/>
    <dgm:cxn modelId="{475FE2C7-969B-4AF6-B7B6-9C12991D7277}" type="presParOf" srcId="{C4E90573-A69E-4EE2-BA40-B43F63EB58CE}" destId="{01BA516C-62D6-4DCA-B19D-AD771E40E4F8}" srcOrd="1" destOrd="0" presId="urn:microsoft.com/office/officeart/2005/8/layout/chevron2"/>
    <dgm:cxn modelId="{B2FFF69B-F83D-4575-BA97-C0889238EDEF}" type="presOf" srcId="{8A0DF907-9503-4F81-8134-C27F498B1D22}" destId="{01BA516C-62D6-4DCA-B19D-AD771E40E4F8}" srcOrd="0" destOrd="0" presId="urn:microsoft.com/office/officeart/2005/8/layout/chevron2"/>
    <dgm:cxn modelId="{806B9B3F-319F-4AA3-8AF3-CB6A16F4B8CC}" type="presParOf" srcId="{DA920867-6C46-4F16-A754-86B0F72809B8}" destId="{1B627231-6F45-462B-AB0B-F6568A995C97}" srcOrd="1" destOrd="0" presId="urn:microsoft.com/office/officeart/2005/8/layout/chevron2"/>
    <dgm:cxn modelId="{7EF08B50-BE87-419D-9A73-30CB0EC0B903}" type="presOf" srcId="{9092E6DE-424F-4CA0-A159-B34EFAC56DBD}" destId="{1B627231-6F45-462B-AB0B-F6568A995C97}" srcOrd="0" destOrd="0" presId="urn:microsoft.com/office/officeart/2005/8/layout/chevron2"/>
    <dgm:cxn modelId="{1EA7713A-BA60-4155-AB7D-82382062107B}" type="presParOf" srcId="{DA920867-6C46-4F16-A754-86B0F72809B8}" destId="{3838A903-C692-4700-861A-B7CE66CE20E9}" srcOrd="2" destOrd="0" presId="urn:microsoft.com/office/officeart/2005/8/layout/chevron2"/>
    <dgm:cxn modelId="{AA971D35-4A5C-4D4D-864C-EC9072B56ECC}" type="presParOf" srcId="{3838A903-C692-4700-861A-B7CE66CE20E9}" destId="{381FA5BD-7C09-4C29-8E06-E41B37B2CB3D}" srcOrd="0" destOrd="2" presId="urn:microsoft.com/office/officeart/2005/8/layout/chevron2"/>
    <dgm:cxn modelId="{3821222F-9F9D-45B0-8544-074490DDBDE2}" type="presOf" srcId="{72AC06F9-8374-4341-8C31-7EAD8E00FB90}" destId="{381FA5BD-7C09-4C29-8E06-E41B37B2CB3D}" srcOrd="0" destOrd="0" presId="urn:microsoft.com/office/officeart/2005/8/layout/chevron2"/>
    <dgm:cxn modelId="{AF494233-C095-470F-AF45-3DFC872A4997}" type="presParOf" srcId="{3838A903-C692-4700-861A-B7CE66CE20E9}" destId="{7243E74E-9863-4563-A2E0-FB1E913ABA25}" srcOrd="1" destOrd="2" presId="urn:microsoft.com/office/officeart/2005/8/layout/chevron2"/>
    <dgm:cxn modelId="{D28BFAC8-6C25-45EC-805A-B350A656AD5B}" type="presOf" srcId="{5336D9E8-D854-437F-A6BD-2F9AA6F8B1D7}" destId="{7243E74E-9863-4563-A2E0-FB1E913ABA25}" srcOrd="0" destOrd="0" presId="urn:microsoft.com/office/officeart/2005/8/layout/chevron2"/>
    <dgm:cxn modelId="{40D58B11-0879-4728-BF82-72AA82D013FA}" type="presOf" srcId="{5351D771-38E0-43DA-95D1-78908629242C}" destId="{7243E74E-9863-4563-A2E0-FB1E913ABA25}" srcOrd="0" destOrd="1" presId="urn:microsoft.com/office/officeart/2005/8/layout/chevron2"/>
    <dgm:cxn modelId="{DA362D4C-3DA1-40AB-AF6D-8B0FF3F7B098}" type="presParOf" srcId="{DA920867-6C46-4F16-A754-86B0F72809B8}" destId="{FA1E8E11-38EB-45D0-B1B5-E37C1BCD3B6D}" srcOrd="3" destOrd="0" presId="urn:microsoft.com/office/officeart/2005/8/layout/chevron2"/>
    <dgm:cxn modelId="{AF8C8760-33DD-4710-B28A-99BF73C04311}" type="presOf" srcId="{8027122F-E790-4691-AD4D-852D1E88FEC7}" destId="{FA1E8E11-38EB-45D0-B1B5-E37C1BCD3B6D}" srcOrd="0" destOrd="0" presId="urn:microsoft.com/office/officeart/2005/8/layout/chevron2"/>
    <dgm:cxn modelId="{948089BE-1B15-4F98-8680-D40DBD1C4831}" type="presParOf" srcId="{DA920867-6C46-4F16-A754-86B0F72809B8}" destId="{B1B02980-A57C-47FE-8DB1-58538F6B6738}" srcOrd="4" destOrd="0" presId="urn:microsoft.com/office/officeart/2005/8/layout/chevron2"/>
    <dgm:cxn modelId="{C0F9A5B3-8CCF-4770-B40A-C9E98A06C6A1}" type="presParOf" srcId="{B1B02980-A57C-47FE-8DB1-58538F6B6738}" destId="{2A13B5D2-22FA-4BC0-AC50-95F66151A14F}" srcOrd="0" destOrd="4" presId="urn:microsoft.com/office/officeart/2005/8/layout/chevron2"/>
    <dgm:cxn modelId="{2C277917-B0F6-438D-A13D-6C7249F80E0D}" type="presOf" srcId="{A4C2852F-74DE-4F5E-BB21-CA3045790500}" destId="{2A13B5D2-22FA-4BC0-AC50-95F66151A14F}" srcOrd="0" destOrd="0" presId="urn:microsoft.com/office/officeart/2005/8/layout/chevron2"/>
    <dgm:cxn modelId="{83B6D674-8C72-4F07-97BE-11728CB5B7FA}" type="presParOf" srcId="{B1B02980-A57C-47FE-8DB1-58538F6B6738}" destId="{6123C4F8-521A-4D5B-9741-8FB6CF98AE91}" srcOrd="1" destOrd="4" presId="urn:microsoft.com/office/officeart/2005/8/layout/chevron2"/>
    <dgm:cxn modelId="{5CD82AEA-BC9D-426A-9A2D-67EC150436A1}" type="presOf" srcId="{F31551A3-FA1C-403C-BCF0-146530FBC700}" destId="{6123C4F8-521A-4D5B-9741-8FB6CF98AE91}" srcOrd="0" destOrd="0" presId="urn:microsoft.com/office/officeart/2005/8/layout/chevron2"/>
    <dgm:cxn modelId="{7416D71B-52F7-4573-AEEE-26C729D5FB5C}" type="presOf" srcId="{E75EF434-C36F-46A7-88A0-C2CEFCB5781F}" destId="{6123C4F8-521A-4D5B-9741-8FB6CF98AE91}" srcOrd="0" destOrd="1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7715304" cy="4357718"/>
        <a:chOff x="0" y="0"/>
        <a:chExt cx="7715304" cy="4357718"/>
      </a:xfrm>
    </dsp:grpSpPr>
    <dsp:sp modelId="{E17445D1-BE8F-4BD6-B83B-7FBC55994048}">
      <dsp:nvSpPr>
        <dsp:cNvPr id="3" name="Угол 2"/>
        <dsp:cNvSpPr/>
      </dsp:nvSpPr>
      <dsp:spPr bwMode="white">
        <a:xfrm rot="5400000">
          <a:off x="-187805" y="237336"/>
          <a:ext cx="1582239" cy="1107567"/>
        </a:xfrm>
        <a:prstGeom prst="chevron">
          <a:avLst/>
        </a:prstGeom>
        <a:solidFill>
          <a:srgbClr val="C00000"/>
        </a:solidFill>
        <a:ln>
          <a:solidFill>
            <a:srgbClr val="FFFF00"/>
          </a:solidFill>
        </a:ln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-5400000" lIns="17780" tIns="17780" rIns="17780" bIns="17780" anchor="ctr"/>
        <a:lstStyle>
          <a:lvl1pPr algn="ctr">
            <a:defRPr sz="2800"/>
          </a:lvl1pPr>
          <a:lvl2pPr marL="228600" indent="-228600" algn="ctr">
            <a:defRPr sz="2100"/>
          </a:lvl2pPr>
          <a:lvl3pPr marL="457200" indent="-228600" algn="ctr">
            <a:defRPr sz="2100"/>
          </a:lvl3pPr>
          <a:lvl4pPr marL="685800" indent="-228600" algn="ctr">
            <a:defRPr sz="2100"/>
          </a:lvl4pPr>
          <a:lvl5pPr marL="914400" indent="-228600" algn="ctr">
            <a:defRPr sz="2100"/>
          </a:lvl5pPr>
          <a:lvl6pPr marL="1143000" indent="-228600" algn="ctr">
            <a:defRPr sz="2100"/>
          </a:lvl6pPr>
          <a:lvl7pPr marL="1371600" indent="-228600" algn="ctr">
            <a:defRPr sz="2100"/>
          </a:lvl7pPr>
          <a:lvl8pPr marL="1600200" indent="-228600" algn="ctr">
            <a:defRPr sz="2100"/>
          </a:lvl8pPr>
          <a:lvl9pPr marL="1828800" indent="-228600" algn="ctr">
            <a:defRPr sz="2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1.</a:t>
          </a:r>
          <a:endParaRPr lang="ru-RU" dirty="0"/>
        </a:p>
      </dsp:txBody>
      <dsp:txXfrm rot="5400000">
        <a:off x="-187805" y="237336"/>
        <a:ext cx="1582239" cy="1107567"/>
      </dsp:txXfrm>
    </dsp:sp>
    <dsp:sp modelId="{01BA516C-62D6-4DCA-B19D-AD771E40E4F8}">
      <dsp:nvSpPr>
        <dsp:cNvPr id="4" name="Прямоугольник с двумя скругленными соседними углами 3"/>
        <dsp:cNvSpPr/>
      </dsp:nvSpPr>
      <dsp:spPr bwMode="white">
        <a:xfrm rot="5400000">
          <a:off x="3862121" y="-2719922"/>
          <a:ext cx="1028455" cy="6607737"/>
        </a:xfrm>
        <a:prstGeom prst="round2SameRect">
          <a:avLst/>
        </a:prstGeom>
        <a:ln>
          <a:solidFill>
            <a:srgbClr val="FFFF00"/>
          </a:solidFill>
        </a:ln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vert="horz" wrap="square" lIns="170688" tIns="15240" rIns="15240" bIns="15240" anchor="ctr"/>
        <a:lstStyle>
          <a:lvl1pPr algn="l">
            <a:defRPr sz="2600"/>
          </a:lvl1pPr>
          <a:lvl2pPr marL="228600" indent="-228600" algn="l">
            <a:defRPr sz="2600"/>
          </a:lvl2pPr>
          <a:lvl3pPr marL="457200" indent="-228600" algn="l">
            <a:defRPr sz="2600"/>
          </a:lvl3pPr>
          <a:lvl4pPr marL="685800" indent="-228600" algn="l">
            <a:defRPr sz="2600"/>
          </a:lvl4pPr>
          <a:lvl5pPr marL="914400" indent="-228600" algn="l">
            <a:defRPr sz="2600"/>
          </a:lvl5pPr>
          <a:lvl6pPr marL="1143000" indent="-228600" algn="l">
            <a:defRPr sz="2600"/>
          </a:lvl6pPr>
          <a:lvl7pPr marL="1371600" indent="-228600" algn="l">
            <a:defRPr sz="2600"/>
          </a:lvl7pPr>
          <a:lvl8pPr marL="1600200" indent="-228600" algn="l">
            <a:defRPr sz="2600"/>
          </a:lvl8pPr>
          <a:lvl9pPr marL="1828800" indent="-228600" algn="l">
            <a:defRPr sz="2600"/>
          </a:lvl9pPr>
        </a:lstStyle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1" dirty="0" smtClean="0">
              <a:solidFill>
                <a:schemeClr val="dk1"/>
              </a:solidFill>
            </a:rPr>
            <a:t>Агрессивная политика многих государств</a:t>
          </a:r>
          <a:endParaRPr lang="ru-RU" sz="2400" b="1" dirty="0" smtClean="0">
            <a:solidFill>
              <a:schemeClr val="dk1"/>
            </a:solidFill>
          </a:endParaRPr>
        </a:p>
      </dsp:txBody>
      <dsp:txXfrm rot="5400000">
        <a:off x="3862121" y="-2719922"/>
        <a:ext cx="1028455" cy="6607737"/>
      </dsp:txXfrm>
    </dsp:sp>
    <dsp:sp modelId="{381FA5BD-7C09-4C29-8E06-E41B37B2CB3D}">
      <dsp:nvSpPr>
        <dsp:cNvPr id="5" name="Угол 4"/>
        <dsp:cNvSpPr/>
      </dsp:nvSpPr>
      <dsp:spPr bwMode="white">
        <a:xfrm rot="5400000">
          <a:off x="-165842" y="1593984"/>
          <a:ext cx="1582239" cy="1107567"/>
        </a:xfrm>
        <a:prstGeom prst="chevron">
          <a:avLst/>
        </a:prstGeom>
        <a:solidFill>
          <a:srgbClr val="C00000"/>
        </a:solidFill>
        <a:ln>
          <a:solidFill>
            <a:srgbClr val="FFFF00"/>
          </a:solidFill>
        </a:ln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-5400000" lIns="17780" tIns="17780" rIns="17780" bIns="17780" anchor="ctr"/>
        <a:lstStyle>
          <a:lvl1pPr algn="ctr">
            <a:defRPr sz="2800"/>
          </a:lvl1pPr>
          <a:lvl2pPr marL="228600" indent="-228600" algn="ctr">
            <a:defRPr sz="2100"/>
          </a:lvl2pPr>
          <a:lvl3pPr marL="457200" indent="-228600" algn="ctr">
            <a:defRPr sz="2100"/>
          </a:lvl3pPr>
          <a:lvl4pPr marL="685800" indent="-228600" algn="ctr">
            <a:defRPr sz="2100"/>
          </a:lvl4pPr>
          <a:lvl5pPr marL="914400" indent="-228600" algn="ctr">
            <a:defRPr sz="2100"/>
          </a:lvl5pPr>
          <a:lvl6pPr marL="1143000" indent="-228600" algn="ctr">
            <a:defRPr sz="2100"/>
          </a:lvl6pPr>
          <a:lvl7pPr marL="1371600" indent="-228600" algn="ctr">
            <a:defRPr sz="2100"/>
          </a:lvl7pPr>
          <a:lvl8pPr marL="1600200" indent="-228600" algn="ctr">
            <a:defRPr sz="2100"/>
          </a:lvl8pPr>
          <a:lvl9pPr marL="1828800" indent="-228600" algn="ctr">
            <a:defRPr sz="2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2.</a:t>
          </a:r>
          <a:endParaRPr lang="ru-RU" dirty="0"/>
        </a:p>
      </dsp:txBody>
      <dsp:txXfrm rot="5400000">
        <a:off x="-165842" y="1593984"/>
        <a:ext cx="1582239" cy="1107567"/>
      </dsp:txXfrm>
    </dsp:sp>
    <dsp:sp modelId="{7243E74E-9863-4563-A2E0-FB1E913ABA25}">
      <dsp:nvSpPr>
        <dsp:cNvPr id="6" name="Прямоугольник с двумя скругленными соседними углами 5"/>
        <dsp:cNvSpPr/>
      </dsp:nvSpPr>
      <dsp:spPr bwMode="white">
        <a:xfrm rot="5400000">
          <a:off x="3897208" y="-1504490"/>
          <a:ext cx="1028455" cy="6607737"/>
        </a:xfrm>
        <a:prstGeom prst="round2SameRect">
          <a:avLst/>
        </a:prstGeom>
        <a:ln>
          <a:solidFill>
            <a:srgbClr val="FFFF00"/>
          </a:solidFill>
        </a:ln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vert="horz" wrap="square" lIns="170688" tIns="15240" rIns="15240" bIns="15240" anchor="ctr"/>
        <a:lstStyle>
          <a:lvl1pPr algn="l">
            <a:defRPr sz="2600"/>
          </a:lvl1pPr>
          <a:lvl2pPr marL="228600" indent="-228600" algn="l">
            <a:defRPr sz="2600"/>
          </a:lvl2pPr>
          <a:lvl3pPr marL="457200" indent="-228600" algn="l">
            <a:defRPr sz="2600"/>
          </a:lvl3pPr>
          <a:lvl4pPr marL="685800" indent="-228600" algn="l">
            <a:defRPr sz="2600"/>
          </a:lvl4pPr>
          <a:lvl5pPr marL="914400" indent="-228600" algn="l">
            <a:defRPr sz="2600"/>
          </a:lvl5pPr>
          <a:lvl6pPr marL="1143000" indent="-228600" algn="l">
            <a:defRPr sz="2600"/>
          </a:lvl6pPr>
          <a:lvl7pPr marL="1371600" indent="-228600" algn="l">
            <a:defRPr sz="2600"/>
          </a:lvl7pPr>
          <a:lvl8pPr marL="1600200" indent="-228600" algn="l">
            <a:defRPr sz="2600"/>
          </a:lvl8pPr>
          <a:lvl9pPr marL="1828800" indent="-228600" algn="l">
            <a:defRPr sz="2600"/>
          </a:lvl9pPr>
        </a:lstStyle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1" dirty="0" smtClean="0">
              <a:solidFill>
                <a:schemeClr val="dk1"/>
              </a:solidFill>
            </a:rPr>
            <a:t>Планы Германии взять реванш за проигрыш в Первой мировой войне</a:t>
          </a:r>
          <a:endParaRPr lang="ru-RU" sz="2400" b="1" dirty="0">
            <a:solidFill>
              <a:schemeClr val="dk1"/>
            </a:solidFill>
          </a:endParaRPr>
        </a:p>
        <a:p>
          <a:pPr marL="228600" lvl="1" indent="-2286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1" dirty="0" smtClean="0">
              <a:solidFill>
                <a:schemeClr val="dk1"/>
              </a:solidFill>
            </a:rPr>
            <a:t>Приход к власти в Германии нацистов</a:t>
          </a:r>
          <a:endParaRPr lang="ru-RU" sz="2400" b="1" dirty="0" smtClean="0">
            <a:solidFill>
              <a:schemeClr val="dk1"/>
            </a:solidFill>
          </a:endParaRPr>
        </a:p>
      </dsp:txBody>
      <dsp:txXfrm rot="5400000">
        <a:off x="3897208" y="-1504490"/>
        <a:ext cx="1028455" cy="6607737"/>
      </dsp:txXfrm>
    </dsp:sp>
    <dsp:sp modelId="{2A13B5D2-22FA-4BC0-AC50-95F66151A14F}">
      <dsp:nvSpPr>
        <dsp:cNvPr id="7" name="Угол 6"/>
        <dsp:cNvSpPr/>
      </dsp:nvSpPr>
      <dsp:spPr bwMode="white">
        <a:xfrm rot="5400000">
          <a:off x="-237336" y="3012815"/>
          <a:ext cx="1582239" cy="1107567"/>
        </a:xfrm>
        <a:prstGeom prst="chevron">
          <a:avLst/>
        </a:prstGeom>
        <a:solidFill>
          <a:srgbClr val="C00000"/>
        </a:solidFill>
        <a:ln>
          <a:solidFill>
            <a:srgbClr val="FFFF00"/>
          </a:solidFill>
        </a:ln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-5400000" lIns="17780" tIns="17780" rIns="17780" bIns="17780" anchor="ctr"/>
        <a:lstStyle>
          <a:lvl1pPr algn="ctr">
            <a:defRPr sz="2800"/>
          </a:lvl1pPr>
          <a:lvl2pPr marL="228600" indent="-228600" algn="ctr">
            <a:defRPr sz="2100"/>
          </a:lvl2pPr>
          <a:lvl3pPr marL="457200" indent="-228600" algn="ctr">
            <a:defRPr sz="2100"/>
          </a:lvl3pPr>
          <a:lvl4pPr marL="685800" indent="-228600" algn="ctr">
            <a:defRPr sz="2100"/>
          </a:lvl4pPr>
          <a:lvl5pPr marL="914400" indent="-228600" algn="ctr">
            <a:defRPr sz="2100"/>
          </a:lvl5pPr>
          <a:lvl6pPr marL="1143000" indent="-228600" algn="ctr">
            <a:defRPr sz="2100"/>
          </a:lvl6pPr>
          <a:lvl7pPr marL="1371600" indent="-228600" algn="ctr">
            <a:defRPr sz="2100"/>
          </a:lvl7pPr>
          <a:lvl8pPr marL="1600200" indent="-228600" algn="ctr">
            <a:defRPr sz="2100"/>
          </a:lvl8pPr>
          <a:lvl9pPr marL="1828800" indent="-228600" algn="ctr">
            <a:defRPr sz="21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3.</a:t>
          </a:r>
          <a:endParaRPr lang="ru-RU" dirty="0"/>
        </a:p>
      </dsp:txBody>
      <dsp:txXfrm rot="5400000">
        <a:off x="-237336" y="3012815"/>
        <a:ext cx="1582239" cy="1107567"/>
      </dsp:txXfrm>
    </dsp:sp>
    <dsp:sp modelId="{6123C4F8-521A-4D5B-9741-8FB6CF98AE91}">
      <dsp:nvSpPr>
        <dsp:cNvPr id="8" name="Прямоугольник с двумя скругленными соседними углами 7"/>
        <dsp:cNvSpPr/>
      </dsp:nvSpPr>
      <dsp:spPr bwMode="white">
        <a:xfrm rot="5400000">
          <a:off x="3897208" y="-14162"/>
          <a:ext cx="1028455" cy="6607737"/>
        </a:xfrm>
        <a:prstGeom prst="round2SameRect">
          <a:avLst/>
        </a:prstGeom>
        <a:ln>
          <a:solidFill>
            <a:srgbClr val="FFFF00"/>
          </a:solidFill>
        </a:ln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vert="horz" wrap="square" lIns="184912" tIns="16510" rIns="16510" bIns="16510" anchor="ctr"/>
        <a:lstStyle>
          <a:lvl1pPr algn="l">
            <a:defRPr sz="2600"/>
          </a:lvl1pPr>
          <a:lvl2pPr marL="228600" indent="-228600" algn="l">
            <a:defRPr sz="2600"/>
          </a:lvl2pPr>
          <a:lvl3pPr marL="457200" indent="-228600" algn="l">
            <a:defRPr sz="2600"/>
          </a:lvl3pPr>
          <a:lvl4pPr marL="685800" indent="-228600" algn="l">
            <a:defRPr sz="2600"/>
          </a:lvl4pPr>
          <a:lvl5pPr marL="914400" indent="-228600" algn="l">
            <a:defRPr sz="2600"/>
          </a:lvl5pPr>
          <a:lvl6pPr marL="1143000" indent="-228600" algn="l">
            <a:defRPr sz="2600"/>
          </a:lvl6pPr>
          <a:lvl7pPr marL="1371600" indent="-228600" algn="l">
            <a:defRPr sz="2600"/>
          </a:lvl7pPr>
          <a:lvl8pPr marL="1600200" indent="-228600" algn="l">
            <a:defRPr sz="2600"/>
          </a:lvl8pPr>
          <a:lvl9pPr marL="1828800" indent="-228600" algn="l">
            <a:defRPr sz="26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b="1" dirty="0" smtClean="0">
              <a:solidFill>
                <a:schemeClr val="dk1"/>
              </a:solidFill>
            </a:rPr>
            <a:t>Мировой экономический </a:t>
          </a:r>
          <a:endParaRPr lang="ru-RU" b="1" dirty="0" smtClean="0">
            <a:solidFill>
              <a:schemeClr val="dk1"/>
            </a:solidFill>
          </a:endParaRPr>
        </a:p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b="1" dirty="0" smtClean="0">
              <a:solidFill>
                <a:schemeClr val="dk1"/>
              </a:solidFill>
            </a:rPr>
            <a:t>кризис</a:t>
          </a:r>
          <a:endParaRPr lang="ru-RU" b="1" dirty="0">
            <a:solidFill>
              <a:schemeClr val="dk1"/>
            </a:solidFill>
          </a:endParaRPr>
        </a:p>
      </dsp:txBody>
      <dsp:txXfrm rot="5400000">
        <a:off x="3897208" y="-14162"/>
        <a:ext cx="1028455" cy="66077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type="chevron" r:blip="" rot="90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ound2SameRect" r:blip="" rot="90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ound2SameRect" r:blip="" rot="-90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AC05E7-EA76-4B40-8667-6ABCE5AA6E45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83ED9-7A69-4AC8-A3BB-55B120216EF3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783ED9-7A69-4AC8-A3BB-55B120216EF3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77FE-DC39-4CA6-B32E-107D27DFE791}" type="datetimeFigureOut">
              <a:rPr lang="ru-RU" smtClean="0"/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1ED3-E28B-46B5-B62C-EB31FF823DAC}" type="slidenum">
              <a:rPr lang="ru-RU" smtClean="0"/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77FE-DC39-4CA6-B32E-107D27DFE791}" type="datetimeFigureOut">
              <a:rPr lang="ru-RU" smtClean="0"/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1ED3-E28B-46B5-B62C-EB31FF823DAC}" type="slidenum">
              <a:rPr lang="ru-RU" smtClean="0"/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77FE-DC39-4CA6-B32E-107D27DFE791}" type="datetimeFigureOut">
              <a:rPr lang="ru-RU" smtClean="0"/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1ED3-E28B-46B5-B62C-EB31FF823DAC}" type="slidenum">
              <a:rPr lang="ru-RU" smtClean="0"/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77FE-DC39-4CA6-B32E-107D27DFE791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1ED3-E28B-46B5-B62C-EB31FF823DAC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77FE-DC39-4CA6-B32E-107D27DFE791}" type="datetimeFigureOut">
              <a:rPr lang="ru-RU" smtClean="0"/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1ED3-E28B-46B5-B62C-EB31FF823DAC}" type="slidenum">
              <a:rPr lang="ru-RU" smtClean="0"/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77FE-DC39-4CA6-B32E-107D27DFE791}" type="datetimeFigureOut">
              <a:rPr lang="ru-RU" smtClean="0"/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1ED3-E28B-46B5-B62C-EB31FF823DAC}" type="slidenum">
              <a:rPr lang="ru-RU" smtClean="0"/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77FE-DC39-4CA6-B32E-107D27DFE791}" type="datetimeFigureOut">
              <a:rPr lang="ru-RU" smtClean="0"/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1ED3-E28B-46B5-B62C-EB31FF823DAC}" type="slidenum">
              <a:rPr lang="ru-RU" smtClean="0"/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</a:pPr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77FE-DC39-4CA6-B32E-107D27DFE791}" type="datetimeFigureOut">
              <a:rPr lang="ru-RU" smtClean="0"/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1ED3-E28B-46B5-B62C-EB31FF823DAC}" type="slidenum">
              <a:rPr lang="ru-RU" smtClean="0"/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77FE-DC39-4CA6-B32E-107D27DFE791}" type="datetimeFigureOut">
              <a:rPr lang="ru-RU" smtClean="0"/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1ED3-E28B-46B5-B62C-EB31FF823DAC}" type="slidenum">
              <a:rPr lang="ru-RU" smtClean="0"/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77FE-DC39-4CA6-B32E-107D27DFE791}" type="datetimeFigureOut">
              <a:rPr lang="ru-RU" smtClean="0"/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1ED3-E28B-46B5-B62C-EB31FF823DAC}" type="slidenum">
              <a:rPr lang="ru-RU" smtClean="0"/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77FE-DC39-4CA6-B32E-107D27DFE791}" type="datetimeFigureOut">
              <a:rPr lang="ru-RU" smtClean="0"/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1ED3-E28B-46B5-B62C-EB31FF823DAC}" type="slidenum">
              <a:rPr lang="ru-RU" smtClean="0"/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anose="02040502050405020303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77FE-DC39-4CA6-B32E-107D27DFE791}" type="datetimeFigureOut">
              <a:rPr lang="ru-RU" smtClean="0"/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1ED3-E28B-46B5-B62C-EB31FF823DAC}" type="slidenum">
              <a:rPr lang="ru-RU" smtClean="0"/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24A77FE-DC39-4CA6-B32E-107D27DFE791}" type="datetimeFigureOut">
              <a:rPr lang="ru-RU" smtClean="0"/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2611ED3-E28B-46B5-B62C-EB31FF823DAC}" type="slidenum">
              <a:rPr lang="ru-RU" smtClean="0"/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anose="02040502050405020303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9001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33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62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.jpeg"/><Relationship Id="rId1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9.jpeg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.jpeg"/><Relationship Id="rId2" Type="http://schemas.openxmlformats.org/officeDocument/2006/relationships/image" Target="../media/image33.jpeg"/><Relationship Id="rId1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.jpeg"/><Relationship Id="rId1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.jpeg"/><Relationship Id="rId2" Type="http://schemas.openxmlformats.org/officeDocument/2006/relationships/image" Target="../media/image36.jpeg"/><Relationship Id="rId1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7.jpeg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image" Target="../media/image39.jpeg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hdphoto" Target="../media/image47.wdp"/><Relationship Id="rId4" Type="http://schemas.openxmlformats.org/officeDocument/2006/relationships/image" Target="../media/image46.jpeg"/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.jpeg"/><Relationship Id="rId1" Type="http://schemas.openxmlformats.org/officeDocument/2006/relationships/image" Target="../media/image4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4.jpeg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.jpeg"/><Relationship Id="rId1" Type="http://schemas.openxmlformats.org/officeDocument/2006/relationships/image" Target="../media/image14.GIF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.jpe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0.jpeg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3.jpeg"/><Relationship Id="rId3" Type="http://schemas.openxmlformats.org/officeDocument/2006/relationships/image" Target="../media/image1.jpe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6" y="5715016"/>
            <a:ext cx="3601782" cy="966782"/>
          </a:xfrm>
        </p:spPr>
        <p:txBody>
          <a:bodyPr>
            <a:normAutofit/>
          </a:bodyPr>
          <a:lstStyle/>
          <a:p>
            <a:pPr algn="ctr"/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3717032"/>
            <a:ext cx="7858180" cy="2304256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4314" y="4149080"/>
            <a:ext cx="5786446" cy="2924947"/>
          </a:xfrm>
          <a:prstGeom prst="rect">
            <a:avLst/>
          </a:prstGeom>
          <a:noFill/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" y="44450"/>
            <a:ext cx="9138285" cy="68154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072494" cy="790952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effectLst/>
              </a:rPr>
              <a:t>Война на Тихом океане</a:t>
            </a:r>
            <a:endParaRPr lang="ru-RU" sz="48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796" y="1413178"/>
            <a:ext cx="7643866" cy="2642764"/>
          </a:xfrm>
          <a:noFill/>
        </p:spPr>
        <p:txBody>
          <a:bodyPr>
            <a:noAutofit/>
          </a:bodyPr>
          <a:lstStyle/>
          <a:p>
            <a:r>
              <a:rPr lang="ru-RU" sz="3200" dirty="0" smtClean="0"/>
              <a:t> </a:t>
            </a:r>
            <a:r>
              <a:rPr lang="ru-RU" sz="3600" dirty="0" smtClean="0"/>
              <a:t>Боевые действия в этом</a:t>
            </a:r>
            <a:endParaRPr lang="ru-RU" sz="3600" dirty="0" smtClean="0"/>
          </a:p>
          <a:p>
            <a:r>
              <a:rPr lang="ru-RU" sz="3600" dirty="0" smtClean="0"/>
              <a:t> регионе велись </a:t>
            </a:r>
            <a:r>
              <a:rPr lang="ru-RU" sz="3600" b="1" i="1" dirty="0" smtClean="0">
                <a:solidFill>
                  <a:srgbClr val="FF0000"/>
                </a:solidFill>
              </a:rPr>
              <a:t>с 1937 года</a:t>
            </a:r>
            <a:r>
              <a:rPr lang="ru-RU" sz="3600" dirty="0" smtClean="0"/>
              <a:t>, </a:t>
            </a:r>
            <a:endParaRPr lang="ru-RU" sz="3600" dirty="0" smtClean="0"/>
          </a:p>
          <a:p>
            <a:r>
              <a:rPr lang="ru-RU" sz="3600" dirty="0" smtClean="0"/>
              <a:t>однако частью </a:t>
            </a:r>
            <a:endParaRPr lang="ru-RU" sz="3600" dirty="0" smtClean="0"/>
          </a:p>
          <a:p>
            <a:r>
              <a:rPr lang="ru-RU" sz="3600" dirty="0" smtClean="0"/>
              <a:t>Второй мировой стали </a:t>
            </a:r>
            <a:endParaRPr lang="ru-RU" sz="3600" dirty="0" smtClean="0"/>
          </a:p>
          <a:p>
            <a:r>
              <a:rPr lang="ru-RU" sz="3600" dirty="0" smtClean="0"/>
              <a:t>считаться </a:t>
            </a:r>
            <a:r>
              <a:rPr lang="ru-RU" sz="3600" b="1" i="1" dirty="0" smtClean="0">
                <a:solidFill>
                  <a:srgbClr val="FF0000"/>
                </a:solidFill>
              </a:rPr>
              <a:t>лишь с 1941 года</a:t>
            </a:r>
            <a:r>
              <a:rPr lang="ru-RU" sz="3600" dirty="0" smtClean="0"/>
              <a:t>.</a:t>
            </a:r>
            <a:endParaRPr lang="ru-RU" sz="3600" dirty="0" smtClean="0"/>
          </a:p>
        </p:txBody>
      </p:sp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08585" y="3789048"/>
            <a:ext cx="5786446" cy="28535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Лена\Рабочий стол\вов на дв\300px-US_landings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785679" y="2780658"/>
            <a:ext cx="4214842" cy="35004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2" name="Picture 2" descr="C:\Documents and Settings\Лена\Рабочий стол\вов на дв\kap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214686"/>
            <a:ext cx="3374033" cy="20097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571480"/>
            <a:ext cx="7772400" cy="1509712"/>
          </a:xfrm>
        </p:spPr>
        <p:txBody>
          <a:bodyPr>
            <a:noAutofit/>
          </a:bodyPr>
          <a:lstStyle/>
          <a:p>
            <a:r>
              <a:rPr lang="ru-RU" sz="3200" dirty="0" smtClean="0"/>
              <a:t>  </a:t>
            </a:r>
            <a:r>
              <a:rPr lang="ru-RU" sz="2800" dirty="0" smtClean="0"/>
              <a:t>Японское правительство вынашивало планы создания </a:t>
            </a:r>
            <a:r>
              <a:rPr lang="ru-RU" sz="2800" b="1" dirty="0" smtClean="0">
                <a:solidFill>
                  <a:srgbClr val="FF0000"/>
                </a:solidFill>
              </a:rPr>
              <a:t>«Великой Японии» </a:t>
            </a:r>
            <a:r>
              <a:rPr lang="ru-RU" sz="2800" dirty="0" smtClean="0"/>
              <a:t>на покорённой территории </a:t>
            </a:r>
            <a:r>
              <a:rPr lang="ru-RU" sz="2800" dirty="0" smtClean="0">
                <a:solidFill>
                  <a:srgbClr val="FF0000"/>
                </a:solidFill>
              </a:rPr>
              <a:t>Дальнего Востока, Юго-Восточной Азии и островов Тихого океана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86190"/>
            <a:ext cx="5786446" cy="29249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Лена\Рабочий стол\вов на дв\ялтинская конференция черчиль, рузвельт, сталин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011870" y="2996873"/>
            <a:ext cx="3357586" cy="27112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928670"/>
            <a:ext cx="8643998" cy="642942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effectLst/>
              </a:rPr>
              <a:t>Вступление  СССР в войну на Тихом океане</a:t>
            </a:r>
            <a:endParaRPr lang="ru-RU" sz="48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-31" y="1556691"/>
            <a:ext cx="6072230" cy="3714776"/>
          </a:xfrm>
        </p:spPr>
        <p:txBody>
          <a:bodyPr>
            <a:normAutofit fontScale="87500" lnSpcReduction="10000"/>
          </a:bodyPr>
          <a:lstStyle/>
          <a:p>
            <a:r>
              <a:rPr lang="ru-RU" sz="3600" dirty="0" smtClean="0"/>
              <a:t> </a:t>
            </a:r>
            <a:r>
              <a:rPr lang="ru-RU" sz="3100" dirty="0" smtClean="0"/>
              <a:t> На </a:t>
            </a:r>
            <a:r>
              <a:rPr lang="ru-RU" sz="3100" u="sng" dirty="0" smtClean="0"/>
              <a:t>Ялтинской конференции</a:t>
            </a:r>
            <a:r>
              <a:rPr lang="ru-RU" sz="3100" dirty="0" smtClean="0">
                <a:solidFill>
                  <a:srgbClr val="FF0000"/>
                </a:solidFill>
              </a:rPr>
              <a:t> </a:t>
            </a:r>
            <a:endParaRPr lang="ru-RU" sz="3100" dirty="0" smtClean="0">
              <a:solidFill>
                <a:srgbClr val="FF0000"/>
              </a:solidFill>
            </a:endParaRPr>
          </a:p>
          <a:p>
            <a:r>
              <a:rPr lang="ru-RU" sz="3100" dirty="0" smtClean="0">
                <a:solidFill>
                  <a:srgbClr val="FF0000"/>
                </a:solidFill>
              </a:rPr>
              <a:t>в феврале 1945г.</a:t>
            </a:r>
            <a:r>
              <a:rPr lang="ru-RU" sz="3100" dirty="0" smtClean="0"/>
              <a:t>советское правительство взяло на себя обязательство вступить в войну против Японии на стороне союзников не позднее </a:t>
            </a:r>
            <a:r>
              <a:rPr lang="ru-RU" sz="3100" dirty="0" smtClean="0">
                <a:solidFill>
                  <a:srgbClr val="FF0000"/>
                </a:solidFill>
              </a:rPr>
              <a:t>3 месяцев </a:t>
            </a:r>
            <a:r>
              <a:rPr lang="ru-RU" sz="3100" dirty="0" smtClean="0"/>
              <a:t>после окончания войны в Европе.</a:t>
            </a:r>
            <a:endParaRPr lang="ru-RU" sz="3100" dirty="0" smtClean="0"/>
          </a:p>
          <a:p>
            <a:r>
              <a:rPr lang="ru-RU" sz="4000" dirty="0" smtClean="0"/>
              <a:t> </a:t>
            </a:r>
            <a:endParaRPr lang="ru-RU" sz="4000" dirty="0"/>
          </a:p>
        </p:txBody>
      </p:sp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00504"/>
            <a:ext cx="5286380" cy="267217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011870" y="6020763"/>
            <a:ext cx="3357586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err="1" smtClean="0"/>
              <a:t>У.Черчиль</a:t>
            </a:r>
            <a:r>
              <a:rPr lang="ru-RU" sz="1600" b="1" dirty="0" smtClean="0"/>
              <a:t>, Т.Рузвельт, И.Сталин. Ялта, 1945г.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Documents and Settings\Лена\Мои документы\ВОВ\медальза победу над японией\медаль за победу над японией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286644" y="285728"/>
            <a:ext cx="1662119" cy="30611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428604"/>
            <a:ext cx="7772400" cy="150971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    </a:t>
            </a:r>
            <a:r>
              <a:rPr lang="ru-RU" sz="2800" b="1" dirty="0" smtClean="0">
                <a:solidFill>
                  <a:srgbClr val="FF0000"/>
                </a:solidFill>
              </a:rPr>
              <a:t>9 августа 1945 года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СССР </a:t>
            </a:r>
            <a:r>
              <a:rPr lang="ru-RU" sz="2800" dirty="0" smtClean="0"/>
              <a:t>начал боевые действия </a:t>
            </a:r>
            <a:endParaRPr lang="ru-RU" sz="2800" dirty="0" smtClean="0"/>
          </a:p>
          <a:p>
            <a:pPr algn="ctr"/>
            <a:r>
              <a:rPr lang="ru-RU" sz="2800" dirty="0" smtClean="0"/>
              <a:t>против Японии.</a:t>
            </a:r>
            <a:endParaRPr lang="ru-RU" sz="2800" dirty="0" smtClean="0"/>
          </a:p>
          <a:p>
            <a:r>
              <a:rPr lang="ru-RU" sz="2800" dirty="0" smtClean="0"/>
              <a:t>  В ходе </a:t>
            </a:r>
            <a:r>
              <a:rPr lang="ru-RU" sz="2800" u="sng" dirty="0" smtClean="0">
                <a:solidFill>
                  <a:srgbClr val="FF0000"/>
                </a:solidFill>
              </a:rPr>
              <a:t>Маньчжурской операции</a:t>
            </a:r>
            <a:endParaRPr lang="ru-RU" sz="2800" u="sng" dirty="0" smtClean="0">
              <a:solidFill>
                <a:srgbClr val="FF0000"/>
              </a:solidFill>
            </a:endParaRPr>
          </a:p>
          <a:p>
            <a:r>
              <a:rPr lang="ru-RU" sz="2800" dirty="0" smtClean="0"/>
              <a:t> советские войска в короткий срок </a:t>
            </a:r>
            <a:endParaRPr lang="ru-RU" sz="2800" dirty="0" smtClean="0"/>
          </a:p>
          <a:p>
            <a:r>
              <a:rPr lang="ru-RU" sz="2800" dirty="0" smtClean="0"/>
              <a:t>разгромили  японскую </a:t>
            </a:r>
            <a:r>
              <a:rPr lang="ru-RU" sz="2800" dirty="0" err="1" smtClean="0"/>
              <a:t>Квантунскую</a:t>
            </a:r>
            <a:r>
              <a:rPr lang="ru-RU" sz="2800" dirty="0" smtClean="0"/>
              <a:t> армию.  </a:t>
            </a:r>
            <a:endParaRPr lang="ru-RU" sz="2800" dirty="0"/>
          </a:p>
        </p:txBody>
      </p:sp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000504"/>
            <a:ext cx="5786446" cy="2639195"/>
          </a:xfrm>
          <a:prstGeom prst="rect">
            <a:avLst/>
          </a:prstGeom>
          <a:noFill/>
        </p:spPr>
      </p:pic>
      <p:pic>
        <p:nvPicPr>
          <p:cNvPr id="4098" name="Picture 2" descr="C:\Documents and Settings\Лена\Рабочий стол\вов на дв\175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786190"/>
            <a:ext cx="3286148" cy="27494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7772400" cy="857256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/>
              </a:rPr>
              <a:t>Атомная бомба</a:t>
            </a:r>
            <a:endParaRPr lang="ru-RU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1428736"/>
            <a:ext cx="8143932" cy="2500330"/>
          </a:xfrm>
        </p:spPr>
        <p:txBody>
          <a:bodyPr>
            <a:noAutofit/>
          </a:bodyPr>
          <a:lstStyle/>
          <a:p>
            <a:r>
              <a:rPr lang="ru-RU" sz="3200" dirty="0" smtClean="0"/>
              <a:t> </a:t>
            </a:r>
            <a:r>
              <a:rPr lang="ru-RU" sz="2800" i="1" dirty="0" smtClean="0"/>
              <a:t>       </a:t>
            </a:r>
            <a:r>
              <a:rPr lang="ru-RU" sz="2800" b="1" i="1" dirty="0" smtClean="0">
                <a:solidFill>
                  <a:srgbClr val="FF0000"/>
                </a:solidFill>
              </a:rPr>
              <a:t>6 и 9 августа</a:t>
            </a:r>
            <a:r>
              <a:rPr lang="ru-RU" sz="2800" i="1" dirty="0" smtClean="0"/>
              <a:t> </a:t>
            </a:r>
            <a:r>
              <a:rPr lang="ru-RU" sz="2800" b="1" i="1" dirty="0" smtClean="0">
                <a:solidFill>
                  <a:srgbClr val="FF0000"/>
                </a:solidFill>
              </a:rPr>
              <a:t>1945  </a:t>
            </a:r>
            <a:r>
              <a:rPr lang="ru-RU" sz="2800" dirty="0" smtClean="0"/>
              <a:t>года </a:t>
            </a:r>
            <a:r>
              <a:rPr lang="ru-RU" sz="2800" dirty="0" smtClean="0">
                <a:solidFill>
                  <a:srgbClr val="FF0000"/>
                </a:solidFill>
              </a:rPr>
              <a:t>американская авиация </a:t>
            </a:r>
            <a:r>
              <a:rPr lang="ru-RU" sz="2800" dirty="0" smtClean="0"/>
              <a:t>сбросила атомные бомбы на города</a:t>
            </a:r>
            <a:r>
              <a:rPr lang="ru-RU" sz="2800" i="1" dirty="0" smtClean="0">
                <a:solidFill>
                  <a:srgbClr val="FF0000"/>
                </a:solidFill>
              </a:rPr>
              <a:t> Хиросиму</a:t>
            </a:r>
            <a:r>
              <a:rPr lang="ru-RU" sz="2800" dirty="0" smtClean="0"/>
              <a:t> и </a:t>
            </a:r>
            <a:r>
              <a:rPr lang="ru-RU" sz="2800" i="1" dirty="0" smtClean="0">
                <a:solidFill>
                  <a:srgbClr val="FF0000"/>
                </a:solidFill>
              </a:rPr>
              <a:t>Нагасаки</a:t>
            </a:r>
            <a:r>
              <a:rPr lang="ru-RU" sz="2800" dirty="0" smtClean="0"/>
              <a:t>, что привело к огромным разрушениям и потерям гражданского населения.</a:t>
            </a:r>
            <a:endParaRPr lang="ru-RU" sz="2800" dirty="0"/>
          </a:p>
        </p:txBody>
      </p:sp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86190"/>
            <a:ext cx="5786446" cy="2924947"/>
          </a:xfrm>
          <a:prstGeom prst="rect">
            <a:avLst/>
          </a:prstGeom>
          <a:noFill/>
        </p:spPr>
      </p:pic>
      <p:pic>
        <p:nvPicPr>
          <p:cNvPr id="5122" name="Picture 2" descr="C:\Documents and Settings\Лена\Рабочий стол\вов на дв\1615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20340" y="3932873"/>
            <a:ext cx="3500462" cy="26183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Documents and Settings\Лена\Рабочий стол\вов на дв\хирасима инагасаки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929190" y="3929066"/>
            <a:ext cx="3920757" cy="25288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428604"/>
            <a:ext cx="7772400" cy="299995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  </a:t>
            </a:r>
            <a:r>
              <a:rPr lang="ru-RU" sz="2800" dirty="0" smtClean="0"/>
              <a:t>Ядерная бомбардировка японских городов Хиросима  и Нагасаки  унесла жизни более чем </a:t>
            </a:r>
            <a:r>
              <a:rPr lang="ru-RU" sz="2800" dirty="0" smtClean="0">
                <a:solidFill>
                  <a:srgbClr val="FF0000"/>
                </a:solidFill>
              </a:rPr>
              <a:t>250 тысяч человек. </a:t>
            </a:r>
            <a:br>
              <a:rPr lang="ru-RU" sz="2800" dirty="0" smtClean="0"/>
            </a:br>
            <a:r>
              <a:rPr lang="ru-RU" sz="2800" dirty="0" smtClean="0"/>
              <a:t>Это были самые большие потери за всю историю человечества.</a:t>
            </a:r>
            <a:endParaRPr lang="ru-RU" sz="2800" dirty="0"/>
          </a:p>
        </p:txBody>
      </p:sp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86190"/>
            <a:ext cx="5786446" cy="2924947"/>
          </a:xfrm>
          <a:prstGeom prst="rect">
            <a:avLst/>
          </a:prstGeom>
          <a:noFill/>
        </p:spPr>
      </p:pic>
      <p:pic>
        <p:nvPicPr>
          <p:cNvPr id="6146" name="Picture 2" descr="C:\Documents and Settings\Лена\Рабочий стол\вов на дв\хиросима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857496"/>
            <a:ext cx="3621308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Лена\Рабочий стол\вов на дв\11271406_pamyatnik_big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571736" y="2928934"/>
            <a:ext cx="2790825" cy="2857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285728"/>
            <a:ext cx="7772400" cy="1509712"/>
          </a:xfrm>
        </p:spPr>
        <p:txBody>
          <a:bodyPr>
            <a:noAutofit/>
          </a:bodyPr>
          <a:lstStyle/>
          <a:p>
            <a:r>
              <a:rPr lang="ru-RU" sz="3200" dirty="0" smtClean="0"/>
              <a:t>      </a:t>
            </a:r>
            <a:r>
              <a:rPr lang="ru-RU" sz="3200" b="1" i="1" dirty="0" smtClean="0">
                <a:solidFill>
                  <a:srgbClr val="FF0000"/>
                </a:solidFill>
              </a:rPr>
              <a:t>День Хиросимы </a:t>
            </a:r>
            <a:r>
              <a:rPr lang="ru-RU" sz="3200" dirty="0" smtClean="0"/>
              <a:t>стал отмечаться международным сообществом как </a:t>
            </a:r>
            <a:r>
              <a:rPr lang="ru-RU" sz="3200" b="1" i="1" dirty="0" smtClean="0">
                <a:solidFill>
                  <a:srgbClr val="FF0000"/>
                </a:solidFill>
              </a:rPr>
              <a:t>Всемирный день </a:t>
            </a:r>
            <a:r>
              <a:rPr lang="ru-RU" sz="3200" dirty="0" smtClean="0"/>
              <a:t>борьбы за запрещение ядерного оружия</a:t>
            </a:r>
            <a:endParaRPr lang="ru-RU" sz="3200" dirty="0"/>
          </a:p>
        </p:txBody>
      </p:sp>
      <p:pic>
        <p:nvPicPr>
          <p:cNvPr id="4" name="Picture 3" descr="C:\Documents and Settings\Лена\Рабочий стол\вов на дв\бумажные журавли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38" y="2853045"/>
            <a:ext cx="2428892" cy="32350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933053"/>
            <a:ext cx="5786446" cy="29249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Лена\Рабочий стол\вов на дв\17511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715828" y="3860799"/>
            <a:ext cx="4071966" cy="2803839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357166"/>
            <a:ext cx="7843838" cy="2938472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      </a:t>
            </a:r>
            <a:endParaRPr lang="ru-RU" sz="2800" b="1" i="1" dirty="0" smtClean="0"/>
          </a:p>
          <a:p>
            <a:r>
              <a:rPr lang="ru-RU" sz="2800" b="1" i="1" dirty="0" smtClean="0"/>
              <a:t>      В результате ожесточенных боев советские солдаты справились с 3- миллионной </a:t>
            </a:r>
            <a:r>
              <a:rPr lang="ru-RU" sz="2800" b="1" i="1" dirty="0" err="1" smtClean="0"/>
              <a:t>Квантунской</a:t>
            </a:r>
            <a:r>
              <a:rPr lang="ru-RU" sz="2800" b="1" i="1" dirty="0" smtClean="0"/>
              <a:t> армией </a:t>
            </a:r>
            <a:r>
              <a:rPr lang="ru-RU" sz="2800" b="1" i="1" dirty="0" smtClean="0">
                <a:solidFill>
                  <a:srgbClr val="FF0000"/>
                </a:solidFill>
              </a:rPr>
              <a:t>за 24 дня</a:t>
            </a:r>
            <a:r>
              <a:rPr lang="ru-RU" sz="2800" b="1" i="1" dirty="0" smtClean="0"/>
              <a:t>. Во время  сражений </a:t>
            </a:r>
            <a:r>
              <a:rPr lang="ru-RU" sz="2800" b="1" i="1" dirty="0" smtClean="0">
                <a:solidFill>
                  <a:srgbClr val="FF0000"/>
                </a:solidFill>
              </a:rPr>
              <a:t>погибло более 8 тысяч и ранено более 22 тысяч </a:t>
            </a:r>
            <a:r>
              <a:rPr lang="ru-RU" sz="2800" b="1" i="1" dirty="0" smtClean="0"/>
              <a:t>советских солдат и офицеров. </a:t>
            </a:r>
            <a:endParaRPr lang="ru-RU" sz="2800" dirty="0"/>
          </a:p>
        </p:txBody>
      </p:sp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86190"/>
            <a:ext cx="5786446" cy="29249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ru-RU" sz="2800" b="1" dirty="0"/>
              <a:t>308 тыс. человек были удостоены государственных наград, </a:t>
            </a:r>
            <a:endParaRPr lang="ru-RU" sz="2800" b="1" dirty="0"/>
          </a:p>
          <a:p>
            <a:r>
              <a:rPr lang="ru-RU" sz="2800" b="1" dirty="0"/>
              <a:t>93 человека были удостоены звания Героя Советского Союза.</a:t>
            </a:r>
            <a:endParaRPr lang="ru-RU" sz="2800" b="1" dirty="0"/>
          </a:p>
          <a:p>
            <a:r>
              <a:rPr lang="ru-RU" sz="2800" b="1" dirty="0"/>
              <a:t> Медалью «За победу над Японией» были награждены все участники этой битвы.</a:t>
            </a:r>
            <a:endParaRPr lang="ru-RU" sz="2800" b="1" dirty="0"/>
          </a:p>
        </p:txBody>
      </p:sp>
      <p:pic>
        <p:nvPicPr>
          <p:cNvPr id="3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86190"/>
            <a:ext cx="7452320" cy="29249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Лена\Мои документы\ВОВ\солдат1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42910" y="2786058"/>
            <a:ext cx="3047997" cy="22859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6" name="Picture 2" descr="C:\Documents and Settings\Лена\Рабочий стол\победа\победа1.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3500438"/>
            <a:ext cx="4543425" cy="30575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285728"/>
            <a:ext cx="7772400" cy="2571768"/>
          </a:xfrm>
        </p:spPr>
        <p:txBody>
          <a:bodyPr>
            <a:normAutofit fontScale="92500"/>
          </a:bodyPr>
          <a:lstStyle/>
          <a:p>
            <a:pPr algn="ctr"/>
            <a:r>
              <a:rPr lang="ru-RU" sz="3200" b="1" i="1" dirty="0" smtClean="0"/>
              <a:t>   </a:t>
            </a:r>
            <a:r>
              <a:rPr lang="ru-RU" sz="3200" b="1" i="1" dirty="0" smtClean="0">
                <a:solidFill>
                  <a:srgbClr val="FF0000"/>
                </a:solidFill>
              </a:rPr>
              <a:t>  </a:t>
            </a:r>
            <a:r>
              <a:rPr lang="ru-RU" sz="3200" b="1" i="1" dirty="0" smtClean="0"/>
              <a:t>Ценой нечеловеческих усилий советские солдаты не только </a:t>
            </a:r>
            <a:r>
              <a:rPr lang="ru-RU" sz="3200" b="1" i="1" dirty="0" smtClean="0">
                <a:solidFill>
                  <a:srgbClr val="FF0000"/>
                </a:solidFill>
              </a:rPr>
              <a:t>отстояли Родину, но и избавили мир от фашизма, </a:t>
            </a:r>
            <a:r>
              <a:rPr lang="ru-RU" sz="3200" b="1" i="1" dirty="0" smtClean="0"/>
              <a:t>подарили возможность жить и творить на всей земле.</a:t>
            </a:r>
            <a:endParaRPr lang="ru-RU" sz="3200" dirty="0" smtClean="0"/>
          </a:p>
          <a:p>
            <a:endParaRPr lang="ru-RU" dirty="0"/>
          </a:p>
        </p:txBody>
      </p:sp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86190"/>
            <a:ext cx="5786446" cy="29249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691361"/>
            <a:ext cx="4286280" cy="216663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60648"/>
            <a:ext cx="8572592" cy="1296144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effectLst/>
              </a:rPr>
              <a:t>1 сентября 1939 –</a:t>
            </a:r>
            <a:br>
              <a:rPr lang="ru-RU" sz="4400" dirty="0" smtClean="0">
                <a:solidFill>
                  <a:srgbClr val="FF0000"/>
                </a:solidFill>
                <a:effectLst/>
              </a:rPr>
            </a:br>
            <a:r>
              <a:rPr lang="ru-RU" sz="4400" dirty="0" smtClean="0">
                <a:solidFill>
                  <a:srgbClr val="FF0000"/>
                </a:solidFill>
                <a:effectLst/>
              </a:rPr>
              <a:t>2 сентября 1945</a:t>
            </a:r>
            <a:endParaRPr lang="ru-RU" sz="44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484784"/>
            <a:ext cx="5643602" cy="451598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    </a:t>
            </a:r>
            <a:r>
              <a:rPr lang="ru-RU" sz="2800" dirty="0" smtClean="0"/>
              <a:t>Вторая мировая война – крупнейшая война в истории человечества.</a:t>
            </a:r>
            <a:endParaRPr lang="ru-RU" sz="2800" dirty="0" smtClean="0"/>
          </a:p>
          <a:p>
            <a:r>
              <a:rPr lang="ru-RU" sz="2800" dirty="0" smtClean="0"/>
              <a:t>   В этой  войне участвовало </a:t>
            </a:r>
            <a:r>
              <a:rPr lang="ru-RU" sz="2800" dirty="0" smtClean="0">
                <a:solidFill>
                  <a:srgbClr val="FF0000"/>
                </a:solidFill>
              </a:rPr>
              <a:t>62</a:t>
            </a:r>
            <a:r>
              <a:rPr lang="ru-RU" sz="2800" dirty="0" smtClean="0"/>
              <a:t> государства из </a:t>
            </a:r>
            <a:r>
              <a:rPr lang="ru-RU" sz="2800" dirty="0" smtClean="0">
                <a:solidFill>
                  <a:srgbClr val="FF0000"/>
                </a:solidFill>
              </a:rPr>
              <a:t>73</a:t>
            </a:r>
            <a:r>
              <a:rPr lang="ru-RU" sz="2800" dirty="0" smtClean="0"/>
              <a:t>, существовавших на тот момент. Боевые действия велись на территории </a:t>
            </a:r>
            <a:r>
              <a:rPr lang="ru-RU" sz="2800" dirty="0" smtClean="0">
                <a:solidFill>
                  <a:srgbClr val="FF0000"/>
                </a:solidFill>
              </a:rPr>
              <a:t>трёх континентов</a:t>
            </a:r>
            <a:r>
              <a:rPr lang="ru-RU" sz="2800" dirty="0" smtClean="0"/>
              <a:t> и в водах четырёх океанов.</a:t>
            </a:r>
            <a:endParaRPr lang="ru-RU" sz="2800" dirty="0"/>
          </a:p>
        </p:txBody>
      </p:sp>
      <p:pic>
        <p:nvPicPr>
          <p:cNvPr id="2050" name="Picture 2" descr="C:\Documents and Settings\Лена\Рабочий стол\вов на дв\320px-Infobox_image_for_WWII (5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1714488"/>
            <a:ext cx="3063584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571480"/>
            <a:ext cx="7772400" cy="321471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/>
              <a:t>   </a:t>
            </a:r>
            <a:r>
              <a:rPr lang="ru-RU" sz="3200" b="1" i="1" dirty="0" smtClean="0"/>
              <a:t>Вторая мировая  - суровая и кровопролитная война, которая закончилась </a:t>
            </a:r>
            <a:r>
              <a:rPr lang="ru-RU" sz="3200" b="1" i="1" dirty="0" smtClean="0">
                <a:solidFill>
                  <a:srgbClr val="FF0000"/>
                </a:solidFill>
              </a:rPr>
              <a:t>на Дальнем Востоке</a:t>
            </a:r>
            <a:r>
              <a:rPr lang="ru-RU" sz="3200" b="1" i="1" dirty="0" smtClean="0"/>
              <a:t>, когда была одержана </a:t>
            </a:r>
            <a:r>
              <a:rPr lang="ru-RU" sz="3200" b="1" i="1" dirty="0" smtClean="0">
                <a:solidFill>
                  <a:srgbClr val="FF0000"/>
                </a:solidFill>
              </a:rPr>
              <a:t>победа над Японией </a:t>
            </a:r>
            <a:r>
              <a:rPr lang="ru-RU" sz="3200" b="1" i="1" dirty="0" smtClean="0"/>
              <a:t>– последним союзником фашистской Германии.</a:t>
            </a:r>
            <a:endParaRPr lang="ru-RU" sz="3200" dirty="0"/>
          </a:p>
        </p:txBody>
      </p:sp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86190"/>
            <a:ext cx="5786446" cy="2924947"/>
          </a:xfrm>
          <a:prstGeom prst="rect">
            <a:avLst/>
          </a:prstGeom>
          <a:noFill/>
        </p:spPr>
      </p:pic>
      <p:pic>
        <p:nvPicPr>
          <p:cNvPr id="7170" name="Picture 2" descr="C:\Documents and Settings\Лена\Мои документы\ВОВ\медальза победу над японией\медаль за победу над японией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3571876"/>
            <a:ext cx="2576528" cy="29833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quarter" idx="13"/>
          </p:nvPr>
        </p:nvSpPr>
        <p:spPr>
          <a:xfrm>
            <a:off x="432435" y="282575"/>
            <a:ext cx="8272780" cy="6330315"/>
          </a:xfrm>
        </p:spPr>
        <p:txBody>
          <a:bodyPr>
            <a:noAutofit/>
          </a:bodyPr>
          <a:p>
            <a:pPr marL="45720" indent="0">
              <a:buNone/>
            </a:pP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Федеральным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законом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№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126-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ФЗ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24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апреля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2020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года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установлен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новый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день</a:t>
            </a:r>
            <a:r>
              <a:rPr lang="ru-RU" altLang="en-US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воинской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славы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России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—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«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3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сентября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—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День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окончания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Второй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мировой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войны</a:t>
            </a:r>
            <a:r>
              <a:rPr lang="ru-RU" altLang="en-US" sz="2400" b="1">
                <a:latin typeface="Times New Roman" panose="02020603050405020304" charset="0"/>
                <a:cs typeface="Times New Roman" panose="02020603050405020304" charset="0"/>
              </a:rPr>
              <a:t>  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(1945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год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)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»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одновременно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исключена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существовавшая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в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2010-2019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годах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памятная</a:t>
            </a:r>
            <a:r>
              <a:rPr lang="ru-RU" altLang="en-US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дата</a:t>
            </a:r>
            <a:r>
              <a:rPr lang="ru-RU" altLang="en-US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«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2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сентября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—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День</a:t>
            </a:r>
            <a:r>
              <a:rPr lang="ru-RU" altLang="en-US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окончания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Второй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мировой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войны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(1945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год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)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»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.</a:t>
            </a:r>
            <a:endParaRPr lang="en-US" altLang="ru-RU" sz="2400" b="1">
              <a:latin typeface="Times New Roman" panose="02020603050405020304" charset="0"/>
              <a:cs typeface="Times New Roman" panose="02020603050405020304" charset="0"/>
            </a:endParaRPr>
          </a:p>
          <a:p>
            <a:pPr marL="45720" indent="0">
              <a:buNone/>
            </a:pP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Основанием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для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установления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этого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праздника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считается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Акт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о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капитуляции</a:t>
            </a:r>
            <a:r>
              <a:rPr lang="ru-RU" altLang="en-US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Японии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подписанный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2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сентября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1945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года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на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борту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американского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линкора</a:t>
            </a:r>
            <a:r>
              <a:rPr lang="ru-RU" altLang="en-US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«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Миссури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»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представителями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союзных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государств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в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том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числе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СССР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находившихся</a:t>
            </a:r>
            <a:r>
              <a:rPr lang="ru-RU" altLang="en-US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в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состоянии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войны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с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Японией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участвовавших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в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военных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действиях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.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Этот</a:t>
            </a:r>
            <a:endParaRPr lang="en-US" altLang="en-US" sz="2400" b="1">
              <a:latin typeface="Times New Roman" panose="02020603050405020304" charset="0"/>
              <a:cs typeface="Times New Roman" panose="02020603050405020304" charset="0"/>
            </a:endParaRPr>
          </a:p>
          <a:p>
            <a:pPr marL="45720" indent="0">
              <a:buNone/>
            </a:pP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документ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ознаменовал</a:t>
            </a:r>
            <a:r>
              <a:rPr lang="ru-RU" altLang="en-US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окончание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Второй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мировой</a:t>
            </a:r>
            <a:r>
              <a:rPr lang="en-US" altLang="ru-RU" sz="2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2400" b="1">
                <a:latin typeface="Times New Roman" panose="02020603050405020304" charset="0"/>
                <a:cs typeface="Times New Roman" panose="02020603050405020304" charset="0"/>
              </a:rPr>
              <a:t>войны</a:t>
            </a:r>
            <a:endParaRPr lang="en-US" altLang="en-US" sz="2400" b="1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6" name="Текстовое поле 5"/>
          <p:cNvSpPr txBox="1"/>
          <p:nvPr/>
        </p:nvSpPr>
        <p:spPr>
          <a:xfrm>
            <a:off x="0" y="116523"/>
            <a:ext cx="5080000" cy="5631180"/>
          </a:xfrm>
          <a:prstGeom prst="rect">
            <a:avLst/>
          </a:prstGeom>
        </p:spPr>
        <p:txBody>
          <a:bodyPr>
            <a:spAutoFit/>
          </a:bodyPr>
          <a:p>
            <a:r>
              <a:rPr sz="2400" b="1">
                <a:solidFill>
                  <a:srgbClr val="000000"/>
                </a:solidFill>
                <a:latin typeface="Times New Roman" panose="02020603050405020304" charset="0"/>
                <a:ea typeface="Gabriola" panose="04040605051002020D02"/>
                <a:cs typeface="Times New Roman" panose="02020603050405020304" charset="0"/>
              </a:rPr>
              <a:t>Большой вклад в победу над Японией внесли военные моряки Тихоокеанского флота. </a:t>
            </a:r>
            <a:endParaRPr sz="2400" b="1">
              <a:solidFill>
                <a:srgbClr val="000000"/>
              </a:solidFill>
              <a:latin typeface="Times New Roman" panose="02020603050405020304" charset="0"/>
              <a:ea typeface="Gabriola" panose="04040605051002020D02"/>
              <a:cs typeface="Times New Roman" panose="02020603050405020304" charset="0"/>
            </a:endParaRPr>
          </a:p>
          <a:p>
            <a:r>
              <a:rPr sz="2400" b="1">
                <a:solidFill>
                  <a:srgbClr val="000000"/>
                </a:solidFill>
                <a:latin typeface="Times New Roman" panose="02020603050405020304" charset="0"/>
                <a:ea typeface="Gabriola" panose="04040605051002020D02"/>
                <a:cs typeface="Times New Roman" panose="02020603050405020304" charset="0"/>
              </a:rPr>
              <a:t>Освобождение Кореи, Южного Сахалина и Курильских островов производилось путем </a:t>
            </a:r>
            <a:endParaRPr sz="2400" b="1">
              <a:solidFill>
                <a:srgbClr val="000000"/>
              </a:solidFill>
              <a:latin typeface="Times New Roman" panose="02020603050405020304" charset="0"/>
              <a:ea typeface="Gabriola" panose="04040605051002020D02"/>
              <a:cs typeface="Times New Roman" panose="02020603050405020304" charset="0"/>
            </a:endParaRPr>
          </a:p>
          <a:p>
            <a:r>
              <a:rPr sz="2400" b="1">
                <a:solidFill>
                  <a:srgbClr val="000000"/>
                </a:solidFill>
                <a:latin typeface="Times New Roman" panose="02020603050405020304" charset="0"/>
                <a:ea typeface="Gabriola" panose="04040605051002020D02"/>
                <a:cs typeface="Times New Roman" panose="02020603050405020304" charset="0"/>
              </a:rPr>
              <a:t>высадки морских десантов. Активно действовала морская авиация, наносившая удары </a:t>
            </a:r>
            <a:endParaRPr sz="2400" b="1">
              <a:solidFill>
                <a:srgbClr val="000000"/>
              </a:solidFill>
              <a:latin typeface="Times New Roman" panose="02020603050405020304" charset="0"/>
              <a:ea typeface="Gabriola" panose="04040605051002020D02"/>
              <a:cs typeface="Times New Roman" panose="02020603050405020304" charset="0"/>
            </a:endParaRPr>
          </a:p>
          <a:p>
            <a:r>
              <a:rPr sz="2400" b="1">
                <a:solidFill>
                  <a:srgbClr val="000000"/>
                </a:solidFill>
                <a:latin typeface="Times New Roman" panose="02020603050405020304" charset="0"/>
                <a:ea typeface="Gabriola" panose="04040605051002020D02"/>
                <a:cs typeface="Times New Roman" panose="02020603050405020304" charset="0"/>
              </a:rPr>
              <a:t>по порт</a:t>
            </a:r>
            <a:r>
              <a:rPr sz="2400" b="1" u="sng">
                <a:solidFill>
                  <a:srgbClr val="000000"/>
                </a:solidFill>
                <a:latin typeface="Times New Roman" panose="02020603050405020304" charset="0"/>
                <a:ea typeface="Gabriola" panose="04040605051002020D02"/>
                <a:cs typeface="Times New Roman" panose="02020603050405020304" charset="0"/>
              </a:rPr>
              <a:t>а</a:t>
            </a:r>
            <a:r>
              <a:rPr sz="2400" b="1">
                <a:solidFill>
                  <a:srgbClr val="000000"/>
                </a:solidFill>
                <a:latin typeface="Times New Roman" panose="02020603050405020304" charset="0"/>
                <a:ea typeface="Gabriola" panose="04040605051002020D02"/>
                <a:cs typeface="Times New Roman" panose="02020603050405020304" charset="0"/>
              </a:rPr>
              <a:t>м и кораблям противника в море. В результате Япония лишилась не только </a:t>
            </a:r>
            <a:endParaRPr sz="2400" b="1">
              <a:solidFill>
                <a:srgbClr val="000000"/>
              </a:solidFill>
              <a:latin typeface="Times New Roman" panose="02020603050405020304" charset="0"/>
              <a:ea typeface="Gabriola" panose="04040605051002020D02"/>
              <a:cs typeface="Times New Roman" panose="02020603050405020304" charset="0"/>
            </a:endParaRPr>
          </a:p>
          <a:p>
            <a:r>
              <a:rPr sz="2400" b="1">
                <a:solidFill>
                  <a:srgbClr val="000000"/>
                </a:solidFill>
                <a:latin typeface="Times New Roman" panose="02020603050405020304" charset="0"/>
                <a:ea typeface="Gabriola" panose="04040605051002020D02"/>
                <a:cs typeface="Times New Roman" panose="02020603050405020304" charset="0"/>
              </a:rPr>
              <a:t>морских, но и кратчайших наземных путей снабжения Квантунской армии</a:t>
            </a:r>
            <a:endParaRPr sz="2400" b="1">
              <a:solidFill>
                <a:srgbClr val="000000"/>
              </a:solidFill>
              <a:latin typeface="Times New Roman" panose="02020603050405020304" charset="0"/>
              <a:ea typeface="Gabriola" panose="04040605051002020D02"/>
              <a:cs typeface="Times New Roman" panose="02020603050405020304" charset="0"/>
            </a:endParaRPr>
          </a:p>
        </p:txBody>
      </p:sp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51400" y="404495"/>
            <a:ext cx="4196080" cy="534416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80512" cy="688538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91680" y="116632"/>
            <a:ext cx="64027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Мемориал </a:t>
            </a: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«Могила воинам Советской Армии» </a:t>
            </a:r>
            <a:endParaRPr lang="ru-RU" b="1" dirty="0" smtClean="0">
              <a:solidFill>
                <a:srgbClr val="C0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 городе Чхонджин (Сейсин)</a:t>
            </a:r>
            <a:endParaRPr lang="ru-RU" b="1" dirty="0">
              <a:solidFill>
                <a:srgbClr val="C0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933" y="937721"/>
            <a:ext cx="3838915" cy="288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4012828"/>
            <a:ext cx="3311065" cy="2484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980728"/>
            <a:ext cx="3023146" cy="226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565332"/>
            <a:ext cx="2187618" cy="2916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83968" y="116632"/>
            <a:ext cx="42017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Мемориал в </a:t>
            </a:r>
            <a:r>
              <a:rPr lang="ru-RU" sz="2000" b="1" dirty="0" smtClean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городе Фокино</a:t>
            </a:r>
            <a:endParaRPr lang="ru-RU" sz="2000" b="1" dirty="0">
              <a:solidFill>
                <a:srgbClr val="C0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47" b="10305"/>
          <a:stretch>
            <a:fillRect/>
          </a:stretch>
        </p:blipFill>
        <p:spPr>
          <a:xfrm>
            <a:off x="3635896" y="3759569"/>
            <a:ext cx="5238750" cy="2854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5255" y="764704"/>
            <a:ext cx="4860032" cy="280624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77" t="1121" r="2317" b="1308"/>
          <a:stretch>
            <a:fillRect/>
          </a:stretch>
        </p:blipFill>
        <p:spPr>
          <a:xfrm>
            <a:off x="971600" y="404959"/>
            <a:ext cx="2410761" cy="62092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Лена\Мои документы\ВОВ\стих4_files\1db6da80492d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0"/>
            <a:ext cx="7772400" cy="1509712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</a:rPr>
              <a:t>Немного осталось из тех, кто в боях</a:t>
            </a:r>
            <a:br>
              <a:rPr lang="ru-RU" sz="3200" b="1" i="1" dirty="0" smtClean="0">
                <a:solidFill>
                  <a:schemeClr val="bg1"/>
                </a:solidFill>
              </a:rPr>
            </a:br>
            <a:r>
              <a:rPr lang="ru-RU" sz="3200" b="1" i="1" dirty="0" smtClean="0">
                <a:solidFill>
                  <a:schemeClr val="bg1"/>
                </a:solidFill>
              </a:rPr>
              <a:t>Прошли до Берлина полсвета </a:t>
            </a:r>
            <a:r>
              <a:rPr lang="ru-RU" sz="3200" b="1" i="1" dirty="0" smtClean="0"/>
              <a:t>-</a:t>
            </a:r>
            <a:br>
              <a:rPr lang="ru-RU" sz="3200" b="1" i="1" dirty="0" smtClean="0"/>
            </a:br>
            <a:r>
              <a:rPr lang="ru-RU" sz="3200" b="1" i="1" dirty="0" smtClean="0">
                <a:solidFill>
                  <a:schemeClr val="bg1"/>
                </a:solidFill>
              </a:rPr>
              <a:t>В мороз и пургу, через горе и страх.</a:t>
            </a:r>
            <a:br>
              <a:rPr lang="ru-RU" sz="3200" b="1" i="1" dirty="0" smtClean="0">
                <a:solidFill>
                  <a:schemeClr val="bg1"/>
                </a:solidFill>
              </a:rPr>
            </a:br>
            <a:r>
              <a:rPr lang="ru-RU" sz="3200" b="1" i="1" dirty="0" smtClean="0">
                <a:solidFill>
                  <a:schemeClr val="bg1"/>
                </a:solidFill>
              </a:rPr>
              <a:t>Пусть помнят живые про это.</a:t>
            </a:r>
            <a:endParaRPr lang="ru-RU" sz="3200" b="1" i="1" dirty="0" smtClean="0">
              <a:solidFill>
                <a:schemeClr val="bg1"/>
              </a:solidFill>
            </a:endParaRPr>
          </a:p>
        </p:txBody>
      </p:sp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86190"/>
            <a:ext cx="5786446" cy="29249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933053"/>
            <a:ext cx="5786446" cy="292494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71546"/>
            <a:ext cx="5429288" cy="791000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Причины войны:</a:t>
            </a:r>
            <a:endParaRPr lang="ru-RU" sz="4800" dirty="0">
              <a:solidFill>
                <a:srgbClr val="FF0000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684185" y="1629081"/>
          <a:ext cx="7715304" cy="4357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 descr="C:\Documents and Settings\Лена\Рабочий стол\вов на дв\hitler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03722" y="3932877"/>
            <a:ext cx="2219228" cy="2500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7000892" y="6357958"/>
            <a:ext cx="1931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Адольф Гитлер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86190"/>
            <a:ext cx="5786446" cy="292494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772400" cy="1362456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800" dirty="0" smtClean="0">
                <a:solidFill>
                  <a:srgbClr val="FF0000"/>
                </a:solidFill>
                <a:effectLst/>
              </a:rPr>
              <a:t>Участники Второй мировой войны</a:t>
            </a:r>
            <a:endParaRPr lang="ru-RU" sz="48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1643050"/>
            <a:ext cx="7445528" cy="2571326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 smtClean="0"/>
              <a:t>Антигитлеровская коалиция:</a:t>
            </a:r>
            <a:endParaRPr lang="ru-RU" sz="3200" b="1" u="sng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ru-RU" sz="3200" dirty="0" smtClean="0"/>
              <a:t> СССР</a:t>
            </a:r>
            <a:endParaRPr lang="ru-RU" sz="32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ru-RU" sz="3200" dirty="0" smtClean="0"/>
              <a:t>Великобритания</a:t>
            </a:r>
            <a:endParaRPr lang="ru-RU" sz="32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ru-RU" sz="3200" dirty="0" smtClean="0"/>
              <a:t>США</a:t>
            </a:r>
            <a:endParaRPr lang="ru-RU" sz="32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ru-RU" sz="3200" dirty="0" smtClean="0"/>
              <a:t>Франция</a:t>
            </a:r>
            <a:endParaRPr lang="ru-RU" sz="3200" dirty="0" smtClean="0"/>
          </a:p>
          <a:p>
            <a:pPr algn="r"/>
            <a:r>
              <a:rPr lang="ru-RU" sz="3200" dirty="0" smtClean="0"/>
              <a:t>В ходе войны к ним присоединились многие государства мира (всего 49)</a:t>
            </a:r>
            <a:endParaRPr lang="ru-RU" sz="3200" dirty="0"/>
          </a:p>
        </p:txBody>
      </p:sp>
      <p:sp>
        <p:nvSpPr>
          <p:cNvPr id="5" name="Заголовок 1"/>
          <p:cNvSpPr txBox="1"/>
          <p:nvPr/>
        </p:nvSpPr>
        <p:spPr>
          <a:xfrm>
            <a:off x="652434" y="938194"/>
            <a:ext cx="7772400" cy="1362456"/>
          </a:xfrm>
          <a:prstGeom prst="rect">
            <a:avLst/>
          </a:prstGeom>
          <a:ln>
            <a:noFill/>
          </a:ln>
        </p:spPr>
        <p:txBody>
          <a:bodyPr vert="horz" lIns="0" tIns="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5600" b="1" i="0" u="none" strike="noStrike" kern="1200" cap="none" spc="0" normalizeH="0" baseline="0" noProof="0" dirty="0">
              <a:ln w="635">
                <a:noFill/>
              </a:ln>
              <a:solidFill>
                <a:schemeClr val="accent4">
                  <a:tint val="90000"/>
                  <a:satMod val="125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 descr="C:\Documents and Settings\Лена\Рабочий стол\вов на дв\1235898303_land_lease_troy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143116"/>
            <a:ext cx="3381372" cy="24937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0" name="Picture 2" descr="C:\Documents and Settings\Лена\Рабочий стол\флаги мира\images (7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395" y="3284855"/>
            <a:ext cx="828040" cy="716280"/>
          </a:xfrm>
          <a:prstGeom prst="rect">
            <a:avLst/>
          </a:prstGeom>
          <a:noFill/>
        </p:spPr>
      </p:pic>
      <p:pic>
        <p:nvPicPr>
          <p:cNvPr id="2051" name="Picture 3" descr="C:\Documents and Settings\Лена\Рабочий стол\флаги мира\images (4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5" y="3000375"/>
            <a:ext cx="800100" cy="680720"/>
          </a:xfrm>
          <a:prstGeom prst="rect">
            <a:avLst/>
          </a:prstGeom>
          <a:noFill/>
        </p:spPr>
      </p:pic>
      <p:pic>
        <p:nvPicPr>
          <p:cNvPr id="2052" name="Picture 4" descr="C:\Documents and Settings\Лена\Рабочий стол\флаги мира\image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25" y="2286000"/>
            <a:ext cx="929005" cy="692150"/>
          </a:xfrm>
          <a:prstGeom prst="rect">
            <a:avLst/>
          </a:prstGeom>
          <a:noFill/>
        </p:spPr>
      </p:pic>
      <p:pic>
        <p:nvPicPr>
          <p:cNvPr id="2053" name="Picture 5" descr="C:\Documents and Settings\Лена\Рабочий стол\флаги мира\франция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31820" y="3644900"/>
            <a:ext cx="877570" cy="78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7817522" cy="1362456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ru-RU" sz="4800" dirty="0" smtClean="0">
                <a:solidFill>
                  <a:srgbClr val="FF0000"/>
                </a:solidFill>
                <a:effectLst/>
              </a:rPr>
              <a:t>Участники Второй мировой войны</a:t>
            </a:r>
            <a:endParaRPr lang="ru-RU" sz="48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840" y="1786242"/>
            <a:ext cx="7659842" cy="2642764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 smtClean="0"/>
              <a:t>Нацистский блок:</a:t>
            </a:r>
            <a:endParaRPr lang="ru-RU" sz="3200" b="1" u="sng" dirty="0" smtClean="0"/>
          </a:p>
          <a:p>
            <a:pPr algn="ctr"/>
            <a:endParaRPr lang="ru-RU" sz="3200" dirty="0" smtClean="0"/>
          </a:p>
          <a:p>
            <a:pPr lvl="7">
              <a:buFont typeface="Wingdings" panose="05000000000000000000" pitchFamily="2" charset="2"/>
              <a:buChar char="q"/>
            </a:pPr>
            <a:r>
              <a:rPr lang="ru-RU" sz="2240" b="1" dirty="0" smtClean="0">
                <a:solidFill>
                  <a:schemeClr val="tx1"/>
                </a:solidFill>
              </a:rPr>
              <a:t>Германия</a:t>
            </a:r>
            <a:endParaRPr lang="ru-RU" sz="2240" b="1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3200" b="1" dirty="0" smtClean="0"/>
              <a:t>Италия</a:t>
            </a:r>
            <a:endParaRPr lang="ru-RU" sz="3200" b="1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ru-RU" sz="3200" b="1" dirty="0" smtClean="0"/>
              <a:t> Японская империя</a:t>
            </a:r>
            <a:endParaRPr lang="ru-RU" sz="3200" b="1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ru-RU" sz="3200" b="1" dirty="0" smtClean="0"/>
              <a:t>Болгария</a:t>
            </a:r>
            <a:endParaRPr lang="ru-RU" sz="3200" b="1" dirty="0"/>
          </a:p>
        </p:txBody>
      </p:sp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3" y="4077480"/>
            <a:ext cx="5500726" cy="278052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550539" y="5857892"/>
            <a:ext cx="309880" cy="3683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endParaRPr lang="ru-RU" b="1" dirty="0"/>
          </a:p>
        </p:txBody>
      </p:sp>
      <p:pic>
        <p:nvPicPr>
          <p:cNvPr id="1028" name="Picture 4" descr="C:\Documents and Settings\Лена\Рабочий стол\флаги мира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3357245"/>
            <a:ext cx="667385" cy="918210"/>
          </a:xfrm>
          <a:prstGeom prst="rect">
            <a:avLst/>
          </a:prstGeom>
          <a:noFill/>
        </p:spPr>
      </p:pic>
      <p:pic>
        <p:nvPicPr>
          <p:cNvPr id="1029" name="Picture 5" descr="C:\Documents and Settings\Лена\Рабочий стол\флаги мира\болгария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370" y="4500880"/>
            <a:ext cx="914400" cy="932180"/>
          </a:xfrm>
          <a:prstGeom prst="rect">
            <a:avLst/>
          </a:prstGeom>
          <a:noFill/>
        </p:spPr>
      </p:pic>
      <p:pic>
        <p:nvPicPr>
          <p:cNvPr id="1030" name="Picture 6" descr="C:\Documents and Settings\Лена\Рабочий стол\флаги мира\италия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025" y="2203450"/>
            <a:ext cx="777875" cy="939800"/>
          </a:xfrm>
          <a:prstGeom prst="rect">
            <a:avLst/>
          </a:prstGeom>
          <a:noFill/>
        </p:spPr>
      </p:pic>
      <p:pic>
        <p:nvPicPr>
          <p:cNvPr id="1031" name="Picture 7" descr="C:\Documents and Settings\Лена\Рабочий стол\вов на дв\image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55875" y="2420620"/>
            <a:ext cx="880745" cy="8407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C:\Documents and Settings\Лена\Рабочий стол\флаги мира\1.gif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884" y="1071546"/>
            <a:ext cx="9123116" cy="53438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7772400" cy="719538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effectLst/>
              </a:rPr>
              <a:t>Театр военных действий</a:t>
            </a:r>
            <a:endParaRPr lang="ru-RU" sz="4400" dirty="0" smtClean="0">
              <a:solidFill>
                <a:srgbClr val="FF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582" y="4286256"/>
            <a:ext cx="5359400" cy="2709083"/>
          </a:xfrm>
          <a:prstGeom prst="rect">
            <a:avLst/>
          </a:prstGeom>
          <a:noFill/>
        </p:spPr>
      </p:pic>
      <p:sp>
        <p:nvSpPr>
          <p:cNvPr id="10" name="Прямоугольная выноска 9"/>
          <p:cNvSpPr/>
          <p:nvPr/>
        </p:nvSpPr>
        <p:spPr>
          <a:xfrm>
            <a:off x="1714480" y="2357430"/>
            <a:ext cx="2214578" cy="357190"/>
          </a:xfrm>
          <a:prstGeom prst="wedgeRectCallout">
            <a:avLst>
              <a:gd name="adj1" fmla="val 76965"/>
              <a:gd name="adj2" fmla="val -130246"/>
            </a:avLst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Западноевропейский</a:t>
            </a:r>
            <a:endParaRPr lang="ru-RU" sz="1400" b="1" dirty="0"/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4000496" y="1214422"/>
            <a:ext cx="2214578" cy="357190"/>
          </a:xfrm>
          <a:prstGeom prst="wedgeRectCallout">
            <a:avLst>
              <a:gd name="adj1" fmla="val 774"/>
              <a:gd name="adj2" fmla="val 124415"/>
            </a:avLst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Восточноевропейский</a:t>
            </a:r>
            <a:endParaRPr lang="ru-RU" sz="1400" b="1" dirty="0"/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2214546" y="3214686"/>
            <a:ext cx="2286016" cy="285752"/>
          </a:xfrm>
          <a:prstGeom prst="wedgeRectCallout">
            <a:avLst>
              <a:gd name="adj1" fmla="val 52226"/>
              <a:gd name="adj2" fmla="val -311675"/>
            </a:avLst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Средиземноморский</a:t>
            </a:r>
            <a:endParaRPr lang="ru-RU" sz="1400" b="1" dirty="0"/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5643570" y="4071942"/>
            <a:ext cx="1500198" cy="428628"/>
          </a:xfrm>
          <a:prstGeom prst="wedgeRectCallout">
            <a:avLst>
              <a:gd name="adj1" fmla="val -101751"/>
              <a:gd name="adj2" fmla="val -336054"/>
            </a:avLst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Африканский</a:t>
            </a:r>
            <a:endParaRPr lang="ru-RU" sz="1400" b="1" dirty="0"/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6715140" y="3500438"/>
            <a:ext cx="1785950" cy="357190"/>
          </a:xfrm>
          <a:prstGeom prst="wedgeRectCallout">
            <a:avLst>
              <a:gd name="adj1" fmla="val 13082"/>
              <a:gd name="adj2" fmla="val -231419"/>
            </a:avLst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Тихоокеанский</a:t>
            </a:r>
            <a:endParaRPr lang="ru-RU" sz="1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Лена\Рабочий стол\вов на дв\23866761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286248" y="3857628"/>
            <a:ext cx="3762383" cy="2825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2" descr="C:\Documents and Settings\Лена\Рабочий стол\вов на дв\акт о капутиляц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2071678"/>
            <a:ext cx="2446859" cy="1857388"/>
          </a:xfrm>
          <a:prstGeom prst="rect">
            <a:avLst/>
          </a:prstGeom>
          <a:noFill/>
        </p:spPr>
      </p:pic>
      <p:pic>
        <p:nvPicPr>
          <p:cNvPr id="3074" name="Picture 2" descr="C:\Documents and Settings\Лена\Рабочий стол\вов на дв\американц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00438"/>
            <a:ext cx="2786082" cy="20895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620" y="213995"/>
            <a:ext cx="8145145" cy="164338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dirty="0" smtClean="0"/>
              <a:t>   </a:t>
            </a:r>
            <a:r>
              <a:rPr lang="ru-RU" sz="3200" dirty="0" smtClean="0">
                <a:solidFill>
                  <a:srgbClr val="002060"/>
                </a:solidFill>
              </a:rPr>
              <a:t>Акт о капитуляции был написан на 4-х языках, а дата вступления документа в силу </a:t>
            </a:r>
            <a:r>
              <a:rPr lang="ru-RU" sz="3200" b="1" i="1" dirty="0" smtClean="0">
                <a:solidFill>
                  <a:srgbClr val="FF0000"/>
                </a:solidFill>
              </a:rPr>
              <a:t>8 мая в 21.03 ч.</a:t>
            </a:r>
            <a:r>
              <a:rPr lang="ru-RU" sz="3200" dirty="0" smtClean="0">
                <a:solidFill>
                  <a:srgbClr val="002060"/>
                </a:solidFill>
              </a:rPr>
              <a:t> стала </a:t>
            </a:r>
            <a:r>
              <a:rPr lang="ru-RU" sz="3200" dirty="0" smtClean="0"/>
              <a:t> </a:t>
            </a:r>
            <a:endParaRPr lang="ru-RU" sz="3200" dirty="0" smtClean="0"/>
          </a:p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Днём Победы в Европе</a:t>
            </a:r>
            <a:endParaRPr lang="ru-RU" sz="4000" dirty="0"/>
          </a:p>
        </p:txBody>
      </p:sp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77480"/>
            <a:ext cx="5500726" cy="27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ая прямоугольная выноска 9"/>
          <p:cNvSpPr/>
          <p:nvPr/>
        </p:nvSpPr>
        <p:spPr>
          <a:xfrm>
            <a:off x="142844" y="785794"/>
            <a:ext cx="1500198" cy="1112714"/>
          </a:xfrm>
          <a:prstGeom prst="wedgeRoundRectCallout">
            <a:avLst>
              <a:gd name="adj1" fmla="val 56810"/>
              <a:gd name="adj2" fmla="val 63444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9 мая 1945г.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endParaRPr lang="ru-RU" sz="2800" dirty="0"/>
          </a:p>
        </p:txBody>
      </p:sp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8"/>
            <a:ext cx="4000528" cy="2022197"/>
          </a:xfrm>
          <a:prstGeom prst="rect">
            <a:avLst/>
          </a:prstGeom>
          <a:noFill/>
        </p:spPr>
      </p:pic>
      <p:pic>
        <p:nvPicPr>
          <p:cNvPr id="4098" name="Picture 2" descr="C:\Documents and Settings\Лена\Рабочий стол\победа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928670"/>
            <a:ext cx="1643074" cy="23335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772400" cy="648076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effectLst/>
              </a:rPr>
              <a:t>Капитуляция Германии</a:t>
            </a:r>
            <a:endParaRPr lang="ru-RU" sz="48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571612"/>
            <a:ext cx="6715172" cy="257132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            </a:t>
            </a:r>
            <a:r>
              <a:rPr lang="ru-RU" sz="2800" b="1" dirty="0" smtClean="0">
                <a:solidFill>
                  <a:srgbClr val="FF0000"/>
                </a:solidFill>
              </a:rPr>
              <a:t>в 00.16 ч. </a:t>
            </a:r>
            <a:r>
              <a:rPr lang="ru-RU" sz="2800" b="1" dirty="0" smtClean="0"/>
              <a:t>б</a:t>
            </a:r>
            <a:r>
              <a:rPr lang="ru-RU" sz="2800" dirty="0" smtClean="0"/>
              <a:t>ыл подписан акт о </a:t>
            </a:r>
            <a:r>
              <a:rPr lang="ru-RU" sz="2800" b="1" i="1" dirty="0" smtClean="0">
                <a:solidFill>
                  <a:srgbClr val="FF0000"/>
                </a:solidFill>
              </a:rPr>
              <a:t>безоговорочной </a:t>
            </a:r>
            <a:r>
              <a:rPr lang="ru-RU" sz="2800" dirty="0" smtClean="0"/>
              <a:t>капитуляции Германии, подтвердивший время прекращения огня </a:t>
            </a:r>
            <a:r>
              <a:rPr lang="ru-RU" sz="2800" dirty="0" smtClean="0">
                <a:solidFill>
                  <a:srgbClr val="FF0000"/>
                </a:solidFill>
              </a:rPr>
              <a:t>8 мая 1945г</a:t>
            </a:r>
            <a:r>
              <a:rPr lang="ru-RU" sz="2800" dirty="0" smtClean="0"/>
              <a:t>. в </a:t>
            </a:r>
            <a:r>
              <a:rPr lang="ru-RU" sz="2800" b="1" dirty="0" smtClean="0">
                <a:solidFill>
                  <a:srgbClr val="FF0000"/>
                </a:solidFill>
              </a:rPr>
              <a:t>23.01 ч. </a:t>
            </a:r>
            <a:r>
              <a:rPr lang="ru-RU" sz="2800" dirty="0" smtClean="0"/>
              <a:t>по среднеевропейскому времени.</a:t>
            </a:r>
            <a:endParaRPr lang="ru-RU" sz="2800" dirty="0" smtClean="0"/>
          </a:p>
          <a:p>
            <a:endParaRPr lang="ru-RU" sz="3200" dirty="0"/>
          </a:p>
        </p:txBody>
      </p:sp>
      <p:pic>
        <p:nvPicPr>
          <p:cNvPr id="4099" name="Picture 3" descr="C:\Documents and Settings\Лена\Рабочий стол\победа\капитуляц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429000"/>
            <a:ext cx="2500330" cy="16638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00" name="Picture 4" descr="C:\Documents and Settings\Лена\Рабочий стол\победа\капитуляция герм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4071942"/>
            <a:ext cx="2765122" cy="20669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6072198" y="5072074"/>
            <a:ext cx="2859116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600" b="1" dirty="0" smtClean="0"/>
              <a:t>Капитуляцию Германии </a:t>
            </a:r>
            <a:endParaRPr lang="ru-RU" sz="1600" b="1" dirty="0" smtClean="0"/>
          </a:p>
          <a:p>
            <a:r>
              <a:rPr lang="ru-RU" sz="1600" b="1" dirty="0" smtClean="0"/>
              <a:t>принял маршал </a:t>
            </a:r>
            <a:r>
              <a:rPr lang="ru-RU" sz="1600" b="1" dirty="0" smtClean="0">
                <a:solidFill>
                  <a:srgbClr val="FF0000"/>
                </a:solidFill>
              </a:rPr>
              <a:t>Г.К.Жуков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43240" y="6072206"/>
            <a:ext cx="4184287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600" b="1" dirty="0" smtClean="0"/>
              <a:t>Акт о капитуляции Германии подписал </a:t>
            </a:r>
            <a:endParaRPr lang="ru-RU" sz="1600" b="1" dirty="0" smtClean="0"/>
          </a:p>
          <a:p>
            <a:r>
              <a:rPr lang="ru-RU" sz="1600" b="1" dirty="0" smtClean="0"/>
              <a:t>фельдмаршал </a:t>
            </a:r>
            <a:r>
              <a:rPr lang="ru-RU" sz="1600" b="1" dirty="0" smtClean="0">
                <a:solidFill>
                  <a:srgbClr val="FF0000"/>
                </a:solidFill>
              </a:rPr>
              <a:t>Вильгельм </a:t>
            </a:r>
            <a:r>
              <a:rPr lang="ru-RU" sz="1600" b="1" dirty="0" err="1" smtClean="0">
                <a:solidFill>
                  <a:srgbClr val="FF0000"/>
                </a:solidFill>
              </a:rPr>
              <a:t>Кейтель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Лена\Рабочий стол\вов на дв\250px-USS_Pennsylvania_moving_into_Lingayen_Gulf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587822" y="2572046"/>
            <a:ext cx="2381250" cy="1905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C:\Documents and Settings\Лена\Рабочий стол\вов на дв\1241872038_pic_id97325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571744"/>
            <a:ext cx="4429156" cy="35433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428604"/>
            <a:ext cx="6357982" cy="278608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   </a:t>
            </a:r>
            <a:r>
              <a:rPr lang="ru-RU" sz="2800" b="1" i="1" dirty="0" smtClean="0"/>
              <a:t>Но </a:t>
            </a:r>
            <a:r>
              <a:rPr lang="ru-RU" sz="2800" b="1" i="1" dirty="0" smtClean="0">
                <a:solidFill>
                  <a:srgbClr val="FF0000"/>
                </a:solidFill>
              </a:rPr>
              <a:t>Вторая мировая война </a:t>
            </a:r>
            <a:r>
              <a:rPr lang="ru-RU" sz="2800" b="1" i="1" dirty="0" smtClean="0"/>
              <a:t>не закончилась. Боевые действия перенеслись на Тихоокеанский военный театр. Здесь активное сопротивление оказывал союзник Германии – </a:t>
            </a:r>
            <a:r>
              <a:rPr lang="ru-RU" sz="2800" b="1" i="1" dirty="0" smtClean="0">
                <a:solidFill>
                  <a:srgbClr val="FF0000"/>
                </a:solidFill>
              </a:rPr>
              <a:t>Японская империя.</a:t>
            </a:r>
            <a:endParaRPr lang="ru-RU" sz="2800" b="1" i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4" name="Picture 3" descr="C:\Documents and Settings\Лена\Рабочий стол\вов на дв\_016_1~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315" y="3933053"/>
            <a:ext cx="5786446" cy="2924947"/>
          </a:xfrm>
          <a:prstGeom prst="rect">
            <a:avLst/>
          </a:prstGeom>
          <a:noFill/>
        </p:spPr>
      </p:pic>
      <p:pic>
        <p:nvPicPr>
          <p:cNvPr id="2051" name="Picture 3" descr="C:\Documents and Settings\Лена\Рабочий стол\вов на дв\83d108c9914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4500570"/>
            <a:ext cx="2799203" cy="1928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4422</Words>
  <Application>WPS Presentation</Application>
  <PresentationFormat>Экран (4:3)</PresentationFormat>
  <Paragraphs>121</Paragraphs>
  <Slides>25</Slides>
  <Notes>1</Notes>
  <HiddenSlides>0</HiddenSlides>
  <MMClips>3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Arial</vt:lpstr>
      <vt:lpstr>SimSun</vt:lpstr>
      <vt:lpstr>Wingdings</vt:lpstr>
      <vt:lpstr>Georgia</vt:lpstr>
      <vt:lpstr>Trebuchet MS</vt:lpstr>
      <vt:lpstr>Microsoft YaHei</vt:lpstr>
      <vt:lpstr>Arial Unicode MS</vt:lpstr>
      <vt:lpstr>Calibri</vt:lpstr>
      <vt:lpstr>Times New Roman</vt:lpstr>
      <vt:lpstr>Gabriola</vt:lpstr>
      <vt:lpstr>Arial Black</vt:lpstr>
      <vt:lpstr>Воздушный поток</vt:lpstr>
      <vt:lpstr>PowerPoint 演示文稿</vt:lpstr>
      <vt:lpstr>1 сентября 1939 – 2 сентября 1945</vt:lpstr>
      <vt:lpstr>Причины войны:</vt:lpstr>
      <vt:lpstr>Участники Второй мировой войны</vt:lpstr>
      <vt:lpstr>Участники Второй мировой войны</vt:lpstr>
      <vt:lpstr>Театр военных действий</vt:lpstr>
      <vt:lpstr>PowerPoint 演示文稿</vt:lpstr>
      <vt:lpstr>Капитуляция Германии</vt:lpstr>
      <vt:lpstr>PowerPoint 演示文稿</vt:lpstr>
      <vt:lpstr>Война на Тихом океане</vt:lpstr>
      <vt:lpstr>PowerPoint 演示文稿</vt:lpstr>
      <vt:lpstr>Вступление  СССР в войну на Тихом океане</vt:lpstr>
      <vt:lpstr>PowerPoint 演示文稿</vt:lpstr>
      <vt:lpstr>Атомная бомба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Q</dc:creator>
  <cp:lastModifiedBy>Екатерина Селив�</cp:lastModifiedBy>
  <cp:revision>115</cp:revision>
  <dcterms:created xsi:type="dcterms:W3CDTF">2010-08-16T06:03:00Z</dcterms:created>
  <dcterms:modified xsi:type="dcterms:W3CDTF">2025-11-15T05:00:12Z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FD9DCFCA980D48AA94659093254F3AEE_12</vt:lpwstr>
  </property>
  <property fmtid="{D5CDD505-2E9C-101B-9397-08002B2CF9AE}" pid="3" name="KSOProductBuildVer">
    <vt:lpwstr>1049-12.2.0.23155</vt:lpwstr>
  </property>
</Properties>
</file>