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73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13" r:id="rId19"/>
    <p:sldId id="314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271" r:id="rId32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48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tags" Target="tags/tag1.xml" /><Relationship Id="rId34" Type="http://schemas.openxmlformats.org/officeDocument/2006/relationships/presProps" Target="presProps.xml" /><Relationship Id="rId35" Type="http://schemas.openxmlformats.org/officeDocument/2006/relationships/viewProps" Target="viewProps.xml" /><Relationship Id="rId36" Type="http://schemas.openxmlformats.org/officeDocument/2006/relationships/theme" Target="theme/theme1.xml" /><Relationship Id="rId37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7D7B5-54CD-487D-BD7E-69193D222595}" type="datetimeFigureOut">
              <a:rPr lang="ru-RU" smtClean="0"/>
              <a:t>16.11.2025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/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A23B4AA-6D17-4179-8E89-759A51B4E8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288049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7D7B5-54CD-487D-BD7E-69193D222595}" type="datetimeFigureOut">
              <a:rPr lang="ru-RU" smtClean="0"/>
              <a:t>16.11.2025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/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3B4AA-6D17-4179-8E89-759A51B4E8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112090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rect l="0" t="0" r="r" b="b"/>
              <a:pathLst>
                <a:path w="140" h="503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rect l="0" t="0" r="r" b="b"/>
              <a:pathLst>
                <a:path w="41" h="221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  <p:txBody>
            <a:bodyPr/>
            <a:lstStyle/>
            <a:p/>
          </p:txBody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rect l="0" t="0" r="r" b="b"/>
              <a:pathLst>
                <a:path w="90" h="206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rect l="0" t="0" r="r" b="b"/>
              <a:pathLst>
                <a:path w="25" h="52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rect l="0" t="0" r="r" b="b"/>
              <a:pathLst>
                <a:path w="28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rect l="0" t="0" r="r" b="b"/>
              <a:pathLst>
                <a:path w="44" h="110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/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7D7B5-54CD-487D-BD7E-69193D222595}" type="datetimeFigureOut">
              <a:rPr lang="ru-RU" smtClean="0"/>
              <a:t>16.11.2025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A23B4AA-6D17-4179-8E89-759A51B4E8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811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/>
  <p:timing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.jpeg" /><Relationship Id="rId4" Type="http://schemas.openxmlformats.org/officeDocument/2006/relationships/image" Target="../media/image3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5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7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0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1.png" /><Relationship Id="rId3" Type="http://schemas.openxmlformats.org/officeDocument/2006/relationships/image" Target="../media/image32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B1582A4A-5A03-CF69-7563-40D39A77C2E3}"/>
            </a:ext>
          </a:extLst>
        </p:cNvPr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B1813AA-A6AE-8A0B-A0F2-B931B1D37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935" y="1273877"/>
            <a:ext cx="5566130" cy="431024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2C2A5FB-58F9-2F12-2739-8D8AFC5BDD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5335" y="1426277"/>
            <a:ext cx="5566130" cy="431024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4885B0B-576E-8A9D-E57E-F0A5C1EEF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8083" y="71268"/>
            <a:ext cx="9045629" cy="66658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6955" y="63063"/>
            <a:ext cx="9026012" cy="6769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008918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920" y="121920"/>
            <a:ext cx="8876452" cy="665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085815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7440" y="127000"/>
            <a:ext cx="8974665" cy="673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618328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214" y="43180"/>
            <a:ext cx="9086425" cy="681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242156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800" y="53340"/>
            <a:ext cx="9072879" cy="6804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115987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746" y="38099"/>
            <a:ext cx="8876453" cy="6657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655730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652" y="71120"/>
            <a:ext cx="8859519" cy="664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192568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0613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71411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657530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tx1"/>
                </a:solidFill>
              </a:rPr>
              <a:t>Пальчиковая гимнастика «Белка»: </a:t>
            </a:r>
            <a:br>
              <a:rPr lang="ru-RU"/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ru-RU" b="1" smtClean="0">
                <a:solidFill>
                  <a:schemeClr val="tx1"/>
                </a:solidFill>
              </a:rPr>
              <a:t>Сидит </a:t>
            </a:r>
            <a:r>
              <a:rPr lang="ru-RU" b="1">
                <a:solidFill>
                  <a:schemeClr val="tx1"/>
                </a:solidFill>
              </a:rPr>
              <a:t>белка на тележке,</a:t>
            </a:r>
          </a:p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(Исходное положение — кисти рук сжаты в кулак)</a:t>
            </a:r>
          </a:p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Продает она орешки,</a:t>
            </a:r>
          </a:p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(Круговые движения кистью вправо, влево)</a:t>
            </a:r>
          </a:p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Лисичке-сестричке,</a:t>
            </a:r>
          </a:p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(Разогнуть большой палец)</a:t>
            </a:r>
          </a:p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Воробью,</a:t>
            </a:r>
          </a:p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(Разогнуть указательный палец)</a:t>
            </a:r>
          </a:p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Синичке,</a:t>
            </a:r>
          </a:p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(Разогнуть средний палец)</a:t>
            </a:r>
          </a:p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Мишке толстопятому,</a:t>
            </a:r>
          </a:p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(Разогнуть безымянный палец)</a:t>
            </a:r>
          </a:p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Заиньке усатому,</a:t>
            </a:r>
          </a:p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(Разогнуть мизинец)</a:t>
            </a:r>
          </a:p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Вот так!</a:t>
            </a:r>
          </a:p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(Раскрыть кисть — пальцы в стороны и в исходное положение). </a:t>
            </a:r>
          </a:p>
        </p:txBody>
      </p:sp>
    </p:spTree>
    <p:extLst>
      <p:ext uri="{BB962C8B-B14F-4D97-AF65-F5344CB8AC3E}">
        <p14:creationId xmlns:p14="http://schemas.microsoft.com/office/powerpoint/2010/main" val="1904881206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mtClean="0">
                <a:solidFill>
                  <a:schemeClr val="tx1"/>
                </a:solidFill>
              </a:rPr>
              <a:t>Артикуляционное упражнение</a:t>
            </a:r>
            <a:br>
              <a:rPr lang="ru-RU" b="1" smtClean="0">
                <a:solidFill>
                  <a:schemeClr val="tx1"/>
                </a:solidFill>
              </a:rPr>
            </a:br>
            <a:r>
              <a:rPr lang="ru-RU" b="1" smtClean="0">
                <a:solidFill>
                  <a:schemeClr val="tx1"/>
                </a:solidFill>
              </a:rPr>
              <a:t> «Орешек для белочки»: </a:t>
            </a:r>
            <a:br>
              <a:rPr lang="ru-RU"/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Выполнение: при закрытом рте упираем напряжённый кончик языка то в левую, то в правую щёку. Выполняем 6–8 раз. Затем даём ребёнку время для отдыха и расслабления, предлагаем сглотнуть слюну. Повторяем упражнение 3–4 раза. </a:t>
            </a:r>
          </a:p>
          <a:p>
            <a:pPr marL="0" indent="0">
              <a:spcBef>
                <a:spcPct val="0"/>
              </a:spcBef>
              <a:buNone/>
            </a:pPr>
            <a:endParaRPr lang="ru-RU" b="1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</a:pPr>
            <a:r>
              <a:rPr lang="ru-RU" b="1">
                <a:solidFill>
                  <a:schemeClr val="tx1"/>
                </a:solidFill>
              </a:rPr>
              <a:t>Текст упражнения: </a:t>
            </a:r>
            <a:endParaRPr lang="ru-RU" b="1" smtClean="0">
              <a:solidFill>
                <a:schemeClr val="tx1"/>
              </a:solidFill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ru-RU" b="1" smtClean="0">
                <a:solidFill>
                  <a:schemeClr val="tx1"/>
                </a:solidFill>
              </a:rPr>
              <a:t>	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b="1">
                <a:solidFill>
                  <a:schemeClr val="tx1"/>
                </a:solidFill>
              </a:rPr>
              <a:t>	</a:t>
            </a:r>
            <a:r>
              <a:rPr lang="ru-RU" b="1" smtClean="0">
                <a:solidFill>
                  <a:schemeClr val="tx1"/>
                </a:solidFill>
              </a:rPr>
              <a:t>«</a:t>
            </a:r>
            <a:r>
              <a:rPr lang="ru-RU" b="1">
                <a:solidFill>
                  <a:schemeClr val="tx1"/>
                </a:solidFill>
              </a:rPr>
              <a:t>Белка щёлкает орешки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b="1" smtClean="0">
                <a:solidFill>
                  <a:schemeClr val="tx1"/>
                </a:solidFill>
              </a:rPr>
              <a:t>	Обстоятельно</a:t>
            </a:r>
            <a:r>
              <a:rPr lang="ru-RU" b="1">
                <a:solidFill>
                  <a:schemeClr val="tx1"/>
                </a:solidFill>
              </a:rPr>
              <a:t>, без спешки.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b="1" smtClean="0">
                <a:solidFill>
                  <a:schemeClr val="tx1"/>
                </a:solidFill>
              </a:rPr>
              <a:t>	Упираем </a:t>
            </a:r>
            <a:r>
              <a:rPr lang="ru-RU" b="1">
                <a:solidFill>
                  <a:schemeClr val="tx1"/>
                </a:solidFill>
              </a:rPr>
              <a:t>язычок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b="1" smtClean="0">
                <a:solidFill>
                  <a:schemeClr val="tx1"/>
                </a:solidFill>
              </a:rPr>
              <a:t>	Влево-вправо</a:t>
            </a:r>
            <a:r>
              <a:rPr lang="ru-RU" b="1">
                <a:solidFill>
                  <a:schemeClr val="tx1"/>
                </a:solidFill>
              </a:rPr>
              <a:t>, на бочок».</a:t>
            </a:r>
          </a:p>
        </p:txBody>
      </p:sp>
    </p:spTree>
    <p:extLst>
      <p:ext uri="{BB962C8B-B14F-4D97-AF65-F5344CB8AC3E}">
        <p14:creationId xmlns:p14="http://schemas.microsoft.com/office/powerpoint/2010/main" val="2531207077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120" y="101599"/>
            <a:ext cx="8961120" cy="672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696674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4720" y="121920"/>
            <a:ext cx="9130452" cy="684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206308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9466" y="53339"/>
            <a:ext cx="8937413" cy="6703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104409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373" y="0"/>
            <a:ext cx="9035626" cy="677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825872"/>
      </p:ext>
    </p:extLst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120" y="8128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64564"/>
      </p:ext>
    </p:extLst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680" y="7112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211272"/>
      </p:ext>
    </p:extLst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9467" y="0"/>
            <a:ext cx="9008532" cy="675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396636"/>
      </p:ext>
    </p:extLst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920" y="30479"/>
            <a:ext cx="8981440" cy="673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878759"/>
      </p:ext>
    </p:extLst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827" y="0"/>
            <a:ext cx="9049172" cy="678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02341"/>
      </p:ext>
    </p:extLst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120" y="0"/>
            <a:ext cx="9035625" cy="6776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173216"/>
      </p:ext>
    </p:extLst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826" y="60959"/>
            <a:ext cx="8967893" cy="672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143396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4880" y="182880"/>
            <a:ext cx="8900159" cy="66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604013"/>
      </p:ext>
    </p:extLst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960" y="165099"/>
            <a:ext cx="9113520" cy="683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023402"/>
      </p:ext>
    </p:extLst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A6B2CEBB-44B9-131B-693F-354601CFA81B}"/>
            </a:ext>
          </a:extLst>
        </p:cNvPr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5ED25FE-74B0-D144-148D-C1D2B9BAC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438" y="2868119"/>
            <a:ext cx="8913124" cy="112176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9DC53B5-E01B-F633-9428-8C282FAF6B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373" t="4751" r="8412" b="8812"/>
          <a:stretch>
            <a:fillRect/>
          </a:stretch>
        </p:blipFill>
        <p:spPr>
          <a:xfrm>
            <a:off x="2617075" y="609598"/>
            <a:ext cx="6810703" cy="5927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897687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120" y="165100"/>
            <a:ext cx="8923865" cy="669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291545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212" y="0"/>
            <a:ext cx="8915400" cy="6686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67400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320" y="99060"/>
            <a:ext cx="8808719" cy="660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851774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6001" y="101600"/>
            <a:ext cx="8832426" cy="662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366056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9520" y="63500"/>
            <a:ext cx="8896772" cy="667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509873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4400" y="101600"/>
            <a:ext cx="9008532" cy="675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911603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Arial"/>
        <a:cs typeface="Arial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Arial"/>
        <a:cs typeface="Arial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Wisp</Template>
  <Company/>
  <PresentationFormat>Широкоэкранный</PresentationFormat>
  <Paragraphs>25</Paragraphs>
  <Slides>31</Slides>
  <Notes>0</Notes>
  <TotalTime>288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baseType="lpstr" size="35">
      <vt:lpstr>Arial</vt:lpstr>
      <vt:lpstr>Century Gothic</vt:lpstr>
      <vt:lpstr>Wingdings 3</vt:lpstr>
      <vt:lpstr>Легкий дым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Пальчиковая гимнастика «Белка»: </vt:lpstr>
      <vt:lpstr>Артикуляционное упражнение «Орешек для белочки»: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Topolek Topolek</dc:creator>
  <cp:lastModifiedBy>Детский сад</cp:lastModifiedBy>
  <cp:revision>19</cp:revision>
  <dcterms:created xsi:type="dcterms:W3CDTF">2025-02-14T10:14:51Z</dcterms:created>
  <dcterms:modified xsi:type="dcterms:W3CDTF">2025-11-17T07:11:35Z</dcterms:modified>
</cp:coreProperties>
</file>