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326" r:id="rId3"/>
    <p:sldId id="339" r:id="rId4"/>
    <p:sldId id="265" r:id="rId5"/>
    <p:sldId id="337" r:id="rId6"/>
    <p:sldId id="338" r:id="rId7"/>
    <p:sldId id="287" r:id="rId8"/>
    <p:sldId id="289" r:id="rId9"/>
    <p:sldId id="290" r:id="rId10"/>
    <p:sldId id="291" r:id="rId11"/>
    <p:sldId id="292" r:id="rId12"/>
    <p:sldId id="327" r:id="rId13"/>
    <p:sldId id="286" r:id="rId14"/>
    <p:sldId id="293" r:id="rId15"/>
    <p:sldId id="275" r:id="rId16"/>
    <p:sldId id="315" r:id="rId17"/>
    <p:sldId id="316" r:id="rId18"/>
    <p:sldId id="334" r:id="rId19"/>
    <p:sldId id="285" r:id="rId20"/>
    <p:sldId id="278" r:id="rId21"/>
    <p:sldId id="333" r:id="rId22"/>
    <p:sldId id="282" r:id="rId23"/>
    <p:sldId id="269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3333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660"/>
  </p:normalViewPr>
  <p:slideViewPr>
    <p:cSldViewPr>
      <p:cViewPr varScale="1">
        <p:scale>
          <a:sx n="68" d="100"/>
          <a:sy n="68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BF15C-054E-41B9-9A1F-751D849CF325}" type="datetimeFigureOut">
              <a:rPr lang="ru-RU" smtClean="0"/>
              <a:pPr/>
              <a:t>26.10.2025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83895-33E4-4D1D-AE68-6543987FE6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177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83895-33E4-4D1D-AE68-6543987FE6B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gif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1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9600" y="441436"/>
            <a:ext cx="8001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ru-RU" sz="2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ММО воспитателей первой и высшей квалификационной категории Павловского муниципального округа </a:t>
            </a:r>
            <a:endParaRPr lang="ru-RU" sz="41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9200" y="2058330"/>
            <a:ext cx="634949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«Ранняя профориентация </a:t>
            </a:r>
          </a:p>
          <a:p>
            <a:pPr algn="ctr"/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условиях современного </a:t>
            </a:r>
          </a:p>
          <a:p>
            <a:pPr algn="ctr"/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дошкольного учреждения»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14800" y="4634815"/>
            <a:ext cx="40634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Карасева А.В., воспитатель  высшей </a:t>
            </a: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квалификационной категории.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i?id=704409906-62-72&amp;n=2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FF8D8"/>
              </a:clrFrom>
              <a:clrTo>
                <a:srgbClr val="DFF8D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6700" y="2833256"/>
            <a:ext cx="1057497" cy="163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:\Documents and Settings\Admin\Рабочий стол\sm_full.aspx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990600" cy="1491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20782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77450" y="484904"/>
            <a:ext cx="7964489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3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Старший дошкольный возраст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7795" y="1600200"/>
            <a:ext cx="75438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расширять и систематизировать представления о разнообразных видах техники, облегчающей выполнение трудовых функций человека;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расширять представления о современных профессиях;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систематизировать знания о труде людей в разное время года;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формировать представление о видах производственного и обслуживающего труда, о связи деятельности людей различных профессий.</a:t>
            </a:r>
          </a:p>
        </p:txBody>
      </p:sp>
      <p:pic>
        <p:nvPicPr>
          <p:cNvPr id="6" name="Picture 6" descr="C:\Documents and Settings\Admin\Рабочий стол\videoconference_lapto_aa_hc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4197411"/>
            <a:ext cx="2049447" cy="135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18"/>
          <p:cNvSpPr>
            <a:spLocks noChangeArrowheads="1"/>
          </p:cNvSpPr>
          <p:nvPr/>
        </p:nvSpPr>
        <p:spPr bwMode="auto">
          <a:xfrm>
            <a:off x="1847956" y="1168576"/>
            <a:ext cx="4949875" cy="533400"/>
          </a:xfrm>
          <a:prstGeom prst="cloudCallout">
            <a:avLst>
              <a:gd name="adj1" fmla="val -50687"/>
              <a:gd name="adj2" fmla="val 49830"/>
            </a:avLst>
          </a:prstGeom>
          <a:solidFill>
            <a:srgbClr val="FFC000"/>
          </a:solidFill>
          <a:ln w="9525">
            <a:solidFill>
              <a:srgbClr val="7030A0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 sz="2000" b="1" dirty="0"/>
              <a:t>Возраст  детей  5  - 7 лет</a:t>
            </a:r>
          </a:p>
          <a:p>
            <a:pPr algn="ctr"/>
            <a:endParaRPr lang="ru-RU" sz="2000" dirty="0"/>
          </a:p>
        </p:txBody>
      </p:sp>
      <p:pic>
        <p:nvPicPr>
          <p:cNvPr id="11" name="Рисунок 16" descr="http://im8-tub-ru.yandex.net/i?id=288756300-09-72&amp;n=2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6177" y="4018174"/>
            <a:ext cx="1827033" cy="139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380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20782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53644" y="484904"/>
            <a:ext cx="5812104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3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7795" y="1600200"/>
            <a:ext cx="754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ребенок знает о назначении техники и материалов в трудовой деятельности взрослых; 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называет профессионально важные качества представителей различных профессий;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моделирует в игре отношения между людьми разных профессий;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объясняет роль труда в благополучии человека.</a:t>
            </a:r>
          </a:p>
        </p:txBody>
      </p:sp>
      <p:pic>
        <p:nvPicPr>
          <p:cNvPr id="8" name="Picture 14" descr="http://im4-tub-ru.yandex.net/i?id=64154874-58-72&amp;n=2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255" y="561039"/>
            <a:ext cx="1227296" cy="1122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0478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14400" y="304800"/>
            <a:ext cx="712342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Формы и методы работы с </a:t>
            </a:r>
          </a:p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дошкольниками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9600" y="1752600"/>
            <a:ext cx="8001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беседы о профессиях;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экскурсии,  виртуальные экскурсии;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встреча с представителями разных профессий;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рассказы воспитателей и родителей;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непосредственно образовательная деятельность;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игры, праздники и развлечения;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самостоятельная художественно – творческая 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2698945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33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63702" y="533400"/>
            <a:ext cx="76630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Игра «Волшебный мешочек»</a:t>
            </a:r>
          </a:p>
        </p:txBody>
      </p:sp>
      <p:pic>
        <p:nvPicPr>
          <p:cNvPr id="16386" name="Picture 2" descr="http://pervye-shagi.ru/sites/default/files/39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1447800"/>
            <a:ext cx="2895600" cy="329045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62000" y="1447800"/>
            <a:ext cx="4724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игры: на ощупь определить предмет, лежащий в мешочке, назвать и описать его, ответить представителю какой профессии он принадлежит. 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gigabaza.ru/images/58/115173/14691c8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3048000"/>
            <a:ext cx="2057400" cy="2209800"/>
          </a:xfrm>
          <a:prstGeom prst="rect">
            <a:avLst/>
          </a:prstGeom>
          <a:noFill/>
        </p:spPr>
      </p:pic>
      <p:pic>
        <p:nvPicPr>
          <p:cNvPr id="10" name="Picture 2" descr="http://gigabaza.ru/images/58/115173/14691c8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3048000"/>
            <a:ext cx="1905000" cy="2167758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>
            <a:off x="2971800" y="3962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012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20782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20388" y="484904"/>
            <a:ext cx="2878609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3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Экскурсии</a:t>
            </a:r>
          </a:p>
        </p:txBody>
      </p:sp>
      <p:pic>
        <p:nvPicPr>
          <p:cNvPr id="6" name="Picture 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81000" y="609600"/>
            <a:ext cx="990600" cy="123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66800" y="121920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ознакомления с профессией: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профессии;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 работы;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 для труда;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Форменная одежда;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Орудия труда;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Трудовые действия;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Личностные качества;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 труда;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Польза труда для общества.</a:t>
            </a:r>
          </a:p>
          <a:p>
            <a:pPr hangingPunct="0"/>
            <a:r>
              <a:rPr lang="ru-RU" dirty="0"/>
              <a:t> </a:t>
            </a:r>
          </a:p>
        </p:txBody>
      </p:sp>
      <p:pic>
        <p:nvPicPr>
          <p:cNvPr id="9" name="Picture 2" descr="http://www.vladtime.ru/uploads/posts/0-121638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1219200"/>
            <a:ext cx="3203576" cy="2242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gov.cap.ru/Home/258/2008/marshinova/data/%D1%8D%D0%BA%D1%81%D0%BA%D1%83%D1%80%D1%81%D0%B8%D1%8F%20%D0%BF%D0%BE%20%D1%86%D0%B3%D0%B4%D0%B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3810000"/>
            <a:ext cx="3124200" cy="2343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to-world-travel.ru/img/2015/042508/164618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00200" y="4267200"/>
            <a:ext cx="3048000" cy="2304543"/>
          </a:xfrm>
          <a:prstGeom prst="ellipse">
            <a:avLst/>
          </a:prstGeom>
          <a:ln w="127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14" descr="01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114800" y="2743200"/>
            <a:ext cx="1371600" cy="181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8807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http://p.calameoassets.com/141209152429-e1816ad8b74485d65798d5b5ec56669b/p1.jpg"/>
          <p:cNvPicPr>
            <a:picLocks noChangeAspect="1" noChangeArrowheads="1"/>
          </p:cNvPicPr>
          <p:nvPr/>
        </p:nvPicPr>
        <p:blipFill>
          <a:blip r:embed="rId3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6375" y="188913"/>
            <a:ext cx="6191250" cy="719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 «Анаграмма»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76375" y="3933825"/>
          <a:ext cx="609600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116013" y="2781300"/>
            <a:ext cx="67691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40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 М И С Т Г Р А П Р 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3789040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3848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79912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55976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32040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36096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12160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88224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164288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1258888" y="1125538"/>
            <a:ext cx="691356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 i="1" kern="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Назовите  профессию  </a:t>
            </a:r>
          </a:p>
          <a:p>
            <a:pPr algn="ctr">
              <a:defRPr/>
            </a:pPr>
            <a:r>
              <a:rPr lang="ru-RU" sz="4000" b="1" i="1" kern="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  <a:r>
              <a:rPr lang="ru-RU" sz="4000" b="1" i="1" kern="0" dirty="0" err="1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</a:t>
            </a:r>
            <a:r>
              <a:rPr lang="ru-RU" sz="4000" b="1" i="1" kern="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предложенных  букв: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6375" y="333375"/>
            <a:ext cx="5759450" cy="1035050"/>
          </a:xfrm>
        </p:spPr>
        <p:txBody>
          <a:bodyPr/>
          <a:lstStyle/>
          <a:p>
            <a:pPr eaLnBrk="1" hangingPunct="1"/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«Анаграмма»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76375" y="3933825"/>
          <a:ext cx="609600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042988" y="2492375"/>
            <a:ext cx="67691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40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К И Й Ц Е Й П О Л 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47664" y="3789040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27784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03848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79912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55976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860032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й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36096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164288" y="3717032"/>
            <a:ext cx="3600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й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2" descr="https://im0-tub-ru.yandex.net/i?id=662d345d881da85e41a69f7c19593fea&amp;n=33&amp;h=190&amp;w=28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613227" y="533400"/>
            <a:ext cx="42613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Метод проектов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43400" y="1219200"/>
            <a:ext cx="411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«Скажи мне - и я забуду,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покажи мне - и я запомню,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вовлеки меня - и я научусь».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            Китайская пословица </a:t>
            </a:r>
          </a:p>
        </p:txBody>
      </p:sp>
      <p:pic>
        <p:nvPicPr>
          <p:cNvPr id="15362" name="Picture 2" descr="http://i.ytimg.com/vi/xK3bCXO3AHQ/0.jpg"/>
          <p:cNvPicPr>
            <a:picLocks noChangeAspect="1" noChangeArrowheads="1"/>
          </p:cNvPicPr>
          <p:nvPr/>
        </p:nvPicPr>
        <p:blipFill>
          <a:blip r:embed="rId3" cstate="email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2438400"/>
            <a:ext cx="2895600" cy="2171701"/>
          </a:xfrm>
          <a:prstGeom prst="rect">
            <a:avLst/>
          </a:prstGeom>
          <a:noFill/>
        </p:spPr>
      </p:pic>
      <p:pic>
        <p:nvPicPr>
          <p:cNvPr id="15364" name="Picture 4" descr="http://img3.proshkolu.ru/content/media/pic/std/2000000/1239000/1238047-ba657b767f425db9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3962400" cy="3121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371600" y="45720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 проектов развивает познавательный интерес  к различным областям знаний,  формирует навыки сотрудничества. </a:t>
            </a:r>
          </a:p>
          <a:p>
            <a:endParaRPr lang="ru-RU" dirty="0"/>
          </a:p>
        </p:txBody>
      </p:sp>
      <p:pic>
        <p:nvPicPr>
          <p:cNvPr id="15366" name="Picture 6" descr="http://www.eduvluki.ru/data/detsad/2/255/publ/37122/37122.pn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9EED4"/>
              </a:clrFrom>
              <a:clrTo>
                <a:srgbClr val="F9EED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3810000"/>
            <a:ext cx="1295400" cy="8630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130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47800" y="685800"/>
            <a:ext cx="65597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Сюжетно-ролевые игры </a:t>
            </a:r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" name="Picture 6" descr="http://hovrashok.com.ua/images/Jan/09/5a28ce42f76738c74778d7364b497ad2/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2286000"/>
            <a:ext cx="2667000" cy="35374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10" descr="http://i1.evrotrader.ru/1/1696/16958659/afacdb/knizhka-kartonka-stihi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2971800" cy="3810000"/>
          </a:xfrm>
          <a:prstGeom prst="rect">
            <a:avLst/>
          </a:prstGeom>
          <a:noFill/>
        </p:spPr>
      </p:pic>
      <p:pic>
        <p:nvPicPr>
          <p:cNvPr id="12" name="Picture 2" descr="http://sotniknig.com.ua/image/cache/data/Ranok/bavimocya-v-profeciyi-budivel-niki-152-500x500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2819400"/>
            <a:ext cx="3733800" cy="3733800"/>
          </a:xfrm>
          <a:prstGeom prst="rect">
            <a:avLst/>
          </a:prstGeom>
          <a:noFill/>
        </p:spPr>
      </p:pic>
      <p:pic>
        <p:nvPicPr>
          <p:cNvPr id="13" name="Picture 9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2057400"/>
            <a:ext cx="12631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971800" y="1371600"/>
            <a:ext cx="58137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-  форма моделирования ребенком прежде всего,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социальных отношений и свободная импровизация,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подчиненная жестким правилам. </a:t>
            </a:r>
          </a:p>
        </p:txBody>
      </p:sp>
    </p:spTree>
    <p:extLst>
      <p:ext uri="{BB962C8B-B14F-4D97-AF65-F5344CB8AC3E}">
        <p14:creationId xmlns:p14="http://schemas.microsoft.com/office/powerpoint/2010/main" val="379601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3088922" y="1447800"/>
            <a:ext cx="249269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>
                <a:cs typeface="Arial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67290" y="609600"/>
            <a:ext cx="19542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1121" y="1618844"/>
            <a:ext cx="73665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000" b="1" dirty="0">
                <a:solidFill>
                  <a:srgbClr val="002060"/>
                </a:solidFill>
              </a:rPr>
              <a:t>Раскрыть характер, условия и особенности использования активных форм в процессе профессиональной деятельности с дошкольниками.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b="1" dirty="0">
                <a:solidFill>
                  <a:srgbClr val="002060"/>
                </a:solidFill>
              </a:rPr>
              <a:t>Ознакомить  воспитателей с профессионально значимой информацией по   оформлению   уголка профориентации.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b="1" dirty="0">
                <a:solidFill>
                  <a:srgbClr val="002060"/>
                </a:solidFill>
              </a:rPr>
              <a:t>Выработать гибкую систему сотрудничества дошкольных учреждений  города и района с учреждениями дополнительного образования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609524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2" descr="https://im0-tub-ru.yandex.net/i?id=662d345d881da85e41a69f7c19593fea&amp;n=33&amp;h=190&amp;w=28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6" descr="http://fs00.infourok.ru/images/doc/241/208356/5/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937"/>
            <a:ext cx="9234108" cy="685006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79903" y="3810000"/>
            <a:ext cx="30480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Квест-игра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2" descr="https://im0-tub-ru.yandex.net/i?id=662d345d881da85e41a69f7c19593fea&amp;n=33&amp;h=190&amp;w=28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00875" y="533400"/>
            <a:ext cx="64860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Уголок профориентации</a:t>
            </a:r>
          </a:p>
        </p:txBody>
      </p:sp>
      <p:pic>
        <p:nvPicPr>
          <p:cNvPr id="11" name="Picture 2" descr="http://www.igromagazin.ru/img/offers_imgs/33407-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1524000"/>
            <a:ext cx="4421747" cy="3048000"/>
          </a:xfrm>
          <a:prstGeom prst="rect">
            <a:avLst/>
          </a:prstGeom>
          <a:noFill/>
          <a:ln w="15875">
            <a:solidFill>
              <a:srgbClr val="C00000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57200" y="1219200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«Он учит буквы складывать, считать,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Цветы растить и бабочек ловить,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все смотреть и все запоминать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все родное, русское любить».</a:t>
            </a:r>
          </a:p>
          <a:p>
            <a:r>
              <a:rPr lang="ru-RU" dirty="0"/>
              <a:t> </a:t>
            </a:r>
          </a:p>
        </p:txBody>
      </p:sp>
      <p:pic>
        <p:nvPicPr>
          <p:cNvPr id="11268" name="Picture 4" descr="http://www.dou.ru/skazki/images/pavlini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4419600" cy="2489018"/>
          </a:xfrm>
          <a:prstGeom prst="rect">
            <a:avLst/>
          </a:prstGeom>
          <a:noFill/>
        </p:spPr>
      </p:pic>
      <p:pic>
        <p:nvPicPr>
          <p:cNvPr id="11270" name="Picture 6" descr="https://yt3.ggpht.com/-Vrx8ZaxHS2U/AAAAAAAAAAI/AAAAAAAAAAA/eiugp-q9qKg/s900-c-k-no/photo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3962400"/>
            <a:ext cx="1600200" cy="16002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352800" y="4648200"/>
            <a:ext cx="50063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Уголок  профориентации должен привлекать детей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оригинальностью оформления материалов.</a:t>
            </a:r>
          </a:p>
        </p:txBody>
      </p:sp>
      <p:sp>
        <p:nvSpPr>
          <p:cNvPr id="14" name="Пятно 1 13"/>
          <p:cNvSpPr/>
          <p:nvPr/>
        </p:nvSpPr>
        <p:spPr>
          <a:xfrm>
            <a:off x="990600" y="1143000"/>
            <a:ext cx="2743200" cy="685800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600200" y="1295400"/>
            <a:ext cx="151682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</p:txBody>
      </p:sp>
    </p:spTree>
    <p:extLst>
      <p:ext uri="{BB962C8B-B14F-4D97-AF65-F5344CB8AC3E}">
        <p14:creationId xmlns:p14="http://schemas.microsoft.com/office/powerpoint/2010/main" val="34845169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5800" y="1524000"/>
            <a:ext cx="7620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детей к выбору ими своих будущих профессий - одна из основных задач образовательных учреждений. 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  увлекательной,    игровой форме знакомить ребят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огромным миром профессий необходимо уже с детского сада и начальных классов школы.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71800" y="533400"/>
            <a:ext cx="32858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pic>
        <p:nvPicPr>
          <p:cNvPr id="51204" name="Picture 4" descr="http://dou24.ru/307/images/stories/psiholog/04_15_professii/24prof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733800"/>
            <a:ext cx="1874641" cy="2895600"/>
          </a:xfrm>
          <a:prstGeom prst="rect">
            <a:avLst/>
          </a:prstGeom>
          <a:noFill/>
        </p:spPr>
      </p:pic>
      <p:pic>
        <p:nvPicPr>
          <p:cNvPr id="51206" name="Picture 6" descr="http://cs411120.vk.me/v411120061/531f/1k15TLy-03E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3733800"/>
            <a:ext cx="2667000" cy="2955324"/>
          </a:xfrm>
          <a:prstGeom prst="rect">
            <a:avLst/>
          </a:prstGeom>
          <a:noFill/>
        </p:spPr>
      </p:pic>
      <p:pic>
        <p:nvPicPr>
          <p:cNvPr id="51208" name="Picture 8" descr="http://www.igromagazin.ru/img/offers_imgs/31547-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3886200"/>
            <a:ext cx="1981200" cy="2830286"/>
          </a:xfrm>
          <a:prstGeom prst="rect">
            <a:avLst/>
          </a:prstGeom>
          <a:noFill/>
        </p:spPr>
      </p:pic>
      <p:pic>
        <p:nvPicPr>
          <p:cNvPr id="51212" name="Picture 12" descr="http://cs622319.vk.me/v622319312/56198/2BWt1oHBuV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3810000"/>
            <a:ext cx="2091629" cy="2895600"/>
          </a:xfrm>
          <a:prstGeom prst="rect">
            <a:avLst/>
          </a:prstGeom>
          <a:noFill/>
        </p:spPr>
      </p:pic>
      <p:pic>
        <p:nvPicPr>
          <p:cNvPr id="9" name="Picture 6" descr="C:\Documents and Settings\Admin\Рабочий стол\2222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609600"/>
            <a:ext cx="609599" cy="105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89458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491" y="-457200"/>
            <a:ext cx="9372600" cy="8763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4800" y="533400"/>
            <a:ext cx="8153400" cy="384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dirty="0">
              <a:effectLst/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https://im0-tub-ru.yandex.net/i?id=ca80c18ec55899989c5afd4ff5b24b42&amp;n=33&amp;h=190&amp;w=28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67115" y="1278542"/>
            <a:ext cx="58287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3088922" y="1447800"/>
            <a:ext cx="249269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>
                <a:cs typeface="Arial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64986" y="609600"/>
            <a:ext cx="49588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Профориентация 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1121" y="1618844"/>
            <a:ext cx="73665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 занятий, проводимый с целью выявить склонность к определенному роду деятельности, профессии.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009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3088922" y="1447800"/>
            <a:ext cx="249269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>
                <a:cs typeface="Arial" charset="0"/>
              </a:rPr>
              <a:t> </a:t>
            </a:r>
          </a:p>
        </p:txBody>
      </p:sp>
      <p:pic>
        <p:nvPicPr>
          <p:cNvPr id="10" name="Picture 2" descr="http://kostumka.com/files/categories/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3962400"/>
            <a:ext cx="6181725" cy="18572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980550" y="609600"/>
            <a:ext cx="69277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Детская профориентация-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1600200"/>
            <a:ext cx="77724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неотъемлемая часть общекультурной среды, формирующая целостный жизненный опыт ребенка в социуме. Такие знания обеспечивают понимание задач общества и  каждого человека, помогают регулировать поступки детей, перестраивать  их мотивы и отношение к собственному труду, труду взрослых, предметам, созданных людьми.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" y="0"/>
            <a:ext cx="9144000" cy="6858000"/>
          </a:xfrm>
          <a:prstGeom prst="rect">
            <a:avLst/>
          </a:prstGeom>
          <a:noFill/>
        </p:spPr>
      </p:pic>
      <p:sp>
        <p:nvSpPr>
          <p:cNvPr id="77828" name="AutoShape 4" descr="http://ros-obrazovanie.ru/netcat_files/12/6/kem_byt__thumb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7834" name="AutoShape 10" descr="http://%D1%81%D1%82%D0%B5%D0%BD%D0%B4%D1%8B-%D0%BF%D0%BE%D1%87%D1%82%D0%BE%D0%B9.%D1%80%D1%84/data/images/products/13697323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7836" name="AutoShape 12" descr="http://%D1%81%D1%82%D0%B5%D0%BD%D0%B4%D1%8B-%D0%BF%D0%BE%D1%87%D1%82%D0%BE%D0%B9.%D1%80%D1%84/data/images/products/13697323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7838" name="AutoShape 14" descr="http://%D1%81%D1%82%D0%B5%D0%BD%D0%B4%D1%8B-%D0%BF%D0%BE%D1%87%D1%82%D0%BE%D0%B9.%D1%80%D1%84/data/images/products/13697323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7840" name="Picture 16" descr="http://gditty.com/images/55fde405df72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29"/>
          <a:stretch>
            <a:fillRect/>
          </a:stretch>
        </p:blipFill>
        <p:spPr bwMode="auto">
          <a:xfrm rot="212295">
            <a:off x="2521377" y="2998326"/>
            <a:ext cx="3208421" cy="2438400"/>
          </a:xfrm>
          <a:prstGeom prst="rect">
            <a:avLst/>
          </a:prstGeom>
          <a:noFill/>
        </p:spPr>
      </p:pic>
      <p:pic>
        <p:nvPicPr>
          <p:cNvPr id="77844" name="Picture 20" descr="http://04.img.avito.st/1280x960/13661865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5733">
            <a:off x="4705895" y="934967"/>
            <a:ext cx="3505200" cy="219075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676400" y="4572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какого возраста можно начинать работать с ребенком 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плане профессионального самоопределения?</a:t>
            </a:r>
          </a:p>
        </p:txBody>
      </p:sp>
      <p:sp>
        <p:nvSpPr>
          <p:cNvPr id="77848" name="AutoShape 24" descr="http://%D1%81%D1%82%D0%B5%D0%BD%D0%B4%D1%8B-%D0%BF%D0%BE%D1%87%D1%82%D0%BE%D0%B9.%D1%80%D1%84/data/images/products/13697323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7850" name="Picture 26" descr="http://www.kroshkaru.ru/images/cms/thumbs/a5b0aeaa3fa7d6e58d75710c18673bd7ec6d5f6d/chudo_hudozhniki_9_1400_1000_5_1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73482">
            <a:off x="757128" y="1128592"/>
            <a:ext cx="2773680" cy="1981200"/>
          </a:xfrm>
          <a:prstGeom prst="ellipse">
            <a:avLst/>
          </a:prstGeom>
          <a:ln w="127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216287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16000" y="457200"/>
            <a:ext cx="61119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«Профессии от А до Я»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1371600"/>
            <a:ext cx="70796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Задание. 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Написать названия профессий по  первым буквам алфавита.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каждую букву несколько профессий.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914400" y="2362200"/>
            <a:ext cx="497275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" pitchFamily="18" charset="0"/>
                <a:cs typeface="Arial" charset="0"/>
              </a:defRPr>
            </a:lvl9pPr>
          </a:lstStyle>
          <a:p>
            <a:pPr algn="just" eaLnBrk="1" hangingPunct="1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</a:rPr>
              <a:t>Профессия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- это вид трудовой деятельности человека, который требует определенного уровня знаний, специальных умений, подготовки человека и при этом служит источником дохода. </a:t>
            </a:r>
          </a:p>
          <a:p>
            <a:pPr algn="just" eaLnBrk="1" hangingPunct="1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</a:rPr>
              <a:t>Специальность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</a:rPr>
              <a:t> –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вид занятий в рамках одной профессии.</a:t>
            </a:r>
          </a:p>
          <a:p>
            <a:pPr algn="just" eaLnBrk="1" hangingPunct="1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</a:rPr>
              <a:t>Должность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 – служебная обязанность в учреждении.</a:t>
            </a:r>
          </a:p>
          <a:p>
            <a:pPr algn="just" eaLnBrk="1" hangingPunct="1"/>
            <a:endParaRPr lang="ru-RU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387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99884" y="457200"/>
            <a:ext cx="65442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Ранняя профориентация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1496291"/>
            <a:ext cx="769619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дать ребенку начальные и максимально разнообразные представления о профессиях;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сформировать у ребенка эмоционально-положительное отношение к труду;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предоставить возможность использовать свои силы в доступных видах деятельности.</a:t>
            </a:r>
          </a:p>
          <a:p>
            <a:pPr algn="just">
              <a:buFont typeface="Wingdings" pitchFamily="2" charset="2"/>
              <a:buChar char="Ø"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012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20782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7920" y="484904"/>
            <a:ext cx="828355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3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Младший дошкольный возраст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9328" y="1701976"/>
            <a:ext cx="754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 первоначальные представлений некоторых видах  труда взрослых, простейших трудовых операциях и материалах;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обращать внимание детей на положительных сказочных героев и персонажей литературных произведений, которые трудятся.</a:t>
            </a:r>
          </a:p>
        </p:txBody>
      </p:sp>
      <p:sp>
        <p:nvSpPr>
          <p:cNvPr id="6" name="AutoShape 2" descr="https://im0-tub-ru.yandex.net/i?id=ca80c18ec55899989c5afd4ff5b24b42&amp;n=33&amp;h=190&amp;w=28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image.tsn.ua/media/images2/585xX/Nov2013/38388391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0066" y="2671472"/>
            <a:ext cx="2648661" cy="264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motrimultiki.ru/images/atikls124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3600" y="3366057"/>
            <a:ext cx="1884846" cy="1954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8"/>
          <p:cNvSpPr>
            <a:spLocks noChangeArrowheads="1"/>
          </p:cNvSpPr>
          <p:nvPr/>
        </p:nvSpPr>
        <p:spPr bwMode="auto">
          <a:xfrm>
            <a:off x="1847956" y="1168576"/>
            <a:ext cx="4949875" cy="533400"/>
          </a:xfrm>
          <a:prstGeom prst="cloudCallout">
            <a:avLst>
              <a:gd name="adj1" fmla="val -50687"/>
              <a:gd name="adj2" fmla="val 49830"/>
            </a:avLst>
          </a:prstGeom>
          <a:solidFill>
            <a:srgbClr val="FFC000"/>
          </a:solidFill>
          <a:ln w="9525">
            <a:solidFill>
              <a:srgbClr val="7030A0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 sz="2000" b="1" dirty="0"/>
              <a:t>Возраст  детей 3 - 4 года</a:t>
            </a:r>
          </a:p>
          <a:p>
            <a:pPr algn="ct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72503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i.in/risovannie/ramka-photoshop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20782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65775" y="484904"/>
            <a:ext cx="7787838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3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Средний дошкольный возраст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7795" y="1600200"/>
            <a:ext cx="754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 представление о профессиях, направленных на удовлетворение потребностей человека в обществе;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учить сравнивать профессии;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формировать представление о видах трудовой деятельности, приносящих пользу людям и описанных в художественной литературе.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7256" y="3276600"/>
            <a:ext cx="1581150" cy="196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7624" y="3255981"/>
            <a:ext cx="1661248" cy="1949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5884" y="3505200"/>
            <a:ext cx="1609725" cy="189928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AutoShape 18"/>
          <p:cNvSpPr>
            <a:spLocks noChangeArrowheads="1"/>
          </p:cNvSpPr>
          <p:nvPr/>
        </p:nvSpPr>
        <p:spPr bwMode="auto">
          <a:xfrm>
            <a:off x="1847956" y="1168576"/>
            <a:ext cx="4949875" cy="533400"/>
          </a:xfrm>
          <a:prstGeom prst="cloudCallout">
            <a:avLst>
              <a:gd name="adj1" fmla="val -50687"/>
              <a:gd name="adj2" fmla="val 49830"/>
            </a:avLst>
          </a:prstGeom>
          <a:solidFill>
            <a:srgbClr val="FFC000"/>
          </a:solidFill>
          <a:ln w="9525">
            <a:solidFill>
              <a:srgbClr val="7030A0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 sz="2000" b="1" dirty="0"/>
              <a:t>Возраст  детей 4  - 5 лет</a:t>
            </a:r>
          </a:p>
          <a:p>
            <a:pPr algn="ct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13671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</TotalTime>
  <Words>773</Words>
  <Application>Microsoft Office PowerPoint</Application>
  <PresentationFormat>Экран (4:3)</PresentationFormat>
  <Paragraphs>124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Georgia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«Анаграмма»</vt:lpstr>
      <vt:lpstr>«Анаграмма»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New</dc:creator>
  <cp:lastModifiedBy>Пользователь</cp:lastModifiedBy>
  <cp:revision>266</cp:revision>
  <dcterms:created xsi:type="dcterms:W3CDTF">2014-02-17T15:50:43Z</dcterms:created>
  <dcterms:modified xsi:type="dcterms:W3CDTF">2025-10-26T19:14:03Z</dcterms:modified>
</cp:coreProperties>
</file>