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9"/>
  </p:notesMasterIdLst>
  <p:sldIdLst>
    <p:sldId id="259" r:id="rId2"/>
    <p:sldId id="272" r:id="rId3"/>
    <p:sldId id="273" r:id="rId4"/>
    <p:sldId id="274" r:id="rId5"/>
    <p:sldId id="275" r:id="rId6"/>
    <p:sldId id="276" r:id="rId7"/>
    <p:sldId id="278" r:id="rId8"/>
    <p:sldId id="279" r:id="rId9"/>
    <p:sldId id="257" r:id="rId10"/>
    <p:sldId id="280" r:id="rId11"/>
    <p:sldId id="269" r:id="rId12"/>
    <p:sldId id="258" r:id="rId13"/>
    <p:sldId id="281" r:id="rId14"/>
    <p:sldId id="282" r:id="rId15"/>
    <p:sldId id="283" r:id="rId16"/>
    <p:sldId id="285" r:id="rId17"/>
    <p:sldId id="286" r:id="rId18"/>
    <p:sldId id="288" r:id="rId19"/>
    <p:sldId id="289" r:id="rId20"/>
    <p:sldId id="290" r:id="rId21"/>
    <p:sldId id="291" r:id="rId22"/>
    <p:sldId id="287" r:id="rId23"/>
    <p:sldId id="292" r:id="rId24"/>
    <p:sldId id="294" r:id="rId25"/>
    <p:sldId id="295" r:id="rId26"/>
    <p:sldId id="284" r:id="rId27"/>
    <p:sldId id="293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1446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0F5C9FF-B131-4A05-BFB6-40BD17A1F776}" type="datetimeFigureOut">
              <a:rPr lang="ru-RU" smtClean="0"/>
              <a:pPr/>
              <a:t>12.11.2025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F84A7B-9524-4F48-B6D6-39CE06BCF45A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7732810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F84A7B-9524-4F48-B6D6-39CE06BCF45A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56927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BF84A7B-9524-4F48-B6D6-39CE06BCF45A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3126663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12.11.2025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12.11.2025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em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wmf"/><Relationship Id="rId5" Type="http://schemas.openxmlformats.org/officeDocument/2006/relationships/image" Target="../media/image5.wmf"/><Relationship Id="rId4" Type="http://schemas.openxmlformats.org/officeDocument/2006/relationships/image" Target="../media/image4.wmf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wmf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7" Type="http://schemas.openxmlformats.org/officeDocument/2006/relationships/image" Target="../media/image17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wmf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785786" y="2143116"/>
            <a:ext cx="814393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pitchFamily="34" charset="0"/>
            </a:endParaRPr>
          </a:p>
          <a:p>
            <a:pPr marL="457200" marR="0" lvl="0" indent="-45720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Какие экономические системы Вы знаете?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727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714348" y="571480"/>
            <a:ext cx="8143932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  <a:t>План:</a:t>
            </a: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1.Что такое инфляция?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2.Виды инфляции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3.Причины инфляции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Последствия инфляции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1895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2928942"/>
            <a:ext cx="3929058" cy="3929058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/>
          <p:nvPr/>
        </p:nvSpPr>
        <p:spPr>
          <a:xfrm>
            <a:off x="357158" y="214290"/>
            <a:ext cx="857256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1.Что такое инфляция?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500034" y="928670"/>
            <a:ext cx="8143932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	Инфляция</a:t>
            </a:r>
            <a:r>
              <a:rPr lang="ru-RU" sz="2400" b="1" dirty="0" smtClean="0">
                <a:solidFill>
                  <a:schemeClr val="accent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(от лат.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inflatio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— «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вздутие»)</a:t>
            </a:r>
            <a:r>
              <a:rPr lang="ru-RU" sz="24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процесс обесценивания бумажных денег, падение их покупательной способности.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" name="Picture 4" descr="https://www.clipartmax.com/png/full/43-435218_information-clipart-png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V="1">
            <a:off x="785786" y="785794"/>
            <a:ext cx="615466" cy="500066"/>
          </a:xfrm>
          <a:prstGeom prst="rect">
            <a:avLst/>
          </a:prstGeom>
          <a:noFill/>
        </p:spPr>
      </p:pic>
      <p:cxnSp>
        <p:nvCxnSpPr>
          <p:cNvPr id="24" name="Shape 23"/>
          <p:cNvCxnSpPr>
            <a:stCxn id="26" idx="1"/>
            <a:endCxn id="37" idx="1"/>
          </p:cNvCxnSpPr>
          <p:nvPr/>
        </p:nvCxnSpPr>
        <p:spPr>
          <a:xfrm rot="10800000" flipV="1">
            <a:off x="714348" y="2536025"/>
            <a:ext cx="71438" cy="2786082"/>
          </a:xfrm>
          <a:prstGeom prst="bentConnector3">
            <a:avLst>
              <a:gd name="adj1" fmla="val 419998"/>
            </a:avLst>
          </a:prstGeom>
          <a:ln w="571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Прямоугольник 24"/>
          <p:cNvSpPr/>
          <p:nvPr/>
        </p:nvSpPr>
        <p:spPr>
          <a:xfrm>
            <a:off x="714348" y="3071810"/>
            <a:ext cx="8001056" cy="7858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Font typeface="Wingdings" pitchFamily="2" charset="2"/>
              <a:buChar char="§"/>
            </a:pPr>
            <a:r>
              <a:rPr lang="ru-RU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уменьшение покупательной способности денег</a:t>
            </a:r>
            <a:endParaRPr lang="ru-RU" sz="2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785786" y="2214554"/>
            <a:ext cx="5000660" cy="642942"/>
          </a:xfrm>
          <a:prstGeom prst="round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200" b="1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Признаки инфляции</a:t>
            </a:r>
            <a:endParaRPr lang="ru-RU" sz="2200" b="1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714348" y="4000504"/>
            <a:ext cx="8001056" cy="7858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Font typeface="Wingdings" pitchFamily="2" charset="2"/>
              <a:buChar char="§"/>
            </a:pPr>
            <a:r>
              <a:rPr lang="ru-RU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увеличение количества денежных средств в обращении</a:t>
            </a:r>
            <a:endParaRPr lang="ru-RU" sz="2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14348" y="4929198"/>
            <a:ext cx="8001056" cy="785818"/>
          </a:xfrm>
          <a:prstGeom prst="rect">
            <a:avLst/>
          </a:prstGeom>
          <a:solidFill>
            <a:schemeClr val="bg1">
              <a:lumMod val="95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Font typeface="Wingdings" pitchFamily="2" charset="2"/>
              <a:buChar char="§"/>
            </a:pPr>
            <a:r>
              <a:rPr lang="ru-RU" sz="2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рост цен на товары и услуги </a:t>
            </a:r>
            <a:r>
              <a:rPr lang="ru-RU" sz="20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(не связанный с улучшением качества продукции)</a:t>
            </a:r>
            <a:endParaRPr lang="ru-RU" sz="2200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71802" y="214290"/>
            <a:ext cx="32102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2.Виды инфляции </a:t>
            </a:r>
          </a:p>
        </p:txBody>
      </p:sp>
      <p:sp>
        <p:nvSpPr>
          <p:cNvPr id="6" name="Rectangle 3"/>
          <p:cNvSpPr>
            <a:spLocks noChangeArrowheads="1"/>
          </p:cNvSpPr>
          <p:nvPr/>
        </p:nvSpPr>
        <p:spPr bwMode="auto">
          <a:xfrm>
            <a:off x="214282" y="571480"/>
            <a:ext cx="871543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Работа с текстом: </a:t>
            </a:r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Найдите в тексте виды инфляции и оформите информацию в виде таблицы </a:t>
            </a:r>
            <a:endParaRPr kumimoji="0" lang="ru-RU" sz="28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 l="9729" r="10132"/>
          <a:stretch>
            <a:fillRect/>
          </a:stretch>
        </p:blipFill>
        <p:spPr bwMode="auto">
          <a:xfrm>
            <a:off x="4680655" y="3500438"/>
            <a:ext cx="4172850" cy="2928957"/>
          </a:xfrm>
          <a:prstGeom prst="rect">
            <a:avLst/>
          </a:prstGeom>
          <a:noFill/>
        </p:spPr>
      </p:pic>
      <p:graphicFrame>
        <p:nvGraphicFramePr>
          <p:cNvPr id="8" name="Таблица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7663288"/>
              </p:ext>
            </p:extLst>
          </p:nvPr>
        </p:nvGraphicFramePr>
        <p:xfrm>
          <a:off x="500034" y="2000240"/>
          <a:ext cx="8215371" cy="16402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38457"/>
                <a:gridCol w="2738457"/>
                <a:gridCol w="2738457"/>
              </a:tblGrid>
              <a:tr h="500066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каким критериям различаются</a:t>
                      </a:r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Виды</a:t>
                      </a:r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bg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Сущность</a:t>
                      </a:r>
                      <a:endParaRPr lang="ru-RU" dirty="0">
                        <a:solidFill>
                          <a:schemeClr val="bg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50006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500066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71802" y="214290"/>
            <a:ext cx="32102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2.Виды инфляции </a:t>
            </a:r>
          </a:p>
        </p:txBody>
      </p:sp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285720" y="714356"/>
          <a:ext cx="8501124" cy="550833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579"/>
                <a:gridCol w="2571768"/>
                <a:gridCol w="3714777"/>
              </a:tblGrid>
              <a:tr h="1058252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По каким критериям различаются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Виды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>
                          <a:solidFill>
                            <a:schemeClr val="tx1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Сущность</a:t>
                      </a:r>
                      <a:endParaRPr lang="ru-RU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488859">
                <a:tc rowSpan="2"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По характеру протекания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Открытая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проявляется в устойчивом повышении среднего уровня цен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37906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Скрытая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 проявляется в возникновении товарного дефицита или искусственного ограничения потребления и измеряется неформальными показателями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31792">
                <a:tc rowSpan="4"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По темпам роста инфляция </a:t>
                      </a:r>
                      <a:endParaRPr lang="ru-RU" sz="14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Нормальная («ползучая») 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медленное повышение общего уровня цен, которое не превышает 5% в год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4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Умеренная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среднегодовой уровень цен повышается в пределах 5—10% в год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487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Галопирующая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среднегодовой темп прироста цен достигает 10% -100%</a:t>
                      </a:r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97487">
                <a:tc v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>Гиперинфляция</a:t>
                      </a: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1600" kern="1200" dirty="0" smtClean="0">
                          <a:solidFill>
                            <a:schemeClr val="dk1"/>
                          </a:solidFill>
                          <a:latin typeface="Times New Roman" pitchFamily="18" charset="0"/>
                          <a:ea typeface="+mn-ea"/>
                          <a:cs typeface="Times New Roman" pitchFamily="18" charset="0"/>
                        </a:rPr>
                        <a:t>процесс, когда цены повышаются ежемесячно в среднем на 50%, до 1000% в год</a:t>
                      </a:r>
                      <a:endParaRPr lang="ru-RU" sz="1600" dirty="0" smtClean="0"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endParaRPr lang="ru-RU" sz="1600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71802" y="214290"/>
            <a:ext cx="37953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3.Причины инфляции</a:t>
            </a:r>
          </a:p>
        </p:txBody>
      </p:sp>
      <p:pic>
        <p:nvPicPr>
          <p:cNvPr id="41986" name="Picture 2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1428736"/>
            <a:ext cx="3860804" cy="2500330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571472" y="785794"/>
            <a:ext cx="78581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1.Девальвация- это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снижение курса национальной валюты</a:t>
            </a:r>
            <a:r>
              <a:rPr lang="ru-RU" dirty="0" smtClean="0"/>
              <a:t> 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lang="ru-RU" dirty="0"/>
          </a:p>
        </p:txBody>
      </p:sp>
      <p:pic>
        <p:nvPicPr>
          <p:cNvPr id="41988" name="Picture 4" descr="Picture background"/>
          <p:cNvPicPr>
            <a:picLocks noChangeAspect="1" noChangeArrowheads="1"/>
          </p:cNvPicPr>
          <p:nvPr/>
        </p:nvPicPr>
        <p:blipFill>
          <a:blip r:embed="rId3"/>
          <a:srcRect t="10000" b="45000"/>
          <a:stretch>
            <a:fillRect/>
          </a:stretch>
        </p:blipFill>
        <p:spPr bwMode="auto">
          <a:xfrm>
            <a:off x="1928794" y="3643314"/>
            <a:ext cx="7048496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71802" y="214290"/>
            <a:ext cx="37953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3.Причины инфляции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785794"/>
            <a:ext cx="78581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2.Дефецит товара</a:t>
            </a:r>
            <a:r>
              <a:rPr lang="ru-RU" dirty="0" smtClean="0"/>
              <a:t> 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lang="ru-RU" dirty="0"/>
          </a:p>
        </p:txBody>
      </p:sp>
      <p:pic>
        <p:nvPicPr>
          <p:cNvPr id="45058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200100"/>
            <a:ext cx="7072362" cy="518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71802" y="214290"/>
            <a:ext cx="37953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3.Причины инфляции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785794"/>
            <a:ext cx="7858180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3.Слухи</a:t>
            </a:r>
            <a:r>
              <a:rPr lang="ru-RU" dirty="0" smtClean="0"/>
              <a:t> </a:t>
            </a: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642910" y="1720840"/>
            <a:ext cx="7786742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	Пенсионерка из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Балахнинского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района Нижегородской области обратилась к местным властям с просьбой о помощи. Женщина не знает, что ей делать с гречкой, которую она купила на волне ажиотажа. Делом в том, что бабушка приобрела аж 320 кг гречки, потратив при этом почти все свои доходы за четыре месяца. Об этом рассказал глава управления Федеральной антимонопольной службы по региону Михаил Теодорович.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71802" y="214290"/>
            <a:ext cx="37953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3.Причины инфляции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571472" y="785794"/>
            <a:ext cx="785818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4.Эмиссия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- это выпуск в обращение новых денежных знаков </a:t>
            </a: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06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7108" name="AutoShape 4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7110" name="Picture 6" descr="https://avatars.mds.yandex.net/i?id=edd5fc79432f3f886f7f16a3683cf4d4e00d9030-10792867-images-thumbs&amp;n=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571612"/>
            <a:ext cx="8763058" cy="492922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71802" y="214290"/>
            <a:ext cx="37953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3.Причины инфляции</a:t>
            </a:r>
          </a:p>
        </p:txBody>
      </p:sp>
      <p:sp>
        <p:nvSpPr>
          <p:cNvPr id="47106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7108" name="AutoShape 4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85720" y="2285992"/>
            <a:ext cx="87154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Ситуация: Вы продаете свою квартиру в г. Сланцы за 3 млн. рублей, но ее никто не покупает из-за нехватки денежных средств. </a:t>
            </a:r>
          </a:p>
          <a:p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Как продать квартиру???</a:t>
            </a:r>
            <a:endParaRPr lang="ru-RU" sz="2400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7" name="Oval 5"/>
          <p:cNvSpPr>
            <a:spLocks noChangeArrowheads="1"/>
          </p:cNvSpPr>
          <p:nvPr/>
        </p:nvSpPr>
        <p:spPr bwMode="auto">
          <a:xfrm>
            <a:off x="2971800" y="1557338"/>
            <a:ext cx="3040063" cy="1064022"/>
          </a:xfrm>
          <a:prstGeom prst="ellipse">
            <a:avLst/>
          </a:prstGeom>
          <a:solidFill>
            <a:srgbClr val="D1D1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000" b="1" dirty="0">
              <a:cs typeface="Arial" charset="0"/>
            </a:endParaRPr>
          </a:p>
        </p:txBody>
      </p:sp>
      <p:pic>
        <p:nvPicPr>
          <p:cNvPr id="13318" name="Picture 6" descr="g041069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1000" y="1295400"/>
            <a:ext cx="2565400" cy="2593975"/>
          </a:xfrm>
          <a:prstGeom prst="rect">
            <a:avLst/>
          </a:prstGeom>
          <a:noFill/>
        </p:spPr>
      </p:pic>
      <p:pic>
        <p:nvPicPr>
          <p:cNvPr id="13320" name="Picture 8" descr="g0410699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914400"/>
            <a:ext cx="3327400" cy="2782888"/>
          </a:xfrm>
          <a:prstGeom prst="rect">
            <a:avLst/>
          </a:prstGeom>
          <a:noFill/>
        </p:spPr>
      </p:pic>
      <p:pic>
        <p:nvPicPr>
          <p:cNvPr id="13322" name="Picture 10" descr="g041063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773148" y="3894367"/>
            <a:ext cx="6210754" cy="2448000"/>
          </a:xfrm>
          <a:prstGeom prst="rect">
            <a:avLst/>
          </a:prstGeom>
          <a:noFill/>
        </p:spPr>
      </p:pic>
      <p:sp>
        <p:nvSpPr>
          <p:cNvPr id="13323" name="Line 11"/>
          <p:cNvSpPr>
            <a:spLocks noChangeShapeType="1"/>
          </p:cNvSpPr>
          <p:nvPr/>
        </p:nvSpPr>
        <p:spPr bwMode="auto">
          <a:xfrm flipH="1">
            <a:off x="2178255" y="2285999"/>
            <a:ext cx="1098345" cy="1490611"/>
          </a:xfrm>
          <a:prstGeom prst="line">
            <a:avLst/>
          </a:prstGeom>
          <a:noFill/>
          <a:ln w="88900">
            <a:solidFill>
              <a:schemeClr val="tx1"/>
            </a:solidFill>
            <a:round/>
            <a:headEnd type="diamond" w="med" len="med"/>
            <a:tailEnd type="stealth" w="lg" len="lg"/>
          </a:ln>
          <a:effectLst>
            <a:glow rad="127000">
              <a:schemeClr val="bg1"/>
            </a:glow>
          </a:effectLst>
        </p:spPr>
        <p:txBody>
          <a:bodyPr/>
          <a:lstStyle/>
          <a:p>
            <a:endParaRPr lang="ru-RU" dirty="0"/>
          </a:p>
        </p:txBody>
      </p:sp>
      <p:sp>
        <p:nvSpPr>
          <p:cNvPr id="13324" name="Line 12"/>
          <p:cNvSpPr>
            <a:spLocks noChangeShapeType="1"/>
          </p:cNvSpPr>
          <p:nvPr/>
        </p:nvSpPr>
        <p:spPr bwMode="auto">
          <a:xfrm flipH="1">
            <a:off x="3729294" y="2514599"/>
            <a:ext cx="156906" cy="549171"/>
          </a:xfrm>
          <a:prstGeom prst="line">
            <a:avLst/>
          </a:prstGeom>
          <a:noFill/>
          <a:ln w="88900">
            <a:solidFill>
              <a:schemeClr val="tx1"/>
            </a:solidFill>
            <a:round/>
            <a:headEnd type="diamond" w="med" len="med"/>
            <a:tailEnd type="stealth" w="lg" len="lg"/>
          </a:ln>
          <a:effectLst>
            <a:glow rad="127000">
              <a:schemeClr val="bg1"/>
            </a:glow>
          </a:effectLst>
        </p:spPr>
        <p:txBody>
          <a:bodyPr/>
          <a:lstStyle/>
          <a:p>
            <a:endParaRPr lang="ru-RU" dirty="0"/>
          </a:p>
        </p:txBody>
      </p:sp>
      <p:sp>
        <p:nvSpPr>
          <p:cNvPr id="13325" name="Line 13"/>
          <p:cNvSpPr>
            <a:spLocks noChangeShapeType="1"/>
          </p:cNvSpPr>
          <p:nvPr/>
        </p:nvSpPr>
        <p:spPr bwMode="auto">
          <a:xfrm>
            <a:off x="4343400" y="2590800"/>
            <a:ext cx="0" cy="1676400"/>
          </a:xfrm>
          <a:prstGeom prst="line">
            <a:avLst/>
          </a:prstGeom>
          <a:noFill/>
          <a:ln w="88900">
            <a:solidFill>
              <a:schemeClr val="tx1"/>
            </a:solidFill>
            <a:round/>
            <a:headEnd type="diamond" w="med" len="med"/>
            <a:tailEnd type="stealth" w="lg" len="lg"/>
          </a:ln>
          <a:effectLst>
            <a:glow rad="127000">
              <a:schemeClr val="bg1"/>
            </a:glow>
          </a:effectLst>
        </p:spPr>
        <p:txBody>
          <a:bodyPr/>
          <a:lstStyle/>
          <a:p>
            <a:endParaRPr lang="ru-RU" dirty="0"/>
          </a:p>
        </p:txBody>
      </p:sp>
      <p:sp>
        <p:nvSpPr>
          <p:cNvPr id="13326" name="Line 14"/>
          <p:cNvSpPr>
            <a:spLocks noChangeShapeType="1"/>
          </p:cNvSpPr>
          <p:nvPr/>
        </p:nvSpPr>
        <p:spPr bwMode="auto">
          <a:xfrm>
            <a:off x="4953000" y="2590800"/>
            <a:ext cx="152400" cy="533400"/>
          </a:xfrm>
          <a:prstGeom prst="line">
            <a:avLst/>
          </a:prstGeom>
          <a:noFill/>
          <a:ln w="88900">
            <a:solidFill>
              <a:schemeClr val="tx1"/>
            </a:solidFill>
            <a:round/>
            <a:headEnd type="diamond" w="med" len="med"/>
            <a:tailEnd type="stealth" w="lg" len="lg"/>
          </a:ln>
          <a:effectLst>
            <a:glow rad="127000">
              <a:schemeClr val="bg1"/>
            </a:glow>
          </a:effectLst>
        </p:spPr>
        <p:txBody>
          <a:bodyPr/>
          <a:lstStyle/>
          <a:p>
            <a:endParaRPr lang="ru-RU" dirty="0"/>
          </a:p>
        </p:txBody>
      </p:sp>
      <p:sp>
        <p:nvSpPr>
          <p:cNvPr id="13327" name="Line 15"/>
          <p:cNvSpPr>
            <a:spLocks noChangeShapeType="1"/>
          </p:cNvSpPr>
          <p:nvPr/>
        </p:nvSpPr>
        <p:spPr bwMode="auto">
          <a:xfrm>
            <a:off x="5914923" y="2249269"/>
            <a:ext cx="1435728" cy="1680882"/>
          </a:xfrm>
          <a:prstGeom prst="line">
            <a:avLst/>
          </a:prstGeom>
          <a:noFill/>
          <a:ln w="88900">
            <a:solidFill>
              <a:schemeClr val="tx1"/>
            </a:solidFill>
            <a:round/>
            <a:headEnd type="diamond" w="med" len="med"/>
            <a:tailEnd type="stealth" w="lg" len="lg"/>
          </a:ln>
          <a:effectLst>
            <a:glow rad="127000">
              <a:schemeClr val="bg1"/>
            </a:glow>
          </a:effectLst>
        </p:spPr>
        <p:txBody>
          <a:bodyPr/>
          <a:lstStyle/>
          <a:p>
            <a:endParaRPr lang="ru-RU" dirty="0"/>
          </a:p>
        </p:txBody>
      </p:sp>
      <p:sp>
        <p:nvSpPr>
          <p:cNvPr id="13328" name="AutoShape 16"/>
          <p:cNvSpPr>
            <a:spLocks noChangeArrowheads="1"/>
          </p:cNvSpPr>
          <p:nvPr/>
        </p:nvSpPr>
        <p:spPr bwMode="auto">
          <a:xfrm>
            <a:off x="685800" y="3733800"/>
            <a:ext cx="2520000" cy="540000"/>
          </a:xfrm>
          <a:prstGeom prst="flowChartAlternateProcess">
            <a:avLst/>
          </a:prstGeom>
          <a:solidFill>
            <a:srgbClr val="D1D1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400" b="1" dirty="0">
              <a:cs typeface="Arial" charset="0"/>
            </a:endParaRPr>
          </a:p>
        </p:txBody>
      </p:sp>
      <p:sp>
        <p:nvSpPr>
          <p:cNvPr id="13329" name="AutoShape 17"/>
          <p:cNvSpPr>
            <a:spLocks noChangeArrowheads="1"/>
          </p:cNvSpPr>
          <p:nvPr/>
        </p:nvSpPr>
        <p:spPr bwMode="auto">
          <a:xfrm>
            <a:off x="2743200" y="3124200"/>
            <a:ext cx="2088000" cy="540000"/>
          </a:xfrm>
          <a:prstGeom prst="flowChartAlternateProcess">
            <a:avLst/>
          </a:prstGeom>
          <a:solidFill>
            <a:srgbClr val="D1D1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400" b="1" dirty="0">
              <a:cs typeface="Arial" charset="0"/>
            </a:endParaRPr>
          </a:p>
        </p:txBody>
      </p:sp>
      <p:sp>
        <p:nvSpPr>
          <p:cNvPr id="13330" name="AutoShape 18"/>
          <p:cNvSpPr>
            <a:spLocks noChangeArrowheads="1"/>
          </p:cNvSpPr>
          <p:nvPr/>
        </p:nvSpPr>
        <p:spPr bwMode="auto">
          <a:xfrm>
            <a:off x="3276599" y="4343400"/>
            <a:ext cx="2309813" cy="576000"/>
          </a:xfrm>
          <a:prstGeom prst="flowChartAlternateProcess">
            <a:avLst/>
          </a:prstGeom>
          <a:solidFill>
            <a:srgbClr val="D1D1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400" b="1" dirty="0">
              <a:cs typeface="Arial" charset="0"/>
            </a:endParaRPr>
          </a:p>
        </p:txBody>
      </p:sp>
      <p:sp>
        <p:nvSpPr>
          <p:cNvPr id="13331" name="AutoShape 19"/>
          <p:cNvSpPr>
            <a:spLocks noChangeArrowheads="1"/>
          </p:cNvSpPr>
          <p:nvPr/>
        </p:nvSpPr>
        <p:spPr bwMode="auto">
          <a:xfrm>
            <a:off x="4899600" y="3138703"/>
            <a:ext cx="2088000" cy="533400"/>
          </a:xfrm>
          <a:prstGeom prst="flowChartAlternateProcess">
            <a:avLst/>
          </a:prstGeom>
          <a:solidFill>
            <a:srgbClr val="D1D1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400" b="1" dirty="0">
              <a:cs typeface="Arial" charset="0"/>
            </a:endParaRPr>
          </a:p>
        </p:txBody>
      </p:sp>
      <p:sp>
        <p:nvSpPr>
          <p:cNvPr id="13332" name="AutoShape 20"/>
          <p:cNvSpPr>
            <a:spLocks noChangeArrowheads="1"/>
          </p:cNvSpPr>
          <p:nvPr/>
        </p:nvSpPr>
        <p:spPr bwMode="auto">
          <a:xfrm>
            <a:off x="6324600" y="3886200"/>
            <a:ext cx="2520000" cy="685800"/>
          </a:xfrm>
          <a:prstGeom prst="flowChartAlternateProcess">
            <a:avLst/>
          </a:prstGeom>
          <a:solidFill>
            <a:srgbClr val="D1D1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400" b="1" dirty="0">
              <a:cs typeface="Arial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118697" y="1654314"/>
            <a:ext cx="2824903" cy="70788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ТРАДИЦИОННАЯ ЭКОНОМИКА</a:t>
            </a:r>
          </a:p>
        </p:txBody>
      </p:sp>
      <p:sp>
        <p:nvSpPr>
          <p:cNvPr id="23" name="Прямоугольник 22"/>
          <p:cNvSpPr/>
          <p:nvPr/>
        </p:nvSpPr>
        <p:spPr>
          <a:xfrm>
            <a:off x="604097" y="3697069"/>
            <a:ext cx="2824903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Преимущественно натур. обмен</a:t>
            </a:r>
          </a:p>
        </p:txBody>
      </p:sp>
      <p:sp>
        <p:nvSpPr>
          <p:cNvPr id="24" name="Прямоугольник 23"/>
          <p:cNvSpPr/>
          <p:nvPr/>
        </p:nvSpPr>
        <p:spPr>
          <a:xfrm>
            <a:off x="2438400" y="3048000"/>
            <a:ext cx="2824903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Простые </a:t>
            </a:r>
          </a:p>
          <a:p>
            <a:pPr algn="ctr"/>
            <a:r>
              <a:rPr lang="ru-RU" b="1" dirty="0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технологии</a:t>
            </a:r>
          </a:p>
        </p:txBody>
      </p:sp>
      <p:sp>
        <p:nvSpPr>
          <p:cNvPr id="25" name="Прямоугольник 24"/>
          <p:cNvSpPr/>
          <p:nvPr/>
        </p:nvSpPr>
        <p:spPr>
          <a:xfrm>
            <a:off x="2971800" y="4306669"/>
            <a:ext cx="2824903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Преимущественно ручной труд</a:t>
            </a:r>
          </a:p>
        </p:txBody>
      </p:sp>
      <p:sp>
        <p:nvSpPr>
          <p:cNvPr id="26" name="Прямоугольник 25"/>
          <p:cNvSpPr/>
          <p:nvPr/>
        </p:nvSpPr>
        <p:spPr>
          <a:xfrm>
            <a:off x="4495800" y="3048000"/>
            <a:ext cx="2824903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Низкая</a:t>
            </a:r>
          </a:p>
          <a:p>
            <a:pPr algn="ctr"/>
            <a:r>
              <a:rPr lang="ru-RU" b="1" dirty="0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производ-ность</a:t>
            </a:r>
          </a:p>
        </p:txBody>
      </p:sp>
      <p:sp>
        <p:nvSpPr>
          <p:cNvPr id="27" name="Прямоугольник 26"/>
          <p:cNvSpPr/>
          <p:nvPr/>
        </p:nvSpPr>
        <p:spPr>
          <a:xfrm>
            <a:off x="6172200" y="3886200"/>
            <a:ext cx="2824903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Следование обычаям и традициям</a:t>
            </a:r>
          </a:p>
        </p:txBody>
      </p:sp>
      <p:sp>
        <p:nvSpPr>
          <p:cNvPr id="28" name="Rectangle 2">
            <a:extLst>
              <a:ext uri="{FF2B5EF4-FFF2-40B4-BE49-F238E27FC236}">
                <a16:creationId xmlns:a16="http://schemas.microsoft.com/office/drawing/2014/main" xmlns="" id="{D50E5D16-88A4-4BC2-A1A5-55367FDED7DB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0166" y="188641"/>
            <a:ext cx="8236634" cy="88050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Традиционная </a:t>
            </a:r>
            <a:r>
              <a:rPr lang="ru-RU" sz="3200" b="1" dirty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экономическая система</a:t>
            </a:r>
          </a:p>
        </p:txBody>
      </p:sp>
      <p:pic>
        <p:nvPicPr>
          <p:cNvPr id="34" name="Picture 9" descr="g0412107">
            <a:extLst>
              <a:ext uri="{FF2B5EF4-FFF2-40B4-BE49-F238E27FC236}">
                <a16:creationId xmlns:a16="http://schemas.microsoft.com/office/drawing/2014/main" xmlns="" id="{3042F1AE-C4DF-468A-94B1-E65F9F55101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3709" y="3927226"/>
            <a:ext cx="3779400" cy="2735263"/>
          </a:xfrm>
          <a:prstGeom prst="rect">
            <a:avLst/>
          </a:prstGeom>
          <a:noFill/>
        </p:spPr>
      </p:pic>
      <p:pic>
        <p:nvPicPr>
          <p:cNvPr id="35" name="Picture 7" descr="g0410630">
            <a:extLst>
              <a:ext uri="{FF2B5EF4-FFF2-40B4-BE49-F238E27FC236}">
                <a16:creationId xmlns:a16="http://schemas.microsoft.com/office/drawing/2014/main" xmlns="" id="{ABAE5BB3-3397-4B03-B757-53678ED3143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549712" y="4127230"/>
            <a:ext cx="2362200" cy="2590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27166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6000"/>
                            </p:stCondLst>
                            <p:childTnLst>
                              <p:par>
                                <p:cTn id="3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10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8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9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1000"/>
                                        <p:tgtEl>
                                          <p:spTgt spid="13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0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1000"/>
                                        <p:tgtEl>
                                          <p:spTgt spid="13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3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33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13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33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13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33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13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13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13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7" grpId="0" animBg="1"/>
      <p:bldP spid="13323" grpId="0" animBg="1"/>
      <p:bldP spid="13324" grpId="0" animBg="1"/>
      <p:bldP spid="13325" grpId="0" animBg="1"/>
      <p:bldP spid="13326" grpId="0" animBg="1"/>
      <p:bldP spid="13327" grpId="0" animBg="1"/>
      <p:bldP spid="13328" grpId="0" animBg="1"/>
      <p:bldP spid="13329" grpId="0" animBg="1"/>
      <p:bldP spid="13330" grpId="0" animBg="1"/>
      <p:bldP spid="13331" grpId="0" animBg="1"/>
      <p:bldP spid="13332" grpId="0" animBg="1"/>
      <p:bldP spid="22" grpId="0"/>
      <p:bldP spid="23" grpId="0"/>
      <p:bldP spid="24" grpId="0"/>
      <p:bldP spid="25" grpId="0"/>
      <p:bldP spid="26" grpId="0"/>
      <p:bldP spid="27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71802" y="214290"/>
            <a:ext cx="37953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3.Причины инфляции</a:t>
            </a:r>
          </a:p>
        </p:txBody>
      </p:sp>
      <p:sp>
        <p:nvSpPr>
          <p:cNvPr id="47106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7108" name="AutoShape 4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2000240"/>
            <a:ext cx="871543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Ситуация: Вы продаете свою квартиру в г. Сланцы за 3 млн. рублей, но ее никто не покупает из-за нехватки денежных средств. Государства понижает ключевую ставку с 20% до 16%. Спрос на жилью вырос. </a:t>
            </a:r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Почему???</a:t>
            </a:r>
            <a:endParaRPr lang="ru-RU" sz="2400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71802" y="214290"/>
            <a:ext cx="3795334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3.Причины инфляции</a:t>
            </a:r>
          </a:p>
        </p:txBody>
      </p:sp>
      <p:sp>
        <p:nvSpPr>
          <p:cNvPr id="47106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7108" name="AutoShape 4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214282" y="785794"/>
            <a:ext cx="8715436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	Ситуация: Вы продаете свою квартиру в г. Сланцы за 3 млн. рублей, но ее никто не покупает из-за нехватки денежных средств. Государство понижает ключевую ставку с 20% до 16%. Спрос на жилью вырос. 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Почему???</a:t>
            </a:r>
            <a:endParaRPr lang="ru-RU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0177" name="Rectangle 1"/>
          <p:cNvSpPr>
            <a:spLocks noChangeArrowheads="1"/>
          </p:cNvSpPr>
          <p:nvPr/>
        </p:nvSpPr>
        <p:spPr bwMode="auto">
          <a:xfrm>
            <a:off x="1643042" y="1714488"/>
            <a:ext cx="539891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49263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Увеличение объемов кредитования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50179" name="Picture 3" descr="Picture background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1142976" y="2214554"/>
            <a:ext cx="7000924" cy="41434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Задания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285860"/>
            <a:ext cx="79296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Работа с текстом параграфа №3: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Найти последствия инфляции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30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8132" name="Picture 4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285992"/>
            <a:ext cx="7124692" cy="3997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3071802" y="214290"/>
            <a:ext cx="438690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4. Последствия инфляции</a:t>
            </a:r>
            <a:endParaRPr lang="ru-RU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7106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47108" name="AutoShape 4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428564" y="857232"/>
            <a:ext cx="8501154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AutoNum type="arabicPeriod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Снижение покупательной способности населения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2. Обесценивание сбережений и инвестиций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3.Социальная напряжённость (усиление социального неравенства)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4.Трудности в развитии бизнеса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3. Подрыв доверия к национальной валюте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4.Рост безработицы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5. Предприниматели, легко оплачивают свои кредиты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6. Люди начинают хранить свои деньги в банках, что стимулирует производство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  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714348" y="571480"/>
            <a:ext cx="8143932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  <a:ea typeface="Calibri" pitchFamily="34" charset="0"/>
                <a:cs typeface="Arial" pitchFamily="34" charset="0"/>
              </a:rPr>
              <a:t>План:</a:t>
            </a:r>
          </a:p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1.Что такое инфляция?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2.Виды инфляции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3.Причины инфляции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4. Последствия инфляции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118959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214942" y="2928942"/>
            <a:ext cx="3929058" cy="3929058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928802"/>
            <a:ext cx="7143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Прочитать параграф 24 учебника, ответить на вопросы в конце параграфа.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книги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628" y="2857496"/>
            <a:ext cx="3690674" cy="3214710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1928802"/>
            <a:ext cx="71438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Прочитать параграф 24 учебника, составить  варианты  спасения доходов семьи от инфляции.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книги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00628" y="2857496"/>
            <a:ext cx="3690674" cy="3214710"/>
          </a:xfrm>
          <a:prstGeom prst="rect">
            <a:avLst/>
          </a:prstGeom>
          <a:effectLst>
            <a:softEdge rad="635000"/>
          </a:effectLst>
        </p:spPr>
      </p:pic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Задания </a:t>
            </a:r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1285860"/>
            <a:ext cx="792961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Работа с текстом параграфа стр.207-210: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Составить  варианты  спасения доходов семьи от инфляции</a:t>
            </a:r>
            <a:endParaRPr lang="ru-RU" sz="2400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8130" name="AutoShape 2" descr="Picture background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48132" name="Picture 4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285992"/>
            <a:ext cx="7124692" cy="39973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0" name="Oval 4"/>
          <p:cNvSpPr>
            <a:spLocks noChangeArrowheads="1"/>
          </p:cNvSpPr>
          <p:nvPr/>
        </p:nvSpPr>
        <p:spPr bwMode="auto">
          <a:xfrm>
            <a:off x="3059113" y="1557338"/>
            <a:ext cx="2952750" cy="1033462"/>
          </a:xfrm>
          <a:prstGeom prst="ellipse">
            <a:avLst/>
          </a:prstGeom>
          <a:solidFill>
            <a:srgbClr val="D1D1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2000" b="1" dirty="0">
              <a:cs typeface="Arial" charset="0"/>
            </a:endParaRPr>
          </a:p>
        </p:txBody>
      </p:sp>
      <p:pic>
        <p:nvPicPr>
          <p:cNvPr id="14341" name="Picture 5" descr="g021923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" y="1447800"/>
            <a:ext cx="2819400" cy="2854325"/>
          </a:xfrm>
          <a:prstGeom prst="rect">
            <a:avLst/>
          </a:prstGeom>
          <a:noFill/>
        </p:spPr>
      </p:pic>
      <p:pic>
        <p:nvPicPr>
          <p:cNvPr id="14343" name="Picture 7" descr="g040937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4267200"/>
            <a:ext cx="2590800" cy="2373313"/>
          </a:xfrm>
          <a:prstGeom prst="rect">
            <a:avLst/>
          </a:prstGeom>
          <a:noFill/>
        </p:spPr>
      </p:pic>
      <p:pic>
        <p:nvPicPr>
          <p:cNvPr id="14344" name="Picture 8" descr="g043629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6600" y="4267200"/>
            <a:ext cx="3048000" cy="2376488"/>
          </a:xfrm>
          <a:prstGeom prst="rect">
            <a:avLst/>
          </a:prstGeom>
          <a:noFill/>
        </p:spPr>
      </p:pic>
      <p:pic>
        <p:nvPicPr>
          <p:cNvPr id="14345" name="Picture 9" descr="g043061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4495800"/>
            <a:ext cx="2895600" cy="1936750"/>
          </a:xfrm>
          <a:prstGeom prst="rect">
            <a:avLst/>
          </a:prstGeom>
          <a:noFill/>
        </p:spPr>
      </p:pic>
      <p:pic>
        <p:nvPicPr>
          <p:cNvPr id="22" name="Picture 12" descr="g012030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19800" y="609600"/>
            <a:ext cx="2895600" cy="2819400"/>
          </a:xfrm>
          <a:prstGeom prst="rect">
            <a:avLst/>
          </a:prstGeom>
          <a:noFill/>
        </p:spPr>
      </p:pic>
      <p:sp>
        <p:nvSpPr>
          <p:cNvPr id="23" name="Line 11"/>
          <p:cNvSpPr>
            <a:spLocks noChangeShapeType="1"/>
          </p:cNvSpPr>
          <p:nvPr/>
        </p:nvSpPr>
        <p:spPr bwMode="auto">
          <a:xfrm flipH="1">
            <a:off x="2667000" y="2286000"/>
            <a:ext cx="609600" cy="603000"/>
          </a:xfrm>
          <a:prstGeom prst="line">
            <a:avLst/>
          </a:prstGeom>
          <a:noFill/>
          <a:ln w="88900">
            <a:solidFill>
              <a:schemeClr val="tx1"/>
            </a:solidFill>
            <a:round/>
            <a:headEnd type="diamond" w="med" len="med"/>
            <a:tailEnd type="stealth" w="lg" len="lg"/>
          </a:ln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24" name="Line 12"/>
          <p:cNvSpPr>
            <a:spLocks noChangeShapeType="1"/>
          </p:cNvSpPr>
          <p:nvPr/>
        </p:nvSpPr>
        <p:spPr bwMode="auto">
          <a:xfrm flipH="1">
            <a:off x="4495799" y="2471627"/>
            <a:ext cx="7274" cy="798374"/>
          </a:xfrm>
          <a:prstGeom prst="line">
            <a:avLst/>
          </a:prstGeom>
          <a:noFill/>
          <a:ln w="88900">
            <a:solidFill>
              <a:schemeClr val="tx1"/>
            </a:solidFill>
            <a:round/>
            <a:headEnd type="diamond" w="med" len="med"/>
            <a:tailEnd type="stealth" w="lg" len="lg"/>
          </a:ln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27" name="Line 15"/>
          <p:cNvSpPr>
            <a:spLocks noChangeShapeType="1"/>
          </p:cNvSpPr>
          <p:nvPr/>
        </p:nvSpPr>
        <p:spPr bwMode="auto">
          <a:xfrm>
            <a:off x="5562600" y="2514600"/>
            <a:ext cx="533400" cy="755400"/>
          </a:xfrm>
          <a:prstGeom prst="line">
            <a:avLst/>
          </a:prstGeom>
          <a:noFill/>
          <a:ln w="88900">
            <a:solidFill>
              <a:schemeClr val="tx1"/>
            </a:solidFill>
            <a:round/>
            <a:headEnd type="diamond" w="med" len="med"/>
            <a:tailEnd type="stealth" w="lg" len="lg"/>
          </a:ln>
          <a:effectLst/>
        </p:spPr>
        <p:txBody>
          <a:bodyPr/>
          <a:lstStyle/>
          <a:p>
            <a:endParaRPr lang="ru-RU" dirty="0"/>
          </a:p>
        </p:txBody>
      </p:sp>
      <p:sp>
        <p:nvSpPr>
          <p:cNvPr id="28" name="Прямоугольник 27"/>
          <p:cNvSpPr/>
          <p:nvPr/>
        </p:nvSpPr>
        <p:spPr>
          <a:xfrm>
            <a:off x="3118697" y="1676400"/>
            <a:ext cx="2824903" cy="70788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КОМАНДНАЯ ЭКОНОМИКА</a:t>
            </a:r>
          </a:p>
        </p:txBody>
      </p:sp>
      <p:sp>
        <p:nvSpPr>
          <p:cNvPr id="29" name="AutoShape 16"/>
          <p:cNvSpPr>
            <a:spLocks noChangeArrowheads="1"/>
          </p:cNvSpPr>
          <p:nvPr/>
        </p:nvSpPr>
        <p:spPr bwMode="auto">
          <a:xfrm>
            <a:off x="3042497" y="3316069"/>
            <a:ext cx="2520000" cy="798731"/>
          </a:xfrm>
          <a:prstGeom prst="flowChartAlternateProcess">
            <a:avLst/>
          </a:prstGeom>
          <a:solidFill>
            <a:srgbClr val="D1D1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400" b="1" dirty="0">
              <a:cs typeface="Arial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966297" y="3392269"/>
            <a:ext cx="2729653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Государственная собственность</a:t>
            </a:r>
          </a:p>
        </p:txBody>
      </p:sp>
      <p:sp>
        <p:nvSpPr>
          <p:cNvPr id="31" name="AutoShape 16"/>
          <p:cNvSpPr>
            <a:spLocks noChangeArrowheads="1"/>
          </p:cNvSpPr>
          <p:nvPr/>
        </p:nvSpPr>
        <p:spPr bwMode="auto">
          <a:xfrm>
            <a:off x="422789" y="2953255"/>
            <a:ext cx="2520000" cy="1348870"/>
          </a:xfrm>
          <a:prstGeom prst="flowChartAlternateProcess">
            <a:avLst/>
          </a:prstGeom>
          <a:solidFill>
            <a:srgbClr val="D1D1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400" b="1" dirty="0">
              <a:cs typeface="Arial" charset="0"/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304800" y="2990671"/>
            <a:ext cx="2743200" cy="12003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Государство </a:t>
            </a:r>
          </a:p>
          <a:p>
            <a:pPr algn="ctr"/>
            <a:r>
              <a:rPr lang="ru-RU" b="1" dirty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распоряжается</a:t>
            </a:r>
          </a:p>
          <a:p>
            <a:pPr algn="ctr"/>
            <a:r>
              <a:rPr lang="ru-RU" b="1" dirty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 всеми  факторами</a:t>
            </a:r>
          </a:p>
          <a:p>
            <a:pPr algn="ctr"/>
            <a:r>
              <a:rPr lang="ru-RU" b="1" dirty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производства</a:t>
            </a:r>
          </a:p>
        </p:txBody>
      </p:sp>
      <p:sp>
        <p:nvSpPr>
          <p:cNvPr id="34" name="AutoShape 16"/>
          <p:cNvSpPr>
            <a:spLocks noChangeArrowheads="1"/>
          </p:cNvSpPr>
          <p:nvPr/>
        </p:nvSpPr>
        <p:spPr bwMode="auto">
          <a:xfrm>
            <a:off x="5715000" y="3346199"/>
            <a:ext cx="2520000" cy="1290726"/>
          </a:xfrm>
          <a:prstGeom prst="flowChartAlternateProcess">
            <a:avLst/>
          </a:prstGeom>
          <a:solidFill>
            <a:srgbClr val="D1D1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400" b="1" dirty="0">
              <a:cs typeface="Arial" charset="0"/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5562600" y="3343870"/>
            <a:ext cx="2824903" cy="1200329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Государство </a:t>
            </a:r>
          </a:p>
          <a:p>
            <a:pPr algn="ctr"/>
            <a:r>
              <a:rPr lang="ru-RU" b="1" dirty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распределяет</a:t>
            </a:r>
          </a:p>
          <a:p>
            <a:pPr algn="ctr"/>
            <a:r>
              <a:rPr lang="ru-RU" b="1" dirty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экономические </a:t>
            </a:r>
          </a:p>
          <a:p>
            <a:pPr algn="ctr"/>
            <a:r>
              <a:rPr lang="ru-RU" b="1" dirty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блага</a:t>
            </a:r>
          </a:p>
        </p:txBody>
      </p:sp>
      <p:sp>
        <p:nvSpPr>
          <p:cNvPr id="25" name="Rectangle 2">
            <a:extLst>
              <a:ext uri="{FF2B5EF4-FFF2-40B4-BE49-F238E27FC236}">
                <a16:creationId xmlns:a16="http://schemas.microsoft.com/office/drawing/2014/main" xmlns="" id="{80C74887-2AA1-4782-8751-5F78DAFC8CD7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0166" y="338696"/>
            <a:ext cx="8236634" cy="880504"/>
          </a:xfrm>
        </p:spPr>
        <p:txBody>
          <a:bodyPr>
            <a:noAutofit/>
          </a:bodyPr>
          <a:lstStyle/>
          <a:p>
            <a:r>
              <a:rPr lang="ru-RU" sz="3000" b="1" dirty="0" smtClean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Централизованная </a:t>
            </a:r>
            <a:r>
              <a:rPr lang="ru-RU" sz="3000" b="1" dirty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система</a:t>
            </a:r>
            <a:br>
              <a:rPr lang="ru-RU" sz="3000" b="1" dirty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</a:br>
            <a:r>
              <a:rPr lang="ru-RU" sz="3000" b="1" dirty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(административно-командная экономика) </a:t>
            </a:r>
          </a:p>
        </p:txBody>
      </p:sp>
    </p:spTree>
    <p:extLst>
      <p:ext uri="{BB962C8B-B14F-4D97-AF65-F5344CB8AC3E}">
        <p14:creationId xmlns:p14="http://schemas.microsoft.com/office/powerpoint/2010/main" val="17879171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25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250"/>
                            </p:stCondLst>
                            <p:childTnLst>
                              <p:par>
                                <p:cTn id="9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1" dur="2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3250"/>
                            </p:stCondLst>
                            <p:childTnLst>
                              <p:par>
                                <p:cTn id="18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0" dur="2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250"/>
                            </p:stCondLst>
                            <p:childTnLst>
                              <p:par>
                                <p:cTn id="22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4" dur="2000"/>
                                        <p:tgtEl>
                                          <p:spTgt spid="14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7" dur="2000"/>
                                        <p:tgtEl>
                                          <p:spTgt spid="14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0" dur="2000"/>
                                        <p:tgtEl>
                                          <p:spTgt spid="143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7250"/>
                            </p:stCondLst>
                            <p:childTnLst>
                              <p:par>
                                <p:cTn id="3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8250"/>
                            </p:stCondLst>
                            <p:childTnLst>
                              <p:par>
                                <p:cTn id="3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9250"/>
                            </p:stCondLst>
                            <p:childTnLst>
                              <p:par>
                                <p:cTn id="4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250"/>
                            </p:stCondLst>
                            <p:childTnLst>
                              <p:par>
                                <p:cTn id="4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animBg="1"/>
      <p:bldP spid="23" grpId="0" animBg="1"/>
      <p:bldP spid="24" grpId="0" animBg="1"/>
      <p:bldP spid="27" grpId="0" animBg="1"/>
      <p:bldP spid="28" grpId="0"/>
      <p:bldP spid="29" grpId="0" animBg="1"/>
      <p:bldP spid="30" grpId="0"/>
      <p:bldP spid="31" grpId="0" animBg="1"/>
      <p:bldP spid="32" grpId="0"/>
      <p:bldP spid="34" grpId="0" animBg="1"/>
      <p:bldP spid="35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3" name="Oval 3"/>
          <p:cNvSpPr>
            <a:spLocks noChangeArrowheads="1"/>
          </p:cNvSpPr>
          <p:nvPr/>
        </p:nvSpPr>
        <p:spPr bwMode="auto">
          <a:xfrm>
            <a:off x="3059113" y="1542572"/>
            <a:ext cx="2952750" cy="1033462"/>
          </a:xfrm>
          <a:prstGeom prst="ellipse">
            <a:avLst/>
          </a:prstGeom>
          <a:solidFill>
            <a:srgbClr val="D1D1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pic>
        <p:nvPicPr>
          <p:cNvPr id="25611" name="Picture 11" descr="g01060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3299" y="1083469"/>
            <a:ext cx="3600000" cy="2160000"/>
          </a:xfrm>
          <a:prstGeom prst="rect">
            <a:avLst/>
          </a:prstGeom>
          <a:noFill/>
        </p:spPr>
      </p:pic>
      <p:pic>
        <p:nvPicPr>
          <p:cNvPr id="25612" name="Picture 12" descr="g040950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01400" y="4511801"/>
            <a:ext cx="3048000" cy="2251075"/>
          </a:xfrm>
          <a:prstGeom prst="rect">
            <a:avLst/>
          </a:prstGeom>
          <a:noFill/>
        </p:spPr>
      </p:pic>
      <p:pic>
        <p:nvPicPr>
          <p:cNvPr id="25613" name="Picture 13" descr="g041033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0851" y="4551231"/>
            <a:ext cx="1764000" cy="2306769"/>
          </a:xfrm>
          <a:prstGeom prst="rect">
            <a:avLst/>
          </a:prstGeom>
          <a:noFill/>
        </p:spPr>
      </p:pic>
      <p:pic>
        <p:nvPicPr>
          <p:cNvPr id="25614" name="Picture 14" descr="g041036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828429" y="4396725"/>
            <a:ext cx="1828800" cy="2335213"/>
          </a:xfrm>
          <a:prstGeom prst="rect">
            <a:avLst/>
          </a:prstGeom>
          <a:noFill/>
        </p:spPr>
      </p:pic>
      <p:pic>
        <p:nvPicPr>
          <p:cNvPr id="25615" name="Picture 15" descr="g040950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42883" y="2677549"/>
            <a:ext cx="3251200" cy="3372090"/>
          </a:xfrm>
          <a:prstGeom prst="rect">
            <a:avLst/>
          </a:prstGeom>
          <a:noFill/>
        </p:spPr>
      </p:pic>
      <p:pic>
        <p:nvPicPr>
          <p:cNvPr id="25616" name="Picture 16" descr="g041036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18283" y="375000"/>
            <a:ext cx="2087065" cy="3816000"/>
          </a:xfrm>
          <a:prstGeom prst="rect">
            <a:avLst/>
          </a:prstGeom>
          <a:noFill/>
        </p:spPr>
      </p:pic>
      <p:sp>
        <p:nvSpPr>
          <p:cNvPr id="14" name="Прямоугольник 13"/>
          <p:cNvSpPr/>
          <p:nvPr/>
        </p:nvSpPr>
        <p:spPr>
          <a:xfrm>
            <a:off x="3118697" y="1676400"/>
            <a:ext cx="2824903" cy="70788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sz="2000" b="1" dirty="0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РЫНОЧНАЯ ЭКОНОМИКА</a:t>
            </a:r>
          </a:p>
        </p:txBody>
      </p:sp>
      <p:sp>
        <p:nvSpPr>
          <p:cNvPr id="16" name="Line 11"/>
          <p:cNvSpPr>
            <a:spLocks noChangeShapeType="1"/>
          </p:cNvSpPr>
          <p:nvPr/>
        </p:nvSpPr>
        <p:spPr bwMode="auto">
          <a:xfrm flipH="1">
            <a:off x="2895600" y="2286000"/>
            <a:ext cx="380998" cy="649069"/>
          </a:xfrm>
          <a:prstGeom prst="line">
            <a:avLst/>
          </a:prstGeom>
          <a:noFill/>
          <a:ln w="88900">
            <a:solidFill>
              <a:schemeClr val="tx1"/>
            </a:solidFill>
            <a:round/>
            <a:headEnd type="diamond" w="med" len="med"/>
            <a:tailEnd type="stealth" w="lg" len="lg"/>
          </a:ln>
          <a:effectLst>
            <a:glow rad="63500">
              <a:schemeClr val="bg1"/>
            </a:glow>
          </a:effectLst>
        </p:spPr>
        <p:txBody>
          <a:bodyPr/>
          <a:lstStyle/>
          <a:p>
            <a:endParaRPr lang="ru-RU" dirty="0"/>
          </a:p>
        </p:txBody>
      </p:sp>
      <p:sp>
        <p:nvSpPr>
          <p:cNvPr id="17" name="Line 12"/>
          <p:cNvSpPr>
            <a:spLocks noChangeShapeType="1"/>
          </p:cNvSpPr>
          <p:nvPr/>
        </p:nvSpPr>
        <p:spPr bwMode="auto">
          <a:xfrm flipH="1">
            <a:off x="3052200" y="2545592"/>
            <a:ext cx="664688" cy="1307477"/>
          </a:xfrm>
          <a:prstGeom prst="line">
            <a:avLst/>
          </a:prstGeom>
          <a:noFill/>
          <a:ln w="88900">
            <a:solidFill>
              <a:schemeClr val="tx1"/>
            </a:solidFill>
            <a:round/>
            <a:headEnd type="diamond" w="med" len="med"/>
            <a:tailEnd type="stealth" w="lg" len="lg"/>
          </a:ln>
          <a:effectLst>
            <a:glow rad="63500">
              <a:schemeClr val="bg1"/>
            </a:glow>
          </a:effectLst>
        </p:spPr>
        <p:txBody>
          <a:bodyPr/>
          <a:lstStyle/>
          <a:p>
            <a:endParaRPr lang="ru-RU" dirty="0"/>
          </a:p>
        </p:txBody>
      </p:sp>
      <p:sp>
        <p:nvSpPr>
          <p:cNvPr id="19" name="Line 14"/>
          <p:cNvSpPr>
            <a:spLocks noChangeShapeType="1"/>
          </p:cNvSpPr>
          <p:nvPr/>
        </p:nvSpPr>
        <p:spPr bwMode="auto">
          <a:xfrm>
            <a:off x="5544000" y="2412065"/>
            <a:ext cx="919449" cy="1397936"/>
          </a:xfrm>
          <a:prstGeom prst="line">
            <a:avLst/>
          </a:prstGeom>
          <a:noFill/>
          <a:ln w="88900">
            <a:solidFill>
              <a:schemeClr val="tx1"/>
            </a:solidFill>
            <a:round/>
            <a:headEnd type="diamond" w="med" len="med"/>
            <a:tailEnd type="stealth" w="lg" len="lg"/>
          </a:ln>
          <a:effectLst>
            <a:glow rad="63500">
              <a:schemeClr val="bg1"/>
            </a:glow>
          </a:effectLst>
        </p:spPr>
        <p:txBody>
          <a:bodyPr/>
          <a:lstStyle/>
          <a:p>
            <a:endParaRPr lang="ru-RU" dirty="0"/>
          </a:p>
        </p:txBody>
      </p:sp>
      <p:sp>
        <p:nvSpPr>
          <p:cNvPr id="20" name="Line 15"/>
          <p:cNvSpPr>
            <a:spLocks noChangeShapeType="1"/>
          </p:cNvSpPr>
          <p:nvPr/>
        </p:nvSpPr>
        <p:spPr bwMode="auto">
          <a:xfrm>
            <a:off x="5829299" y="2219590"/>
            <a:ext cx="636798" cy="469496"/>
          </a:xfrm>
          <a:prstGeom prst="line">
            <a:avLst/>
          </a:prstGeom>
          <a:noFill/>
          <a:ln w="88900">
            <a:solidFill>
              <a:schemeClr val="tx1"/>
            </a:solidFill>
            <a:round/>
            <a:headEnd type="diamond" w="med" len="med"/>
            <a:tailEnd type="stealth" w="lg" len="lg"/>
          </a:ln>
          <a:effectLst>
            <a:glow rad="63500">
              <a:schemeClr val="bg1"/>
            </a:glow>
          </a:effectLst>
        </p:spPr>
        <p:txBody>
          <a:bodyPr/>
          <a:lstStyle/>
          <a:p>
            <a:endParaRPr lang="ru-RU" dirty="0"/>
          </a:p>
        </p:txBody>
      </p:sp>
      <p:sp>
        <p:nvSpPr>
          <p:cNvPr id="21" name="AutoShape 16"/>
          <p:cNvSpPr>
            <a:spLocks noChangeArrowheads="1"/>
          </p:cNvSpPr>
          <p:nvPr/>
        </p:nvSpPr>
        <p:spPr bwMode="auto">
          <a:xfrm>
            <a:off x="462703" y="2965200"/>
            <a:ext cx="2520000" cy="540000"/>
          </a:xfrm>
          <a:prstGeom prst="flowChartAlternateProcess">
            <a:avLst/>
          </a:prstGeom>
          <a:solidFill>
            <a:srgbClr val="D1D1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381000" y="2920303"/>
            <a:ext cx="2824903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Развитые товарно-денежные отношения</a:t>
            </a:r>
          </a:p>
        </p:txBody>
      </p:sp>
      <p:sp>
        <p:nvSpPr>
          <p:cNvPr id="23" name="AutoShape 16"/>
          <p:cNvSpPr>
            <a:spLocks noChangeArrowheads="1"/>
          </p:cNvSpPr>
          <p:nvPr/>
        </p:nvSpPr>
        <p:spPr bwMode="auto">
          <a:xfrm>
            <a:off x="457200" y="3886200"/>
            <a:ext cx="2520000" cy="540000"/>
          </a:xfrm>
          <a:prstGeom prst="flowChartAlternateProcess">
            <a:avLst/>
          </a:prstGeom>
          <a:solidFill>
            <a:srgbClr val="D1D1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304800" y="3810000"/>
            <a:ext cx="2824903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Разнообразие форм собственности</a:t>
            </a:r>
          </a:p>
        </p:txBody>
      </p:sp>
      <p:sp>
        <p:nvSpPr>
          <p:cNvPr id="25" name="AutoShape 16"/>
          <p:cNvSpPr>
            <a:spLocks noChangeArrowheads="1"/>
          </p:cNvSpPr>
          <p:nvPr/>
        </p:nvSpPr>
        <p:spPr bwMode="auto">
          <a:xfrm>
            <a:off x="6553200" y="3955800"/>
            <a:ext cx="2520000" cy="540000"/>
          </a:xfrm>
          <a:prstGeom prst="flowChartAlternateProcess">
            <a:avLst/>
          </a:prstGeom>
          <a:solidFill>
            <a:srgbClr val="D1D1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6248400" y="3930400"/>
            <a:ext cx="2841171" cy="641600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Экономическая свобода</a:t>
            </a:r>
          </a:p>
        </p:txBody>
      </p:sp>
      <p:sp>
        <p:nvSpPr>
          <p:cNvPr id="27" name="AutoShape 16"/>
          <p:cNvSpPr>
            <a:spLocks noChangeArrowheads="1"/>
          </p:cNvSpPr>
          <p:nvPr/>
        </p:nvSpPr>
        <p:spPr bwMode="auto">
          <a:xfrm>
            <a:off x="6248400" y="2736600"/>
            <a:ext cx="2520000" cy="540000"/>
          </a:xfrm>
          <a:prstGeom prst="flowChartAlternateProcess">
            <a:avLst/>
          </a:prstGeom>
          <a:solidFill>
            <a:srgbClr val="D1D1FF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ru-RU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cs typeface="Arial" charset="0"/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6166697" y="2706469"/>
            <a:ext cx="2824903" cy="646331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effectLst>
                  <a:glow rad="127000">
                    <a:schemeClr val="bg1"/>
                  </a:glow>
                </a:effectLst>
                <a:latin typeface="Arial" panose="020B0604020202020204" pitchFamily="34" charset="0"/>
                <a:cs typeface="Arial" panose="020B0604020202020204" pitchFamily="34" charset="0"/>
              </a:rPr>
              <a:t>Применение новых технологий</a:t>
            </a:r>
          </a:p>
        </p:txBody>
      </p:sp>
      <p:sp>
        <p:nvSpPr>
          <p:cNvPr id="29" name="Rectangle 2">
            <a:extLst>
              <a:ext uri="{FF2B5EF4-FFF2-40B4-BE49-F238E27FC236}">
                <a16:creationId xmlns:a16="http://schemas.microsoft.com/office/drawing/2014/main" xmlns="" id="{C18DA7C2-7B49-4766-A3EA-26A8A5F49AB2}"/>
              </a:ext>
            </a:extLst>
          </p:cNvPr>
          <p:cNvSpPr>
            <a:spLocks noGrp="1" noChangeArrowheads="1"/>
          </p:cNvSpPr>
          <p:nvPr>
            <p:ph type="title"/>
          </p:nvPr>
        </p:nvSpPr>
        <p:spPr>
          <a:xfrm>
            <a:off x="450166" y="188641"/>
            <a:ext cx="8236634" cy="880504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Рыночная </a:t>
            </a:r>
            <a:r>
              <a:rPr lang="ru-RU" sz="3200" b="1" dirty="0">
                <a:effectLst>
                  <a:glow rad="127000">
                    <a:schemeClr val="bg1"/>
                  </a:glow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экономика</a:t>
            </a:r>
          </a:p>
        </p:txBody>
      </p:sp>
    </p:spTree>
    <p:extLst>
      <p:ext uri="{BB962C8B-B14F-4D97-AF65-F5344CB8AC3E}">
        <p14:creationId xmlns:p14="http://schemas.microsoft.com/office/powerpoint/2010/main" val="5367534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9" dur="2000"/>
                                        <p:tgtEl>
                                          <p:spTgt spid="256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2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3" dur="2000"/>
                                        <p:tgtEl>
                                          <p:spTgt spid="256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6" dur="2000"/>
                                        <p:tgtEl>
                                          <p:spTgt spid="256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29" dur="2000"/>
                                        <p:tgtEl>
                                          <p:spTgt spid="256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2" dur="2000"/>
                                        <p:tgtEl>
                                          <p:spTgt spid="256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0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5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3000"/>
                            </p:stCondLst>
                            <p:childTnLst>
                              <p:par>
                                <p:cTn id="4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 animBg="1"/>
      <p:bldP spid="14" grpId="0"/>
      <p:bldP spid="16" grpId="0" animBg="1"/>
      <p:bldP spid="17" grpId="0" animBg="1"/>
      <p:bldP spid="19" grpId="0" animBg="1"/>
      <p:bldP spid="20" grpId="0" animBg="1"/>
      <p:bldP spid="21" grpId="0" animBg="1"/>
      <p:bldP spid="22" grpId="0"/>
      <p:bldP spid="23" grpId="0" animBg="1"/>
      <p:bldP spid="24" grpId="0"/>
      <p:bldP spid="25" grpId="0" animBg="1"/>
      <p:bldP spid="26" grpId="0"/>
      <p:bldP spid="27" grpId="0" animBg="1"/>
      <p:bldP spid="2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214282" y="571480"/>
            <a:ext cx="871543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Какая экономическая система самая распространенная в мире? 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Какие у нее недостатки?</a:t>
            </a:r>
          </a:p>
          <a:p>
            <a:pPr marL="457200" lvl="0" indent="-457200" eaLnBrk="0" fontAlgn="base" hangingPunct="0">
              <a:spcBef>
                <a:spcPct val="0"/>
              </a:spcBef>
              <a:spcAft>
                <a:spcPct val="0"/>
              </a:spcAft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3"/>
          <p:cNvSpPr>
            <a:spLocks noChangeArrowheads="1"/>
          </p:cNvSpPr>
          <p:nvPr/>
        </p:nvSpPr>
        <p:spPr bwMode="auto">
          <a:xfrm>
            <a:off x="571472" y="357166"/>
            <a:ext cx="8143932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lvl="0" indent="-45720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  <a:cs typeface="Arial" pitchFamily="34" charset="0"/>
            </a:endParaRP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Экологический кризис</a:t>
            </a: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Экономические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кризисы</a:t>
            </a: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lang="ru-RU" sz="2800" b="1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производит общественные блага</a:t>
            </a: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Склонность</a:t>
            </a:r>
            <a:r>
              <a:rPr kumimoji="0" lang="ru-RU" sz="28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к монополиям</a:t>
            </a:r>
          </a:p>
          <a:p>
            <a:pPr marL="514350" marR="0" lvl="0" indent="-5143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AutoNum type="arabicPeriod"/>
              <a:tabLst/>
            </a:pPr>
            <a:r>
              <a:rPr lang="ru-RU" sz="2800" b="1" baseline="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Неспособность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справиться бедностью, безработицей и инфляцией</a:t>
            </a:r>
            <a:endParaRPr kumimoji="0" lang="ru-RU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dirty="0" smtClean="0">
                <a:latin typeface="Times New Roman" pitchFamily="18" charset="0"/>
                <a:cs typeface="Times New Roman" pitchFamily="18" charset="0"/>
              </a:rPr>
              <a:t>Перед вами иллюстрации, характеризующие экономическое понятие. Какое?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8434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 l="4395" t="31359" r="6982" b="13762"/>
          <a:stretch>
            <a:fillRect/>
          </a:stretch>
        </p:blipFill>
        <p:spPr bwMode="auto">
          <a:xfrm>
            <a:off x="214282" y="928670"/>
            <a:ext cx="8643998" cy="2786082"/>
          </a:xfrm>
          <a:prstGeom prst="rect">
            <a:avLst/>
          </a:prstGeom>
          <a:noFill/>
        </p:spPr>
      </p:pic>
      <p:pic>
        <p:nvPicPr>
          <p:cNvPr id="18436" name="Picture 4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643314"/>
            <a:ext cx="8715436" cy="30718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Picture background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285728"/>
            <a:ext cx="3000396" cy="4286280"/>
          </a:xfrm>
          <a:prstGeom prst="rect">
            <a:avLst/>
          </a:prstGeom>
          <a:noFill/>
        </p:spPr>
      </p:pic>
      <p:pic>
        <p:nvPicPr>
          <p:cNvPr id="17412" name="Picture 4" descr="Picture background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00430" y="142852"/>
            <a:ext cx="5250693" cy="3500462"/>
          </a:xfrm>
          <a:prstGeom prst="rect">
            <a:avLst/>
          </a:prstGeom>
          <a:noFill/>
        </p:spPr>
      </p:pic>
      <p:pic>
        <p:nvPicPr>
          <p:cNvPr id="17414" name="Picture 6" descr="Picture background"/>
          <p:cNvPicPr>
            <a:picLocks noChangeAspect="1" noChangeArrowheads="1"/>
          </p:cNvPicPr>
          <p:nvPr/>
        </p:nvPicPr>
        <p:blipFill>
          <a:blip r:embed="rId4"/>
          <a:srcRect l="13125" t="18584" r="6249" b="19026"/>
          <a:stretch>
            <a:fillRect/>
          </a:stretch>
        </p:blipFill>
        <p:spPr bwMode="auto">
          <a:xfrm>
            <a:off x="3428992" y="3786190"/>
            <a:ext cx="5357818" cy="29281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http://www.noise-media.com/wp-content/uploads/2010/08/ilike.jpg"/>
          <p:cNvPicPr>
            <a:picLocks noChangeAspect="1" noChangeArrowheads="1"/>
          </p:cNvPicPr>
          <p:nvPr/>
        </p:nvPicPr>
        <p:blipFill>
          <a:blip r:embed="rId2" cstate="print"/>
          <a:srcRect t="-435" r="7031" b="5978"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14282" y="2071678"/>
            <a:ext cx="3643306" cy="1384995"/>
          </a:xfrm>
          <a:prstGeom prst="rect">
            <a:avLst/>
          </a:prstGeom>
          <a:noFill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2800" dirty="0" smtClean="0">
                <a:ln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latin typeface="Arial Black" pitchFamily="34" charset="0"/>
              </a:rPr>
              <a:t>Инфляция: виды, причины и последствия</a:t>
            </a:r>
            <a:endParaRPr lang="ru-RU" sz="4000" dirty="0" smtClean="0">
              <a:ln>
                <a:solidFill>
                  <a:schemeClr val="bg2">
                    <a:lumMod val="25000"/>
                  </a:schemeClr>
                </a:solidFill>
              </a:ln>
              <a:solidFill>
                <a:schemeClr val="accent3">
                  <a:lumMod val="50000"/>
                </a:schemeClr>
              </a:solidFill>
              <a:latin typeface="Arial Black" pitchFamily="34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357686" y="5143512"/>
            <a:ext cx="4572000" cy="120032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dirty="0" smtClean="0">
                <a:latin typeface="Arial Black" pitchFamily="34" charset="0"/>
              </a:rPr>
              <a:t>Обществознание </a:t>
            </a:r>
          </a:p>
          <a:p>
            <a:pPr algn="ctr"/>
            <a:r>
              <a:rPr lang="ru-RU" dirty="0" smtClean="0">
                <a:latin typeface="Arial Black" pitchFamily="34" charset="0"/>
              </a:rPr>
              <a:t>8 класс</a:t>
            </a: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Чумаков А.А.</a:t>
            </a:r>
          </a:p>
          <a:p>
            <a:pPr algn="ctr"/>
            <a:r>
              <a:rPr lang="ru-RU" b="1" dirty="0" smtClean="0">
                <a:latin typeface="Arial" pitchFamily="34" charset="0"/>
                <a:cs typeface="Arial" pitchFamily="34" charset="0"/>
              </a:rPr>
              <a:t>МОУ «</a:t>
            </a:r>
            <a:r>
              <a:rPr lang="ru-RU" b="1" dirty="0" err="1" smtClean="0">
                <a:latin typeface="Arial" pitchFamily="34" charset="0"/>
                <a:cs typeface="Arial" pitchFamily="34" charset="0"/>
              </a:rPr>
              <a:t>Сланцевская</a:t>
            </a:r>
            <a:r>
              <a:rPr lang="ru-RU" b="1" dirty="0" smtClean="0">
                <a:latin typeface="Arial" pitchFamily="34" charset="0"/>
                <a:cs typeface="Arial" pitchFamily="34" charset="0"/>
              </a:rPr>
              <a:t> СОШ №3»</a:t>
            </a:r>
            <a:endParaRPr lang="ru-RU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20" y="142852"/>
            <a:ext cx="864399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ln w="3175">
                  <a:solidFill>
                    <a:schemeClr val="bg2">
                      <a:lumMod val="25000"/>
                    </a:schemeClr>
                  </a:solidFill>
                </a:ln>
                <a:solidFill>
                  <a:schemeClr val="accent3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itchFamily="34" charset="0"/>
              </a:rPr>
              <a:t>Глава: Экономика</a:t>
            </a:r>
            <a:endParaRPr lang="ru-RU" sz="2800" b="1" i="1" dirty="0">
              <a:ln w="3175">
                <a:solidFill>
                  <a:schemeClr val="bg2">
                    <a:lumMod val="25000"/>
                  </a:schemeClr>
                </a:solidFill>
              </a:ln>
              <a:solidFill>
                <a:schemeClr val="accent3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468</TotalTime>
  <Words>389</Words>
  <Application>Microsoft Office PowerPoint</Application>
  <PresentationFormat>Экран (4:3)</PresentationFormat>
  <Paragraphs>123</Paragraphs>
  <Slides>27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Arial</vt:lpstr>
      <vt:lpstr>Arial Black</vt:lpstr>
      <vt:lpstr>Calibri</vt:lpstr>
      <vt:lpstr>Times New Roman</vt:lpstr>
      <vt:lpstr>Wingdings</vt:lpstr>
      <vt:lpstr>Тема Office</vt:lpstr>
      <vt:lpstr>Презентация PowerPoint</vt:lpstr>
      <vt:lpstr>Традиционная экономическая система</vt:lpstr>
      <vt:lpstr>Централизованная система (административно-командная экономика) </vt:lpstr>
      <vt:lpstr>Рыночная экономика</vt:lpstr>
      <vt:lpstr>Презентация PowerPoint</vt:lpstr>
      <vt:lpstr>Презентация PowerPoint</vt:lpstr>
      <vt:lpstr>Перед вами иллюстрации, характеризующие экономическое понятие. Какое?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Задания </vt:lpstr>
      <vt:lpstr>Презентация PowerPoint</vt:lpstr>
      <vt:lpstr>Презентация PowerPoint</vt:lpstr>
      <vt:lpstr>Домашнее задание</vt:lpstr>
      <vt:lpstr>Домашнее задание</vt:lpstr>
      <vt:lpstr>Задания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Нина Гудзишевсеая</dc:creator>
  <cp:lastModifiedBy>Anatolii A. Chumakov</cp:lastModifiedBy>
  <cp:revision>46</cp:revision>
  <dcterms:created xsi:type="dcterms:W3CDTF">2020-09-16T08:22:37Z</dcterms:created>
  <dcterms:modified xsi:type="dcterms:W3CDTF">2025-11-12T07:53:13Z</dcterms:modified>
</cp:coreProperties>
</file>