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sldIdLst>
    <p:sldId id="256" r:id="rId2"/>
    <p:sldId id="266" r:id="rId3"/>
    <p:sldId id="269" r:id="rId4"/>
    <p:sldId id="265" r:id="rId5"/>
    <p:sldId id="278" r:id="rId6"/>
    <p:sldId id="279" r:id="rId7"/>
    <p:sldId id="270" r:id="rId8"/>
    <p:sldId id="259" r:id="rId9"/>
    <p:sldId id="273" r:id="rId10"/>
    <p:sldId id="275" r:id="rId11"/>
    <p:sldId id="274" r:id="rId12"/>
    <p:sldId id="276" r:id="rId13"/>
    <p:sldId id="267" r:id="rId14"/>
    <p:sldId id="272" r:id="rId15"/>
    <p:sldId id="271" r:id="rId16"/>
    <p:sldId id="27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8" autoAdjust="0"/>
    <p:restoredTop sz="94660"/>
  </p:normalViewPr>
  <p:slideViewPr>
    <p:cSldViewPr snapToGrid="0">
      <p:cViewPr varScale="1">
        <p:scale>
          <a:sx n="79" d="100"/>
          <a:sy n="79" d="100"/>
        </p:scale>
        <p:origin x="6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60%</a:t>
                    </a:r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30%</a:t>
                    </a:r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10%</a:t>
                    </a:r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5AC8-1987-441F-8896-A5105DC0F109}" type="datetimeFigureOut">
              <a:rPr lang="ru-RU" smtClean="0"/>
              <a:t>22.11.2025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9E64-7DB1-4525-9B82-7DB0026C7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928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5AC8-1987-441F-8896-A5105DC0F109}" type="datetimeFigureOut">
              <a:rPr lang="ru-RU" smtClean="0"/>
              <a:t>22.11.2025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9E64-7DB1-4525-9B82-7DB0026C7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22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5AC8-1987-441F-8896-A5105DC0F109}" type="datetimeFigureOut">
              <a:rPr lang="ru-RU" smtClean="0"/>
              <a:t>22.11.2025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9E64-7DB1-4525-9B82-7DB0026C7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08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5AC8-1987-441F-8896-A5105DC0F109}" type="datetimeFigureOut">
              <a:rPr lang="ru-RU" smtClean="0"/>
              <a:t>22.11.2025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9E64-7DB1-4525-9B82-7DB0026C7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82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5AC8-1987-441F-8896-A5105DC0F109}" type="datetimeFigureOut">
              <a:rPr lang="ru-RU" smtClean="0"/>
              <a:t>22.11.2025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9E64-7DB1-4525-9B82-7DB0026C7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598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5AC8-1987-441F-8896-A5105DC0F109}" type="datetimeFigureOut">
              <a:rPr lang="ru-RU" smtClean="0"/>
              <a:t>22.11.2025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9E64-7DB1-4525-9B82-7DB0026C7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357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5AC8-1987-441F-8896-A5105DC0F109}" type="datetimeFigureOut">
              <a:rPr lang="ru-RU" smtClean="0"/>
              <a:t>22.11.2025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9E64-7DB1-4525-9B82-7DB0026C7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868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5AC8-1987-441F-8896-A5105DC0F109}" type="datetimeFigureOut">
              <a:rPr lang="ru-RU" smtClean="0"/>
              <a:t>22.11.2025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9E64-7DB1-4525-9B82-7DB0026C7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560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5AC8-1987-441F-8896-A5105DC0F109}" type="datetimeFigureOut">
              <a:rPr lang="ru-RU" smtClean="0"/>
              <a:t>22.11.2025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9E64-7DB1-4525-9B82-7DB0026C7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41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5AC8-1987-441F-8896-A5105DC0F109}" type="datetimeFigureOut">
              <a:rPr lang="ru-RU" smtClean="0"/>
              <a:t>22.11.2025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9E64-7DB1-4525-9B82-7DB0026C7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65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5AC8-1987-441F-8896-A5105DC0F109}" type="datetimeFigureOut">
              <a:rPr lang="ru-RU" smtClean="0"/>
              <a:t>22.11.2025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9E64-7DB1-4525-9B82-7DB0026C7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20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5AC8-1987-441F-8896-A5105DC0F109}" type="datetimeFigureOut">
              <a:rPr lang="ru-RU" smtClean="0"/>
              <a:t>22.11.2025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D9E64-7DB1-4525-9B82-7DB0026C7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08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8784" y="558140"/>
            <a:ext cx="9409216" cy="1745673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образовательного и воспитательного процессов средствами современных технологий.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на уроках 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и русского языка в начальной школе.</a:t>
            </a:r>
            <a:endParaRPr lang="ru-RU" sz="2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42021" y="5261811"/>
            <a:ext cx="5325979" cy="133149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 начальных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ГКОУ 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Эммаусская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школа-интернат»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Разумова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год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29" y="3360503"/>
            <a:ext cx="4020266" cy="299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6463" y="0"/>
            <a:ext cx="11177337" cy="6176963"/>
          </a:xfrm>
        </p:spPr>
        <p:txBody>
          <a:bodyPr/>
          <a:lstStyle/>
          <a:p>
            <a:pPr marL="0" indent="0">
              <a:buNone/>
            </a:pP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 со слоговыми таблицами и слоговыми цепочками.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536133450"/>
              </p:ext>
            </p:extLst>
          </p:nvPr>
        </p:nvGraphicFramePr>
        <p:xfrm>
          <a:off x="2032000" y="1469036"/>
          <a:ext cx="5762885" cy="4669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77516" y="1187115"/>
            <a:ext cx="11438020" cy="3653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49580" algn="l"/>
                <a:tab pos="899160" algn="l"/>
                <a:tab pos="1447800" algn="l"/>
              </a:tabLst>
            </a:pPr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2 группа 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«Найди слово» </a:t>
            </a:r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</a:t>
            </a:r>
            <a:endParaRPr lang="ru-RU" sz="2000" b="1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8128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со           се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  се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 се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ос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се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8128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об         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ба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ба об во об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8128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где        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дег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гед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гло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гед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егд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гло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дог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гед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где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кот         ток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кот кит так нот нок кто кот кто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слон      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носл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лосн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смон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слол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лосм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слон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лосм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слом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вода      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одав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вадо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вада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даво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вода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бада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вод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какой     кокой кокай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кокат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кайок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кайок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какой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чашка   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чащка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качаш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чакаш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чашка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шкача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чашка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чащка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609600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823" y="3356618"/>
            <a:ext cx="3572377" cy="29686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14573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265" y="1"/>
            <a:ext cx="10807535" cy="8787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Разноуровневые задания по чтению</a:t>
            </a:r>
            <a:b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-263842"/>
            <a:ext cx="184731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7" name="Рисунок 23" descr="http://nsc.1september.ru/2008/01/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065" y="1177287"/>
            <a:ext cx="651434" cy="67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812632" y="2318951"/>
            <a:ext cx="3416968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группа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 чистоговорочки.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Жу-жу-жу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-ко да-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е-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Жа-жа-жа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есть и-гол-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е-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Жи-жи-жи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здесь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жи-вут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е-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Же-же-же – дождь про-шёл у-же.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Выучи и расскажи любую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чистоговорочку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84731" y="2259478"/>
            <a:ext cx="4017831" cy="390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группа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-ли ли-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жу-равль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Ста-ла звать ли-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-ку.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При-хо-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 нам,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-ка!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При-хо-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жу-равль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По-ло-жи-ла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ли-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ка-ши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-ку.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Ешь,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жур-ра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Жу-равль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но-сом тук-тук. Так о-ни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-шлись.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называется эта сказка? Продолжи сказку.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1546762"/>
            <a:ext cx="3725143" cy="4966333"/>
          </a:xfrm>
        </p:spPr>
      </p:pic>
    </p:spTree>
    <p:extLst>
      <p:ext uri="{BB962C8B-B14F-4D97-AF65-F5344CB8AC3E}">
        <p14:creationId xmlns:p14="http://schemas.microsoft.com/office/powerpoint/2010/main" val="313148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5011" y="237507"/>
            <a:ext cx="13196975" cy="6377050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Разноуровневые задания по чтению (развитие речи)</a:t>
            </a:r>
          </a:p>
          <a:p>
            <a:pPr marL="0" indent="0">
              <a:buNone/>
            </a:pPr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группа.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Объедини слова из каждого столбика:</a:t>
            </a: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    орехи        зима</a:t>
            </a: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Белка         берлога     осина</a:t>
            </a: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Заяц           кора          дупло</a:t>
            </a: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Составьте 3 предложения.</a:t>
            </a:r>
          </a:p>
          <a:p>
            <a:pPr marL="0" indent="0">
              <a:buNone/>
            </a:pP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Объедини слова из двух столбиков:</a:t>
            </a: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Мед-ведь     оре-хи</a:t>
            </a: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Бел-ка        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-га</a:t>
            </a: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За-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яц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ко-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группа.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Раскрась то животное, которое спит зимой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берлоге.</a:t>
            </a: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    белка      заяц      лиса      волк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7516" y="1187115"/>
            <a:ext cx="11438020" cy="42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49580" algn="l"/>
                <a:tab pos="899160" algn="l"/>
                <a:tab pos="1447800" algn="l"/>
              </a:tabLst>
            </a:pPr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192" y="2003043"/>
            <a:ext cx="4024485" cy="332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08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45433" y="320842"/>
            <a:ext cx="11245514" cy="94648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Работа в парах на уроке литературного чтения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38200" y="1267326"/>
            <a:ext cx="5181600" cy="543827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из 1 группы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60168" y="1267326"/>
            <a:ext cx="5193632" cy="490963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из 2 группы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683" y="2119904"/>
            <a:ext cx="4512623" cy="33836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26" y="2119904"/>
            <a:ext cx="4346369" cy="338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0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969" y="365125"/>
            <a:ext cx="10984831" cy="789907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sz="31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текстом</a:t>
            </a:r>
            <a:b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type="subTitle" idx="4294967295"/>
          </p:nvPr>
        </p:nvSpPr>
        <p:spPr>
          <a:xfrm>
            <a:off x="368969" y="1395663"/>
            <a:ext cx="7539790" cy="4555958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Лёша и Барбос.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Лёша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за-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пряг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Бар-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санки и сел.  Барбос быстро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по-бе-жал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саду. Вдруг он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за-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дереве кошку.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За-ла-ял 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Барбос,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рва-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нул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кошкой. Лёша упал с санок в снег. Ему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-но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ребятам тоже весело. </a:t>
            </a:r>
            <a:endParaRPr lang="ru-RU" sz="2400" b="1" dirty="0" smtClean="0">
              <a:solidFill>
                <a:srgbClr val="C0504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6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b="1" dirty="0">
              <a:solidFill>
                <a:srgbClr val="C0504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группа: прочитать текст вслух. Ответить на вопросы.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2-3 группы: прочитать ещё раз. Распределить последовательность рисунков.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задание. 1-3 группы: придумать продолжение рассказа.</a:t>
            </a:r>
          </a:p>
          <a:p>
            <a:endParaRPr lang="ru-RU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474" y="2037347"/>
            <a:ext cx="3577389" cy="438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67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312821" y="320842"/>
            <a:ext cx="11354602" cy="1676399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Корректурная проба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результаты которого помогут оценить уровень концентрации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 школьника,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усидчивость, способность быстро выполнять письменные задания, готовность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школе, мелкую моторику (продолжительность от 3 до 10 минут).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                                                  2 группа                                              3 группа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987" y="3117573"/>
            <a:ext cx="2731325" cy="280574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41" y="3117574"/>
            <a:ext cx="3121641" cy="28057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138" y="3117573"/>
            <a:ext cx="2951313" cy="2805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34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Успешное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познавательной активности и самостоятельности учащихся возможно тогда, когда учебный процесс организован как интенсивная интеллектуальная деятельность каждого ребёнка с учётом его особенностей и возможностей; только зная потребности, интересы, уровень подготовки, познавательные особенности ученика, можно создать оптимальные условия для овладения знаниями, умениями и навыками,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способностей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  </a:t>
            </a:r>
            <a:r>
              <a:rPr lang="ru-RU" sz="2400" dirty="0"/>
              <a:t>   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Дифференцированный подход в учебном процессе означает действенное внимание к каждому ученику, его творческой индивидуальности в условиях классно-урочной системы обучения по обязательным учебным программам, предполагает разумное сочетание фронтальных, групповых и индивидуальных занятий для повышения качества обучения и развития каждого ученика.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92505" y="365125"/>
            <a:ext cx="13389481" cy="6249432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7516" y="1187115"/>
            <a:ext cx="11438020" cy="42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49580" algn="l"/>
                <a:tab pos="899160" algn="l"/>
                <a:tab pos="1447800" algn="l"/>
              </a:tabLst>
            </a:pPr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471" y="4171667"/>
            <a:ext cx="3433010" cy="215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36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5221" y="1331496"/>
            <a:ext cx="10888579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личности школьника, его творческих способностей, интереса к учению, формирование желания и умения учиться;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нравственных и эстетических чувств, эмоционально-ценностного позитивного отношения к себе и окружающему миру;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освоение системы знаний, умений и навыков, опыта осуществления разнообразных видов деятельности;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охрана и укрепление физического и психического здоровья детей;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сохранение и поддержка индивидуальности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школьника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267" y="4167180"/>
            <a:ext cx="3453063" cy="23020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453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0668000" cy="693683"/>
          </a:xfrm>
        </p:spPr>
        <p:txBody>
          <a:bodyPr>
            <a:norm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индивидуализированного обучения -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6841" y="693684"/>
            <a:ext cx="7866993" cy="19480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67102" y="1182413"/>
            <a:ext cx="73467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учебного процесса, при которой индивидуальный подход и индивидуальная форма обучения являются приоритетными.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7102" y="2963917"/>
            <a:ext cx="7346732" cy="3841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обучения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это: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процесса, при котором выбор способов, приёмов, темпа обучения обусловливается индивидуальными особенностями учащихся;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учебно-методические, психолого-педагогические и организационные мероприятия, обеспечивающие индивидуальный подход.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230" y="2329386"/>
            <a:ext cx="3046959" cy="23268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0792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Стартовая диагностика под редакцией Л. Е. 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Журовой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 обучающихся)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328454" y="3222536"/>
            <a:ext cx="35587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60% низкий уровень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30 % средний уровень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10% уровень равен 0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8" name="Диаграмма 37"/>
          <p:cNvGraphicFramePr/>
          <p:nvPr>
            <p:extLst>
              <p:ext uri="{D42A27DB-BD31-4B8C-83A1-F6EECF244321}">
                <p14:modId xmlns:p14="http://schemas.microsoft.com/office/powerpoint/2010/main" val="3056432972"/>
              </p:ext>
            </p:extLst>
          </p:nvPr>
        </p:nvGraphicFramePr>
        <p:xfrm>
          <a:off x="1413164" y="1469036"/>
          <a:ext cx="5807033" cy="4669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7589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2508" y="154380"/>
            <a:ext cx="10782795" cy="736270"/>
          </a:xfrm>
        </p:spPr>
        <p:txBody>
          <a:bodyPr>
            <a:norm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урока, где используются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дифференцируемые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обучения: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5432" y="1475875"/>
            <a:ext cx="10122569" cy="51816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аллиграфическая минутка;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счёт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новой темы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овторение пройденного;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ловарная работа;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контрольная работа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проверочная работа;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зачёт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474" y="2649957"/>
            <a:ext cx="4267200" cy="28334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7618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2508" y="154380"/>
            <a:ext cx="10782795" cy="73627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Минутка каллиграфии на уроке русского языка (работа в парах: 1-2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гр.,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2-3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гр.)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100" y="1009403"/>
            <a:ext cx="11341100" cy="564807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                                             2 группа                                         3 группа</a:t>
            </a: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строчку: Т П          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Т П                                                   Т П</a:t>
            </a: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Строчку: топот                           кот ток</a:t>
            </a:r>
          </a:p>
          <a:p>
            <a:pPr algn="l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«Доктор Айболит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1-2 группам. Что интересного заметили в написанных словах?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товарища.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какие ошибки он допустил. Как их исправить? На что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внимание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повторном написании узора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парах оценивают работу друг друга. Как доктора «ставят диагноз» написанным буквам. Отмечают «здоровые» буквы и буквы-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«больные»,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т.е. те буквы, которые написаны неверно. Дают рекомендации по исправлению ошибок в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написании). Какая буква получилась самой красивой?</a:t>
            </a:r>
          </a:p>
          <a:p>
            <a:pPr algn="l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«Узнай букву»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каких буквах алфавита есть элемент «линия с закруглением внизу»? (П, Т, а, Л, л, М, м, И, и, Й, й, Ц, ц, Ш, ш, Щ, щ). А сейчас вы будете писать эти буквы пальчиком на спине товарища, а он должен угадать, какую букву вы написали. Потом меняетесь ролями.</a:t>
            </a:r>
          </a:p>
          <a:p>
            <a:pPr algn="l"/>
            <a:endParaRPr lang="ru-RU" sz="2000" dirty="0"/>
          </a:p>
          <a:p>
            <a:pPr marL="342900" indent="-342900" algn="l">
              <a:buFontTx/>
              <a:buChar char="-"/>
            </a:pP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992" y="1906602"/>
            <a:ext cx="1288308" cy="15731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401" y="1009403"/>
            <a:ext cx="1825656" cy="151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8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язык. Тема «Буквосочетания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ши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Закрепление пройденного».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399113"/>
              </p:ext>
            </p:extLst>
          </p:nvPr>
        </p:nvGraphicFramePr>
        <p:xfrm>
          <a:off x="510638" y="1690689"/>
          <a:ext cx="11139054" cy="3760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3969"/>
                <a:gridCol w="4061714"/>
                <a:gridCol w="2803371"/>
              </a:tblGrid>
              <a:tr h="376008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800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группа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marL="0" indent="0">
                        <a:buNone/>
                      </a:pPr>
                      <a:endParaRPr lang="ru-RU" sz="1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Спиши слова, вставь пропущенные буквы, поставь ударение. Напиши ещё одно слово на это правило. С одним из слов составь предложение (устно).</a:t>
                      </a:r>
                    </a:p>
                    <a:p>
                      <a:pPr marL="0" indent="0">
                        <a:buNone/>
                      </a:pPr>
                      <a:endParaRPr lang="ru-RU" sz="1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Лыж…,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мыш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…, ш…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роко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маш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…на, луж…, ж…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дкий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кувш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…н, малыш…</a:t>
                      </a:r>
                    </a:p>
                    <a:p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800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группа: 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Спиши слова, подчеркни буквосочетания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-ши. С одним из слов составь предложение (устно).</a:t>
                      </a:r>
                    </a:p>
                    <a:p>
                      <a:pPr marL="0" indent="0">
                        <a:buNone/>
                      </a:pPr>
                      <a:endParaRPr lang="ru-RU" sz="1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Лыж…,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мыш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…, ш…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роко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маш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…на, луж..,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кувш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…н, малыш..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800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группа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marL="0" indent="0">
                        <a:buNone/>
                      </a:pPr>
                      <a:endParaRPr lang="ru-RU" sz="1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Запиши в тетрадь буквосочетания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ши.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Придумай два слова с данными буквосочетаниями (устно).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u="sng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0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0842" y="1"/>
            <a:ext cx="11032958" cy="77002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Словарная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 уроке русского языка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5585" y="1053297"/>
            <a:ext cx="858841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853940"/>
              </p:ext>
            </p:extLst>
          </p:nvPr>
        </p:nvGraphicFramePr>
        <p:xfrm>
          <a:off x="320843" y="770021"/>
          <a:ext cx="11518231" cy="6446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199"/>
                <a:gridCol w="4122821"/>
                <a:gridCol w="3128211"/>
              </a:tblGrid>
              <a:tr h="573224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группа (самостоятельно)</a:t>
                      </a:r>
                    </a:p>
                    <a:p>
                      <a:pPr algn="ctr">
                        <a:buNone/>
                      </a:pPr>
                      <a:r>
                        <a:rPr lang="ru-RU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Спиши,  вставь пропущенные буквы. Поставь ударение. Подчеркни орфограмму. Составь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данными словами небольшой рассказ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buNone/>
                      </a:pP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В…р…бей, д…р…га, б…</a:t>
                      </a:r>
                      <a:r>
                        <a:rPr lang="ru-RU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рёза</a:t>
                      </a:r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с…р…ка, г...р…д. </a:t>
                      </a:r>
                    </a:p>
                    <a:p>
                      <a:pPr>
                        <a:buNone/>
                      </a:pPr>
                      <a:endParaRPr lang="ru-RU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None/>
                      </a:pPr>
                      <a:endParaRPr lang="ru-RU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None/>
                      </a:pPr>
                      <a:endParaRPr lang="ru-RU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None/>
                      </a:pPr>
                      <a:endParaRPr lang="ru-RU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None/>
                      </a:pPr>
                      <a:endParaRPr lang="ru-RU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группа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Спиши,  вставь пропущенные буквы. Поставь ударение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Вор…бей, д…рога, б…</a:t>
                      </a:r>
                      <a:r>
                        <a:rPr lang="ru-RU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рёза</a:t>
                      </a:r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с…рока, гор…д.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Картинный словарь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группа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Спиши слова, подчеркни буквосочетание </a:t>
                      </a:r>
                      <a:r>
                        <a:rPr lang="ru-RU" u="sng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оро</a:t>
                      </a:r>
                      <a:endParaRPr lang="ru-RU" u="sng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Воробей, дорога,</a:t>
                      </a:r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сорока, город.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140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3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9033" y="3852897"/>
            <a:ext cx="1347537" cy="126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2466" y="4747822"/>
            <a:ext cx="1282015" cy="1331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77990" y="4747822"/>
            <a:ext cx="1275021" cy="1331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i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9062" y="3810517"/>
            <a:ext cx="1287948" cy="1305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i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7010" y="4747823"/>
            <a:ext cx="1300603" cy="1331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134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177336" cy="1325563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01053" y="365125"/>
            <a:ext cx="11245515" cy="5811838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 со слоговыми таблицами и слоговыми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цепочками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348281007"/>
              </p:ext>
            </p:extLst>
          </p:nvPr>
        </p:nvGraphicFramePr>
        <p:xfrm>
          <a:off x="2032000" y="1469036"/>
          <a:ext cx="5762885" cy="4669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08758" y="902524"/>
            <a:ext cx="11706778" cy="6186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49580" algn="l"/>
                <a:tab pos="899160" algn="l"/>
                <a:tab pos="1447800" algn="l"/>
              </a:tabLs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группа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«Мягкие буквы»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Ученику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даётся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шнурок и предлагается на листе белой бумаги разложить его так, чтобы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получились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заданные строчные буквы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b="1" dirty="0"/>
              <a:t>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Цепочки»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(читает) 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-чу-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-че-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чи-чё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-га-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-го-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гё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-гэ-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гю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ru-RU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</a:t>
            </a:r>
            <a:r>
              <a:rPr lang="ru-RU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«Карточки-горки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Ученику предлагается последовательно читать слова, расположенные в виде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горки.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Примерный набор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но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Яд                                    нос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Щит                                 вид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Цена                                лето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Унты                               весна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Муфта                             осень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Нутрия                            корова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Орхидея                          каникулы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                      апельсины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Близнецы                        мандарины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Наверняка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воскресенье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Разноголосый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</a:t>
            </a:r>
          </a:p>
          <a:p>
            <a:r>
              <a:rPr lang="ru-RU" dirty="0"/>
              <a:t> 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9398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558" y="2998636"/>
            <a:ext cx="3407272" cy="27827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1081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B0F0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835</TotalTime>
  <Words>944</Words>
  <Application>Microsoft Office PowerPoint</Application>
  <PresentationFormat>Широкоэкранный</PresentationFormat>
  <Paragraphs>163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Times New Roman</vt:lpstr>
      <vt:lpstr>Office Theme</vt:lpstr>
      <vt:lpstr>    Индивидуализация образовательного и воспитательного процессов средствами современных технологий.  Индивидуализация на уроках  чтения и русского языка в начальной школе.</vt:lpstr>
      <vt:lpstr>Цели:</vt:lpstr>
      <vt:lpstr>Технология индивидуализированного обучения - </vt:lpstr>
      <vt:lpstr>     Стартовая диагностика под редакцией Л. Е. Журовой (10 обучающихся)      </vt:lpstr>
      <vt:lpstr>Этапы урока, где используются дифференцируемые методы обучения:</vt:lpstr>
      <vt:lpstr>Минутка каллиграфии на уроке русского языка (работа в парах: 1-2 гр., 2-3 гр.)</vt:lpstr>
      <vt:lpstr>Русский язык. Тема «Буквосочетания жи - ши. Закрепление пройденного». </vt:lpstr>
      <vt:lpstr>                          Словарная работа на уроке русского языка </vt:lpstr>
      <vt:lpstr>        </vt:lpstr>
      <vt:lpstr>        </vt:lpstr>
      <vt:lpstr>    Разноуровневые задания по чтению   </vt:lpstr>
      <vt:lpstr>        </vt:lpstr>
      <vt:lpstr>             Работа в парах на уроке литературного чтения</vt:lpstr>
      <vt:lpstr>                                                    Работа с текстом    </vt:lpstr>
      <vt:lpstr>   Корректурная проба - тест, результаты которого помогут оценить уровень концентрации внимания школьника, его память, усидчивость, способность быстро выполнять письменные задания, готовность к школе, мелкую моторику (продолжительность от 3 до 10 минут).                 1 группа                                                  2 группа                                              3 группа </vt:lpstr>
      <vt:lpstr>                    Успешное развитие познавательной активности и самостоятельности учащихся возможно тогда, когда учебный процесс организован как интенсивная интеллектуальная деятельность каждого ребёнка с учётом его особенностей и возможностей; только зная потребности, интересы, уровень подготовки, познавательные особенности ученика, можно создать оптимальные условия для овладения знаниями, умениями и навыками, развития способностей.          Дифференцированный подход в учебном процессе означает действенное внимание к каждому ученику, его творческой индивидуальности в условиях классно-урочной системы обучения по обязательным учебным программам, предполагает разумное сочетание фронтальных, групповых и индивидуальных занятий для повышения качества обучения и развития каждого ученика.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79252027166</dc:creator>
  <cp:lastModifiedBy>79252027166</cp:lastModifiedBy>
  <cp:revision>154</cp:revision>
  <dcterms:created xsi:type="dcterms:W3CDTF">2024-03-15T14:41:27Z</dcterms:created>
  <dcterms:modified xsi:type="dcterms:W3CDTF">2025-11-22T17:52:53Z</dcterms:modified>
</cp:coreProperties>
</file>