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56" r:id="rId2"/>
    <p:sldId id="257" r:id="rId3"/>
    <p:sldId id="260" r:id="rId4"/>
    <p:sldId id="258" r:id="rId5"/>
    <p:sldId id="264" r:id="rId6"/>
    <p:sldId id="263" r:id="rId7"/>
    <p:sldId id="262" r:id="rId8"/>
    <p:sldId id="261" r:id="rId9"/>
    <p:sldId id="267" r:id="rId10"/>
    <p:sldId id="266" r:id="rId11"/>
    <p:sldId id="265" r:id="rId12"/>
    <p:sldId id="268" r:id="rId13"/>
    <p:sldId id="269" r:id="rId14"/>
    <p:sldId id="270" r:id="rId15"/>
    <p:sldId id="271" r:id="rId16"/>
    <p:sldId id="259" r:id="rId17"/>
  </p:sldIdLst>
  <p:sldSz cx="9144000" cy="6858000" type="screen4x3"/>
  <p:notesSz cx="6759575" cy="98679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582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28938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29050" y="0"/>
            <a:ext cx="2928938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FE131F-2EA1-41E4-BC23-C9C0928DC358}" type="datetimeFigureOut">
              <a:rPr lang="ru-RU" smtClean="0"/>
              <a:t>26.11.2025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58875" y="1233488"/>
            <a:ext cx="4441825" cy="3330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6275" y="4748213"/>
            <a:ext cx="5407025" cy="38862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372600"/>
            <a:ext cx="2928938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29050" y="9372600"/>
            <a:ext cx="2928938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8FFF320-4E4D-4C54-B346-7348422943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86892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FFF320-4E4D-4C54-B346-73484229437C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10355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26.11.2025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26.11.2025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26.11.2025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26.11.2025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26.11.2025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26.11.2025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26.11.2025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jpeg"/><Relationship Id="rId4" Type="http://schemas.openxmlformats.org/officeDocument/2006/relationships/image" Target="../media/image25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jpeg"/><Relationship Id="rId3" Type="http://schemas.openxmlformats.org/officeDocument/2006/relationships/image" Target="../media/image28.jpeg"/><Relationship Id="rId7" Type="http://schemas.openxmlformats.org/officeDocument/2006/relationships/image" Target="../media/image32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jpeg"/><Relationship Id="rId5" Type="http://schemas.openxmlformats.org/officeDocument/2006/relationships/image" Target="../media/image30.jpeg"/><Relationship Id="rId4" Type="http://schemas.openxmlformats.org/officeDocument/2006/relationships/image" Target="../media/image29.png"/><Relationship Id="rId9" Type="http://schemas.openxmlformats.org/officeDocument/2006/relationships/image" Target="../media/image34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9.jpeg"/><Relationship Id="rId5" Type="http://schemas.openxmlformats.org/officeDocument/2006/relationships/image" Target="../media/image38.jpeg"/><Relationship Id="rId4" Type="http://schemas.openxmlformats.org/officeDocument/2006/relationships/image" Target="../media/image37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7" Type="http://schemas.openxmlformats.org/officeDocument/2006/relationships/image" Target="../media/image45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4.jpeg"/><Relationship Id="rId5" Type="http://schemas.openxmlformats.org/officeDocument/2006/relationships/image" Target="../media/image43.jpeg"/><Relationship Id="rId4" Type="http://schemas.openxmlformats.org/officeDocument/2006/relationships/image" Target="../media/image4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2.jpeg"/><Relationship Id="rId5" Type="http://schemas.openxmlformats.org/officeDocument/2006/relationships/image" Target="../media/image51.jpeg"/><Relationship Id="rId4" Type="http://schemas.openxmlformats.org/officeDocument/2006/relationships/image" Target="../media/image50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12" Type="http://schemas.openxmlformats.org/officeDocument/2006/relationships/image" Target="../media/image15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11" Type="http://schemas.openxmlformats.org/officeDocument/2006/relationships/image" Target="../media/image14.jpeg"/><Relationship Id="rId5" Type="http://schemas.openxmlformats.org/officeDocument/2006/relationships/image" Target="../media/image8.jpeg"/><Relationship Id="rId10" Type="http://schemas.openxmlformats.org/officeDocument/2006/relationships/image" Target="../media/image13.jpeg"/><Relationship Id="rId4" Type="http://schemas.openxmlformats.org/officeDocument/2006/relationships/image" Target="../media/image7.jpeg"/><Relationship Id="rId9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file.mobilmusic.ru/67/ab/be/59406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1988840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Селекция растений, животных и микроорганизмов</a:t>
            </a:r>
            <a:endParaRPr lang="ru-RU" dirty="0">
              <a:solidFill>
                <a:schemeClr val="bg2">
                  <a:lumMod val="10000"/>
                </a:schemeClr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Отдаленная  гибридизация в животноводстве</a:t>
            </a:r>
            <a:endParaRPr lang="ru-RU" sz="3600" dirty="0">
              <a:solidFill>
                <a:srgbClr val="C0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0" y="1196752"/>
            <a:ext cx="396108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6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зубр + американский бизон = зубробизон</a:t>
            </a:r>
            <a:endParaRPr lang="ru-RU" sz="16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79512" y="3212976"/>
            <a:ext cx="3672408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Порода была создана, чтобы объединить характеристики обоих животных и с целью увеличить производство говядины</a:t>
            </a:r>
            <a:endParaRPr lang="ru-RU" sz="1400" dirty="0"/>
          </a:p>
        </p:txBody>
      </p:sp>
      <p:pic>
        <p:nvPicPr>
          <p:cNvPr id="6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683568" y="1628800"/>
            <a:ext cx="2241856" cy="1493341"/>
          </a:xfrm>
          <a:ln w="38100" cap="sq">
            <a:solidFill>
              <a:srgbClr val="558ED5"/>
            </a:solidFill>
          </a:ln>
          <a:effectLst>
            <a:outerShdw dist="38100" dir="2700000" algn="tl" rotWithShape="0">
              <a:srgbClr val="000000">
                <a:alpha val="42999"/>
              </a:srgbClr>
            </a:outerShdw>
          </a:effectLst>
        </p:spPr>
      </p:pic>
      <p:sp>
        <p:nvSpPr>
          <p:cNvPr id="7" name="Прямоугольник 6"/>
          <p:cNvSpPr/>
          <p:nvPr/>
        </p:nvSpPr>
        <p:spPr>
          <a:xfrm>
            <a:off x="4211960" y="1196752"/>
            <a:ext cx="446449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архар(горный баран) + меринос </a:t>
            </a:r>
          </a:p>
          <a:p>
            <a:pPr algn="ctr"/>
            <a:r>
              <a:rPr lang="ru-RU" sz="16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(тонкорунная овца) = архаромеринос</a:t>
            </a:r>
            <a:endParaRPr lang="ru-RU" sz="1600" dirty="0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4499992" y="1772816"/>
            <a:ext cx="3624443" cy="1152128"/>
          </a:xfrm>
          <a:prstGeom prst="rect">
            <a:avLst/>
          </a:prstGeom>
          <a:ln w="38100" cap="sq">
            <a:solidFill>
              <a:srgbClr val="558ED5"/>
            </a:solidFill>
          </a:ln>
          <a:effectLst>
            <a:outerShdw dist="38100" dir="2700000" algn="tl" rotWithShape="0">
              <a:srgbClr val="000000">
                <a:alpha val="42999"/>
              </a:srgbClr>
            </a:outerShdw>
          </a:effectLst>
        </p:spPr>
      </p:pic>
      <p:sp>
        <p:nvSpPr>
          <p:cNvPr id="9" name="Прямоугольник 8"/>
          <p:cNvSpPr/>
          <p:nvPr/>
        </p:nvSpPr>
        <p:spPr>
          <a:xfrm>
            <a:off x="4067944" y="3212976"/>
            <a:ext cx="4572000" cy="738664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buFont typeface="Arial" charset="0"/>
              <a:buNone/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Стада их круглогодично пасутся на высокогорных пастбищах в таких условиях, при которых не могут существовать тонкорунные овцы - мериносы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179512" y="3861048"/>
            <a:ext cx="330731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6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самец осла + самка лошади = мул</a:t>
            </a:r>
            <a:endParaRPr lang="ru-RU" sz="1600" dirty="0"/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>
          <a:xfrm>
            <a:off x="611560" y="4221088"/>
            <a:ext cx="2376264" cy="1572955"/>
          </a:xfrm>
          <a:prstGeom prst="rect">
            <a:avLst/>
          </a:prstGeom>
          <a:ln w="38100" cap="sq">
            <a:solidFill>
              <a:schemeClr val="tx2">
                <a:lumMod val="60000"/>
                <a:lumOff val="40000"/>
              </a:schemeClr>
            </a:solidFill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2" name="Прямоугольник 11"/>
          <p:cNvSpPr/>
          <p:nvPr/>
        </p:nvSpPr>
        <p:spPr>
          <a:xfrm>
            <a:off x="251520" y="5805264"/>
            <a:ext cx="374441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Мулы более терпеливы, устойчивы,</a:t>
            </a:r>
          </a:p>
          <a:p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выносливы и живут дольше, чем лошади, </a:t>
            </a:r>
          </a:p>
          <a:p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и менее упрямые, более быстрые</a:t>
            </a:r>
          </a:p>
          <a:p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и умные, чем ослы</a:t>
            </a:r>
            <a:endParaRPr lang="ru-RU" sz="1400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4788024" y="3861048"/>
            <a:ext cx="263604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6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як + корова = </a:t>
            </a:r>
            <a:r>
              <a:rPr lang="ru-RU" sz="1600" b="1" dirty="0" err="1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дзо</a:t>
            </a:r>
            <a:r>
              <a:rPr lang="ru-RU" sz="16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sz="1600" b="1" dirty="0" err="1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хайнак</a:t>
            </a:r>
            <a:r>
              <a:rPr lang="ru-RU" sz="16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endParaRPr lang="ru-RU" sz="1600" dirty="0"/>
          </a:p>
        </p:txBody>
      </p:sp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>
          <a:xfrm>
            <a:off x="4860032" y="4221088"/>
            <a:ext cx="2210438" cy="1657673"/>
          </a:xfrm>
          <a:prstGeom prst="rect">
            <a:avLst/>
          </a:prstGeom>
          <a:noFill/>
          <a:ln w="38100" cap="sq">
            <a:solidFill>
              <a:srgbClr val="558ED5"/>
            </a:solidFill>
          </a:ln>
          <a:effectLst>
            <a:outerShdw dist="38100" dir="2700000" algn="tl" rotWithShape="0">
              <a:srgbClr val="000000">
                <a:alpha val="42999"/>
              </a:srgbClr>
            </a:outerShdw>
          </a:effectLst>
        </p:spPr>
      </p:pic>
      <p:sp>
        <p:nvSpPr>
          <p:cNvPr id="15" name="Прямоугольник 14"/>
          <p:cNvSpPr/>
          <p:nvPr/>
        </p:nvSpPr>
        <p:spPr>
          <a:xfrm>
            <a:off x="4572000" y="6021288"/>
            <a:ext cx="4572000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В Монголии и Тибете этих животных </a:t>
            </a:r>
          </a:p>
          <a:p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используют для получения молока и мяса</a:t>
            </a:r>
            <a:endParaRPr lang="ru-RU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95536" y="188640"/>
            <a:ext cx="389773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6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зебра + любые другие лошади = зеброид</a:t>
            </a:r>
            <a:endParaRPr lang="ru-RU" sz="1600" dirty="0"/>
          </a:p>
        </p:txBody>
      </p:sp>
      <p:pic>
        <p:nvPicPr>
          <p:cNvPr id="5" name="Picture 2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971600" y="548680"/>
            <a:ext cx="2664296" cy="1774908"/>
          </a:xfrm>
          <a:ln w="38100" cap="sq">
            <a:solidFill>
              <a:srgbClr val="558ED5"/>
            </a:solidFill>
          </a:ln>
          <a:effectLst>
            <a:outerShdw dist="38100" dir="2700000" algn="tl" rotWithShape="0">
              <a:srgbClr val="000000">
                <a:alpha val="42999"/>
              </a:srgbClr>
            </a:outerShdw>
          </a:effectLst>
        </p:spPr>
      </p:pic>
      <p:sp>
        <p:nvSpPr>
          <p:cNvPr id="6" name="Прямоугольник 5"/>
          <p:cNvSpPr/>
          <p:nvPr/>
        </p:nvSpPr>
        <p:spPr>
          <a:xfrm>
            <a:off x="179512" y="2492896"/>
            <a:ext cx="4355976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Зеброиды обычно очертаниями тела больше похожи на мать и имеют отцовские полоски на ногах или частично на шее и туловище</a:t>
            </a:r>
            <a:endParaRPr lang="ru-RU" sz="14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5508104" y="188640"/>
            <a:ext cx="180850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6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лев + тигр = </a:t>
            </a:r>
            <a:r>
              <a:rPr lang="ru-RU" sz="1600" b="1" dirty="0" err="1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лигр</a:t>
            </a:r>
            <a:endParaRPr lang="ru-RU" sz="1600" dirty="0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9992" y="548680"/>
            <a:ext cx="3888432" cy="1768927"/>
          </a:xfrm>
          <a:prstGeom prst="rect">
            <a:avLst/>
          </a:prstGeom>
          <a:noFill/>
          <a:ln w="38100" cap="sq">
            <a:solidFill>
              <a:srgbClr val="558ED5"/>
            </a:solidFill>
            <a:miter lim="800000"/>
            <a:headEnd/>
            <a:tailEnd/>
          </a:ln>
          <a:effectLst>
            <a:outerShdw dist="38100" dir="2700000" algn="tl" rotWithShape="0">
              <a:srgbClr val="000000">
                <a:alpha val="42999"/>
              </a:srgbClr>
            </a:outerShdw>
          </a:effectLst>
        </p:spPr>
      </p:pic>
      <p:sp>
        <p:nvSpPr>
          <p:cNvPr id="9" name="Прямоугольник 8"/>
          <p:cNvSpPr/>
          <p:nvPr/>
        </p:nvSpPr>
        <p:spPr>
          <a:xfrm>
            <a:off x="4067944" y="2348880"/>
            <a:ext cx="4968552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42900" algn="ctr">
              <a:spcBef>
                <a:spcPct val="0"/>
              </a:spcBef>
            </a:pPr>
            <a:r>
              <a:rPr lang="ru-RU" sz="1400" b="1" dirty="0" err="1" smtClean="0">
                <a:latin typeface="Times New Roman" pitchFamily="18" charset="0"/>
                <a:cs typeface="Times New Roman" pitchFamily="18" charset="0"/>
              </a:rPr>
              <a:t>Лигры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— крупнейшие кошки на Земле. </a:t>
            </a:r>
          </a:p>
          <a:p>
            <a:pPr indent="342900" algn="ctr">
              <a:spcBef>
                <a:spcPct val="0"/>
              </a:spcBef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Самый большой </a:t>
            </a:r>
            <a:r>
              <a:rPr lang="ru-RU" sz="1400" b="1" dirty="0" err="1" smtClean="0">
                <a:latin typeface="Times New Roman" pitchFamily="18" charset="0"/>
                <a:cs typeface="Times New Roman" pitchFamily="18" charset="0"/>
              </a:rPr>
              <a:t>лигр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по имени Геркулес, весом как два льва, проживает в парке «Остров джунглей» в Майами. В отличие от самок </a:t>
            </a:r>
            <a:r>
              <a:rPr lang="ru-RU" sz="1400" b="1" dirty="0" err="1" smtClean="0">
                <a:latin typeface="Times New Roman" pitchFamily="18" charset="0"/>
                <a:cs typeface="Times New Roman" pitchFamily="18" charset="0"/>
              </a:rPr>
              <a:t>лигры-самцы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обычно бесплодны, поэтому их нельзя разводить</a:t>
            </a:r>
            <a:endParaRPr lang="ru-RU" sz="14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284984"/>
            <a:ext cx="504056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африканский сервал + домашняя кошка = саванна</a:t>
            </a:r>
            <a:endParaRPr lang="ru-RU" sz="1600" dirty="0"/>
          </a:p>
        </p:txBody>
      </p:sp>
      <p:pic>
        <p:nvPicPr>
          <p:cNvPr id="11" name="Picture 2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899592" y="3645024"/>
            <a:ext cx="2330506" cy="1852811"/>
          </a:xfrm>
          <a:ln w="38100" cap="sq">
            <a:solidFill>
              <a:schemeClr val="tx2">
                <a:lumMod val="60000"/>
                <a:lumOff val="40000"/>
              </a:schemeClr>
            </a:solidFill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2" name="Прямоугольник 11"/>
          <p:cNvSpPr/>
          <p:nvPr/>
        </p:nvSpPr>
        <p:spPr>
          <a:xfrm>
            <a:off x="179512" y="5517232"/>
            <a:ext cx="4572000" cy="116955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Саванны гораздо более общительные, чем обычные домашние кошки, и их часто сравнивают с собаками благодаря их преданности хозяину. Их можно обучить ходить на поводке и даже приносить брошенные хозяином предметы</a:t>
            </a:r>
            <a:endParaRPr lang="ru-RU" sz="1400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3779912" y="3573016"/>
            <a:ext cx="2736304" cy="19236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1400" b="1" u="sng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Другие межпородные гибриды:</a:t>
            </a:r>
          </a:p>
          <a:p>
            <a:pPr algn="ctr">
              <a:spcBef>
                <a:spcPct val="50000"/>
              </a:spcBef>
            </a:pPr>
            <a:r>
              <a:rPr lang="ru-RU" sz="14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лошак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= ослица + жеребец</a:t>
            </a:r>
          </a:p>
          <a:p>
            <a:pPr algn="ctr">
              <a:spcBef>
                <a:spcPct val="50000"/>
              </a:spcBef>
            </a:pPr>
            <a:r>
              <a:rPr lang="ru-RU" sz="1400" b="1" dirty="0" err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кама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= лама + верблюд</a:t>
            </a:r>
          </a:p>
          <a:p>
            <a:pPr algn="ctr">
              <a:spcBef>
                <a:spcPct val="50000"/>
              </a:spcBef>
            </a:pPr>
            <a:r>
              <a:rPr lang="ru-RU" sz="1400" b="1" dirty="0" err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хонорик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= хорек + норка</a:t>
            </a:r>
          </a:p>
          <a:p>
            <a:pPr algn="ctr">
              <a:spcBef>
                <a:spcPct val="50000"/>
              </a:spcBef>
            </a:pPr>
            <a:r>
              <a:rPr lang="ru-RU" sz="1400" b="1" dirty="0" err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индоутка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= индюк + утка</a:t>
            </a:r>
          </a:p>
          <a:p>
            <a:pPr algn="ctr">
              <a:spcBef>
                <a:spcPct val="50000"/>
              </a:spcBef>
            </a:pPr>
            <a:r>
              <a:rPr lang="ru-RU" sz="1400" b="1" dirty="0" err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бестер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= белуга + стерлядь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4578" name="Picture 2" descr="http://im7-tub-ru.yandex.net/i?id=221455017-68-72&amp;n=2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516216" y="3501008"/>
            <a:ext cx="1244298" cy="864096"/>
          </a:xfrm>
          <a:prstGeom prst="rect">
            <a:avLst/>
          </a:prstGeom>
          <a:noFill/>
        </p:spPr>
      </p:pic>
      <p:pic>
        <p:nvPicPr>
          <p:cNvPr id="24580" name="Picture 4" descr="http://im1-tub-ru.yandex.net/i?id=462748576-15-72&amp;n=21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956376" y="3717032"/>
            <a:ext cx="1008112" cy="756084"/>
          </a:xfrm>
          <a:prstGeom prst="rect">
            <a:avLst/>
          </a:prstGeom>
          <a:noFill/>
        </p:spPr>
      </p:pic>
      <p:pic>
        <p:nvPicPr>
          <p:cNvPr id="24582" name="Picture 6" descr="http://im6-tub-ru.yandex.net/i?id=335957137-22-72&amp;n=21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660232" y="4437112"/>
            <a:ext cx="1143000" cy="1428750"/>
          </a:xfrm>
          <a:prstGeom prst="rect">
            <a:avLst/>
          </a:prstGeom>
          <a:noFill/>
        </p:spPr>
      </p:pic>
      <p:pic>
        <p:nvPicPr>
          <p:cNvPr id="24584" name="Picture 8" descr="http://im1-tub-ru.yandex.net/i?id=304241273-08-72&amp;n=21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858870" y="5301208"/>
            <a:ext cx="1285130" cy="905021"/>
          </a:xfrm>
          <a:prstGeom prst="rect">
            <a:avLst/>
          </a:prstGeom>
          <a:noFill/>
        </p:spPr>
      </p:pic>
      <p:pic>
        <p:nvPicPr>
          <p:cNvPr id="24586" name="Picture 10" descr="http://im5-tub-ru.yandex.net/i?id=238686594-08-72&amp;n=21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4932040" y="5661248"/>
            <a:ext cx="1656184" cy="10057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0"/>
            <a:ext cx="8856984" cy="980728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Микробиология 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(от греч. mikros — малый, bios —жизнь, logos  — наука) -  наука о строении и жизнедеятельности мельчайших живых существ, называемых микроорганизмами</a:t>
            </a:r>
            <a:endParaRPr lang="ru-RU" sz="1800" dirty="0"/>
          </a:p>
        </p:txBody>
      </p:sp>
      <p:sp>
        <p:nvSpPr>
          <p:cNvPr id="23" name="Прямоугольник 22"/>
          <p:cNvSpPr/>
          <p:nvPr/>
        </p:nvSpPr>
        <p:spPr>
          <a:xfrm>
            <a:off x="3347864" y="1484784"/>
            <a:ext cx="2714625" cy="714375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Микроорганизмы</a:t>
            </a:r>
          </a:p>
        </p:txBody>
      </p:sp>
      <p:sp>
        <p:nvSpPr>
          <p:cNvPr id="24" name="Прямоугольник 23"/>
          <p:cNvSpPr/>
          <p:nvPr/>
        </p:nvSpPr>
        <p:spPr>
          <a:xfrm>
            <a:off x="395536" y="2492896"/>
            <a:ext cx="1357312" cy="571500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Бактерии</a:t>
            </a:r>
          </a:p>
        </p:txBody>
      </p:sp>
      <p:sp>
        <p:nvSpPr>
          <p:cNvPr id="25" name="Прямоугольник 24"/>
          <p:cNvSpPr/>
          <p:nvPr/>
        </p:nvSpPr>
        <p:spPr>
          <a:xfrm>
            <a:off x="2123728" y="2492896"/>
            <a:ext cx="1357312" cy="571500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Вирусы</a:t>
            </a:r>
          </a:p>
        </p:txBody>
      </p:sp>
      <p:sp>
        <p:nvSpPr>
          <p:cNvPr id="26" name="Прямоугольник 25"/>
          <p:cNvSpPr/>
          <p:nvPr/>
        </p:nvSpPr>
        <p:spPr>
          <a:xfrm>
            <a:off x="3995936" y="2492896"/>
            <a:ext cx="914400" cy="571500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Грибы</a:t>
            </a:r>
          </a:p>
        </p:txBody>
      </p:sp>
      <p:sp>
        <p:nvSpPr>
          <p:cNvPr id="27" name="Прямоугольник 26"/>
          <p:cNvSpPr/>
          <p:nvPr/>
        </p:nvSpPr>
        <p:spPr>
          <a:xfrm>
            <a:off x="5220072" y="2492896"/>
            <a:ext cx="1571625" cy="571500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Простейшие</a:t>
            </a:r>
          </a:p>
        </p:txBody>
      </p:sp>
      <p:sp>
        <p:nvSpPr>
          <p:cNvPr id="28" name="Прямоугольник 27"/>
          <p:cNvSpPr/>
          <p:nvPr/>
        </p:nvSpPr>
        <p:spPr>
          <a:xfrm>
            <a:off x="7020272" y="2492896"/>
            <a:ext cx="2000250" cy="571500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Сине-зеленые водоросли</a:t>
            </a:r>
          </a:p>
        </p:txBody>
      </p:sp>
      <p:pic>
        <p:nvPicPr>
          <p:cNvPr id="29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11760" y="3140968"/>
            <a:ext cx="792088" cy="864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67944" y="3140968"/>
            <a:ext cx="800645" cy="9086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" name="Picture 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96136" y="3212976"/>
            <a:ext cx="881552" cy="864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32" name="Прямая соединительная линия 31"/>
          <p:cNvCxnSpPr>
            <a:stCxn id="23" idx="2"/>
            <a:endCxn id="24" idx="0"/>
          </p:cNvCxnSpPr>
          <p:nvPr/>
        </p:nvCxnSpPr>
        <p:spPr>
          <a:xfrm flipH="1">
            <a:off x="1074192" y="2199159"/>
            <a:ext cx="3630985" cy="29373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/>
          <p:cNvCxnSpPr>
            <a:stCxn id="23" idx="2"/>
            <a:endCxn id="25" idx="0"/>
          </p:cNvCxnSpPr>
          <p:nvPr/>
        </p:nvCxnSpPr>
        <p:spPr>
          <a:xfrm flipH="1">
            <a:off x="2802384" y="2199159"/>
            <a:ext cx="1902793" cy="29373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единительная линия 33"/>
          <p:cNvCxnSpPr>
            <a:stCxn id="23" idx="2"/>
            <a:endCxn id="26" idx="0"/>
          </p:cNvCxnSpPr>
          <p:nvPr/>
        </p:nvCxnSpPr>
        <p:spPr>
          <a:xfrm flipH="1">
            <a:off x="4453136" y="2199159"/>
            <a:ext cx="252041" cy="29373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единительная линия 34"/>
          <p:cNvCxnSpPr>
            <a:stCxn id="23" idx="2"/>
            <a:endCxn id="27" idx="0"/>
          </p:cNvCxnSpPr>
          <p:nvPr/>
        </p:nvCxnSpPr>
        <p:spPr>
          <a:xfrm>
            <a:off x="4705177" y="2199159"/>
            <a:ext cx="1300708" cy="29373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единительная линия 35"/>
          <p:cNvCxnSpPr>
            <a:stCxn id="23" idx="2"/>
            <a:endCxn id="28" idx="0"/>
          </p:cNvCxnSpPr>
          <p:nvPr/>
        </p:nvCxnSpPr>
        <p:spPr>
          <a:xfrm>
            <a:off x="4705177" y="2199159"/>
            <a:ext cx="3315220" cy="29373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Прямоугольник 27"/>
          <p:cNvSpPr>
            <a:spLocks noChangeArrowheads="1"/>
          </p:cNvSpPr>
          <p:nvPr/>
        </p:nvSpPr>
        <p:spPr bwMode="auto">
          <a:xfrm>
            <a:off x="0" y="836712"/>
            <a:ext cx="8964488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16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Микроорганизмы</a:t>
            </a:r>
            <a:r>
              <a:rPr lang="ru-RU" sz="16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16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это группа прокариотических и эукариотических одноклеточных организмов, различаемых только под </a:t>
            </a:r>
            <a:r>
              <a:rPr lang="ru-RU" sz="1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микроскопом</a:t>
            </a:r>
            <a:endParaRPr lang="ru-RU" sz="16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8" name="Прямоугольник 37"/>
          <p:cNvSpPr/>
          <p:nvPr/>
        </p:nvSpPr>
        <p:spPr>
          <a:xfrm>
            <a:off x="251520" y="4077072"/>
            <a:ext cx="1512168" cy="792088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Кокки - возбудители бактериального менингита</a:t>
            </a:r>
            <a:endParaRPr lang="ru-RU" sz="1400" b="1" dirty="0"/>
          </a:p>
        </p:txBody>
      </p:sp>
      <p:sp>
        <p:nvSpPr>
          <p:cNvPr id="39" name="Прямоугольник 38"/>
          <p:cNvSpPr/>
          <p:nvPr/>
        </p:nvSpPr>
        <p:spPr>
          <a:xfrm>
            <a:off x="2051720" y="4077072"/>
            <a:ext cx="1512168" cy="792088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Герпес-вирус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6-го типа</a:t>
            </a:r>
            <a:endParaRPr lang="ru-RU" sz="1400" b="1" dirty="0"/>
          </a:p>
        </p:txBody>
      </p:sp>
      <p:sp>
        <p:nvSpPr>
          <p:cNvPr id="40" name="Прямоугольник 39"/>
          <p:cNvSpPr/>
          <p:nvPr/>
        </p:nvSpPr>
        <p:spPr>
          <a:xfrm>
            <a:off x="3779912" y="4077072"/>
            <a:ext cx="1512168" cy="720080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 err="1" smtClean="0">
                <a:latin typeface="Times New Roman" pitchFamily="18" charset="0"/>
                <a:cs typeface="Times New Roman" pitchFamily="18" charset="0"/>
              </a:rPr>
              <a:t>Дрожжеподоб</a:t>
            </a:r>
            <a:endParaRPr lang="ru-RU" sz="1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 err="1" smtClean="0">
                <a:latin typeface="Times New Roman" pitchFamily="18" charset="0"/>
                <a:cs typeface="Times New Roman" pitchFamily="18" charset="0"/>
              </a:rPr>
              <a:t>ные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грибы вида C.albicans</a:t>
            </a:r>
            <a:endParaRPr lang="ru-RU" sz="1400" b="1" dirty="0"/>
          </a:p>
        </p:txBody>
      </p:sp>
      <p:sp>
        <p:nvSpPr>
          <p:cNvPr id="41" name="Прямоугольник 40"/>
          <p:cNvSpPr/>
          <p:nvPr/>
        </p:nvSpPr>
        <p:spPr>
          <a:xfrm>
            <a:off x="5508104" y="4077072"/>
            <a:ext cx="1440160" cy="792088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Paramecium, род простейших одноклеточных </a:t>
            </a:r>
            <a:endParaRPr lang="ru-RU" sz="1400" b="1" dirty="0"/>
          </a:p>
        </p:txBody>
      </p:sp>
      <p:sp>
        <p:nvSpPr>
          <p:cNvPr id="42" name="Прямоугольник 41"/>
          <p:cNvSpPr/>
          <p:nvPr/>
        </p:nvSpPr>
        <p:spPr>
          <a:xfrm>
            <a:off x="7092280" y="4077072"/>
            <a:ext cx="1656184" cy="792088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Цианобактерии</a:t>
            </a:r>
          </a:p>
        </p:txBody>
      </p:sp>
      <p:pic>
        <p:nvPicPr>
          <p:cNvPr id="43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380312" y="3140968"/>
            <a:ext cx="1008112" cy="9113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" name="Picture 6"/>
          <p:cNvPicPr>
            <a:picLocks noGrp="1" noChangeAspect="1" noChangeArrowheads="1"/>
          </p:cNvPicPr>
          <p:nvPr>
            <p:ph idx="4294967295"/>
          </p:nvPr>
        </p:nvPicPr>
        <p:blipFill>
          <a:blip r:embed="rId6" cstate="print"/>
          <a:srcRect/>
          <a:stretch>
            <a:fillRect/>
          </a:stretch>
        </p:blipFill>
        <p:spPr>
          <a:xfrm>
            <a:off x="611560" y="3140968"/>
            <a:ext cx="829532" cy="864096"/>
          </a:xfrm>
        </p:spPr>
      </p:pic>
      <p:sp>
        <p:nvSpPr>
          <p:cNvPr id="45" name="Прямоугольник 44"/>
          <p:cNvSpPr/>
          <p:nvPr/>
        </p:nvSpPr>
        <p:spPr>
          <a:xfrm>
            <a:off x="251520" y="4869160"/>
            <a:ext cx="871296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Любое производство, в основе которого лежит биологический процесс, можно рассматривать как биотехнологию.</a:t>
            </a:r>
          </a:p>
          <a:p>
            <a:pPr algn="ctr"/>
            <a:r>
              <a:rPr lang="ru-RU" sz="1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Примеры промышленного получения и использования продуктов жизнедеятельности микроорганизмов:</a:t>
            </a:r>
            <a:endParaRPr lang="ru-RU" sz="1600" dirty="0">
              <a:solidFill>
                <a:srgbClr val="C00000"/>
              </a:solidFill>
            </a:endParaRPr>
          </a:p>
        </p:txBody>
      </p:sp>
      <p:sp>
        <p:nvSpPr>
          <p:cNvPr id="46" name="Прямоугольник 45"/>
          <p:cNvSpPr/>
          <p:nvPr/>
        </p:nvSpPr>
        <p:spPr>
          <a:xfrm>
            <a:off x="179512" y="5805264"/>
            <a:ext cx="91440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- хлебопечение;  - пивоварение;  - виноделие;  -  приготовление молочных продуктов;</a:t>
            </a:r>
            <a:br>
              <a:rPr lang="ru-RU" sz="1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-  производство кормового белка;  -  производство ферментных и витаминных   </a:t>
            </a:r>
            <a:br>
              <a:rPr lang="ru-RU" sz="1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   препаратов используемых в пищевой промышленности, медицине, животноводстве</a:t>
            </a:r>
            <a:endParaRPr lang="ru-RU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http://www.leziosa.com/images/cocomer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7704" y="2924944"/>
            <a:ext cx="1722679" cy="216024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23528" y="0"/>
            <a:ext cx="3816424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Биотехнология</a:t>
            </a:r>
            <a:r>
              <a:rPr lang="ru-RU" sz="40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это технология получения из живых клеток 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или с их помощью необходимых 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человеку продуктов</a:t>
            </a:r>
            <a:endParaRPr lang="ru-RU" dirty="0"/>
          </a:p>
        </p:txBody>
      </p:sp>
      <p:pic>
        <p:nvPicPr>
          <p:cNvPr id="6" name="Picture 3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683568" y="1700808"/>
            <a:ext cx="3096344" cy="2867599"/>
          </a:xfrm>
        </p:spPr>
      </p:pic>
      <p:sp>
        <p:nvSpPr>
          <p:cNvPr id="8" name="Прямоугольник 7"/>
          <p:cNvSpPr/>
          <p:nvPr/>
        </p:nvSpPr>
        <p:spPr>
          <a:xfrm>
            <a:off x="4355976" y="188640"/>
            <a:ext cx="449999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Генная инженерия 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комплекс технологий, методов, посредством которых получают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рекомбинантные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(созданные благодаря биотехнологии на основе ДНК) РНК и ДНК, а также гены из клеток организмов, осуществляют различные манипуляции с генами и вводят их в другие организмы</a:t>
            </a:r>
            <a:endParaRPr lang="ru-RU" dirty="0"/>
          </a:p>
        </p:txBody>
      </p:sp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11960" y="2492896"/>
            <a:ext cx="1857474" cy="1485396"/>
          </a:xfrm>
          <a:prstGeom prst="rect">
            <a:avLst/>
          </a:prstGeom>
          <a:noFill/>
        </p:spPr>
      </p:pic>
      <p:pic>
        <p:nvPicPr>
          <p:cNvPr id="25604" name="Picture 4" descr="http://im6-tub-ru.yandex.net/i?id=134484295-67-72&amp;n=2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444208" y="4509120"/>
            <a:ext cx="1812681" cy="1152128"/>
          </a:xfrm>
          <a:prstGeom prst="rect">
            <a:avLst/>
          </a:prstGeom>
          <a:noFill/>
        </p:spPr>
      </p:pic>
      <p:pic>
        <p:nvPicPr>
          <p:cNvPr id="25608" name="Picture 8" descr="http://www.a7lashare.com/viewimages/b1ec13e10a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732240" y="2492896"/>
            <a:ext cx="1656184" cy="1958438"/>
          </a:xfrm>
          <a:prstGeom prst="rect">
            <a:avLst/>
          </a:prstGeom>
          <a:noFill/>
        </p:spPr>
      </p:pic>
      <p:pic>
        <p:nvPicPr>
          <p:cNvPr id="25610" name="Picture 10" descr="http://im0-tub-ru.yandex.net/i?id=282670153-01-72&amp;n=21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076056" y="4005064"/>
            <a:ext cx="1098362" cy="1584176"/>
          </a:xfrm>
          <a:prstGeom prst="rect">
            <a:avLst/>
          </a:prstGeom>
          <a:noFill/>
        </p:spPr>
      </p:pic>
      <p:sp>
        <p:nvSpPr>
          <p:cNvPr id="14" name="Прямоугольник 13"/>
          <p:cNvSpPr/>
          <p:nvPr/>
        </p:nvSpPr>
        <p:spPr>
          <a:xfrm>
            <a:off x="4932040" y="5661248"/>
            <a:ext cx="388843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Перенос генов дает возможность </a:t>
            </a:r>
          </a:p>
          <a:p>
            <a:r>
              <a:rPr lang="ru-RU" sz="1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преодолевать межвидовые барьеры и передавать отдельные признаки одних организмов другим</a:t>
            </a:r>
            <a:endParaRPr lang="ru-RU" sz="1600" dirty="0">
              <a:solidFill>
                <a:srgbClr val="C00000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179512" y="5013176"/>
            <a:ext cx="4572000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Методы биотехнологии </a:t>
            </a:r>
          </a:p>
        </p:txBody>
      </p:sp>
      <p:sp>
        <p:nvSpPr>
          <p:cNvPr id="18" name="Прямоугольник 17"/>
          <p:cNvSpPr/>
          <p:nvPr/>
        </p:nvSpPr>
        <p:spPr>
          <a:xfrm>
            <a:off x="251520" y="5805264"/>
            <a:ext cx="21934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Генная инженерия 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2771800" y="5805264"/>
            <a:ext cx="170976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Клонирование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1" name="Прямая со стрелкой 20"/>
          <p:cNvCxnSpPr/>
          <p:nvPr/>
        </p:nvCxnSpPr>
        <p:spPr>
          <a:xfrm flipH="1">
            <a:off x="1259632" y="5517232"/>
            <a:ext cx="792088" cy="36004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/>
          <p:nvPr/>
        </p:nvCxnSpPr>
        <p:spPr>
          <a:xfrm>
            <a:off x="2915816" y="5517232"/>
            <a:ext cx="792088" cy="36004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16632"/>
            <a:ext cx="8784976" cy="796950"/>
          </a:xfrm>
        </p:spPr>
        <p:txBody>
          <a:bodyPr>
            <a:normAutofit/>
          </a:bodyPr>
          <a:lstStyle/>
          <a:p>
            <a:pPr algn="l"/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Достижения генной инженерии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07504" y="908720"/>
            <a:ext cx="8568952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1978  г - создан  генно-инженерный  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инсулин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,  который  практически полностью  идентичен естественному  белку.  Это  открытие  позволило  спасти миллионы жизней больных диабетом 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1978 г - синтезирован генно-инженерный гормон роста человека</a:t>
            </a:r>
            <a:r>
              <a:rPr lang="ru-RU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соматотропин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1978 г - рождение в Англии Луизы Браун, первого 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ребенка «из пробирки» 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1983 г -  учеными США, Бельгии, Германии получены первые </a:t>
            </a:r>
            <a:r>
              <a:rPr lang="ru-RU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трансгенные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растения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1986 г - создана генно-инженерная 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вакцина против гепатита В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 генно-инженерный 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интерферон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против различных вирусных заболеваний и злокачественных новообразований. 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1997 г - Я.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Уилмут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и К.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Кэмпбелл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в институте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Рослин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города Эдинбурга из эмбриона 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клонируют животное - шотландская «овечка Долли»  </a:t>
            </a:r>
          </a:p>
        </p:txBody>
      </p:sp>
      <p:pic>
        <p:nvPicPr>
          <p:cNvPr id="27650" name="Picture 2" descr="http://im0-tub-ru.yandex.net/i?id=185253610-44-72&amp;n=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48064" y="4293096"/>
            <a:ext cx="2952328" cy="2214246"/>
          </a:xfrm>
          <a:prstGeom prst="rect">
            <a:avLst/>
          </a:prstGeom>
          <a:noFill/>
        </p:spPr>
      </p:pic>
      <p:pic>
        <p:nvPicPr>
          <p:cNvPr id="27652" name="Picture 4" descr="http://www.limm.mgimo.ru/science/files/lecture_11/l11_fig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4365104"/>
            <a:ext cx="3816424" cy="233308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7016" y="0"/>
            <a:ext cx="8856984" cy="778098"/>
          </a:xfrm>
        </p:spPr>
        <p:txBody>
          <a:bodyPr>
            <a:normAutofit fontScale="90000"/>
          </a:bodyPr>
          <a:lstStyle/>
          <a:p>
            <a:pPr algn="l"/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Биоэтика - </a:t>
            </a:r>
            <a:r>
              <a:rPr lang="ru-RU" sz="1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наука об этичном отношении ко всему живому, в том числе и к человеку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8674" name="Picture 2" descr="http://im6-tub-ru.yandex.net/i?id=59066813-21-72&amp;n=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980728"/>
            <a:ext cx="2105025" cy="1428750"/>
          </a:xfrm>
          <a:prstGeom prst="rect">
            <a:avLst/>
          </a:prstGeom>
          <a:noFill/>
        </p:spPr>
      </p:pic>
      <p:pic>
        <p:nvPicPr>
          <p:cNvPr id="28676" name="Picture 4" descr="http://im3-tub-ru.yandex.net/i?id=96112483-37-72&amp;n=2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75856" y="980728"/>
            <a:ext cx="1905000" cy="1428750"/>
          </a:xfrm>
          <a:prstGeom prst="rect">
            <a:avLst/>
          </a:prstGeom>
          <a:noFill/>
        </p:spPr>
      </p:pic>
      <p:pic>
        <p:nvPicPr>
          <p:cNvPr id="28678" name="Picture 6" descr="http://im3-tub-ru.yandex.net/i?id=140052677-55-72&amp;n=2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868144" y="980728"/>
            <a:ext cx="2276475" cy="1428750"/>
          </a:xfrm>
          <a:prstGeom prst="rect">
            <a:avLst/>
          </a:prstGeom>
          <a:noFill/>
        </p:spPr>
      </p:pic>
      <p:pic>
        <p:nvPicPr>
          <p:cNvPr id="28680" name="Picture 8" descr="http://im5-tub-ru.yandex.net/i?id=151177120-63-72&amp;n=2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39552" y="4509120"/>
            <a:ext cx="2880320" cy="1981872"/>
          </a:xfrm>
          <a:prstGeom prst="rect">
            <a:avLst/>
          </a:prstGeom>
          <a:noFill/>
        </p:spPr>
      </p:pic>
      <p:pic>
        <p:nvPicPr>
          <p:cNvPr id="28682" name="Picture 10" descr="http://im1-tub-ru.yandex.net/i?id=9308886-65-72&amp;n=21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211960" y="4509119"/>
            <a:ext cx="3312368" cy="1987421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395536" y="2780928"/>
            <a:ext cx="784887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Конвенция о защите прав и достоинства человека в связи с применением достижений биологии и медицины принята 19 ноября 1996 г. </a:t>
            </a:r>
          </a:p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На 1 мая 1998 г. подписана 22 государствами</a:t>
            </a:r>
            <a:endParaRPr lang="ru-RU" sz="2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://i51.fastpic.ru/big/2013/0313/dc/07d3ce7066c52994e141b75f16b3c4d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6211" y="0"/>
            <a:ext cx="9150211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79512" y="1700808"/>
            <a:ext cx="8568952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6600" b="1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908720"/>
          </a:xfrm>
        </p:spPr>
        <p:txBody>
          <a:bodyPr>
            <a:normAutofit fontScale="90000"/>
          </a:bodyPr>
          <a:lstStyle/>
          <a:p>
            <a:r>
              <a:rPr lang="ru-RU" sz="6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Селекция</a:t>
            </a:r>
            <a:endParaRPr lang="ru-RU" sz="66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07504" y="908720"/>
            <a:ext cx="903649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- наука о создании новых и улучшении ранее известных пород домашних животных,  сортов культурных растений  и штаммов микроорганизмов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95536" y="1700808"/>
            <a:ext cx="856895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«Селекция представляет собой эволюцию, направляемую волей человека» </a:t>
            </a: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7535226" y="1988840"/>
            <a:ext cx="16087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Н.И. Вавилов</a:t>
            </a: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6386" name="Picture 2" descr="http://ruskline.ru/images/2011/1956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948264" y="2492896"/>
            <a:ext cx="2092991" cy="2520280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899592" y="1988840"/>
            <a:ext cx="662473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российский и советский учёный- генетик, ботаник, селекционер, географ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79512" y="2420888"/>
            <a:ext cx="6696744" cy="43088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Tx/>
              <a:buChar char="-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Автор закона гомологических рядов в наследственной изменчивости организмов</a:t>
            </a:r>
          </a:p>
          <a:p>
            <a:pPr>
              <a:buFontTx/>
              <a:buChar char="-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Создатель учения о биологических основах селекции и центрах происхождения и разнообразия культурных растений</a:t>
            </a:r>
          </a:p>
          <a:p>
            <a:pPr>
              <a:buFontTx/>
              <a:buChar char="-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Организатор и участник ботанико-агрономических экспедиций, охвативших большинство континентов, в ходе которых выявил древние очаги формообразования культурных растений </a:t>
            </a:r>
          </a:p>
          <a:p>
            <a:pPr>
              <a:buFontTx/>
              <a:buChar char="-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Теория центров происхождения культурных растений помогла Николаю Вавилову и его сотрудникам собрать крупнейшую в мире мировую </a:t>
            </a:r>
            <a:r>
              <a:rPr lang="ru-RU" sz="1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коллекцию семян культурных растений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, насчитывающую к 1940 году 250 тысяч образцов (36 тысяч образцов пшеницы, 10022 — кукурузы, 23636 — зернобобовых и т. д.). С использованием коллекции селекционерами было выведено свыше 450 сортов сельскохозяйственных растений. Мировая коллекция семян культурных растений, собранная 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Н. Вавиловым, его сотрудниками и последователями, служит делу сохранения на земном шаре генетических ресурсов полезных растений</a:t>
            </a:r>
          </a:p>
          <a:p>
            <a:pPr>
              <a:buFontTx/>
              <a:buChar char="-"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7164288" y="5301208"/>
            <a:ext cx="158722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(1887-1943г.г.)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16632"/>
            <a:ext cx="9324528" cy="490066"/>
          </a:xfrm>
        </p:spPr>
        <p:txBody>
          <a:bodyPr>
            <a:normAutofit/>
          </a:bodyPr>
          <a:lstStyle/>
          <a:p>
            <a:pPr algn="l"/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Центры происхождения культурных растений (по Н.И.Вавилову)</a:t>
            </a:r>
            <a:endParaRPr lang="ru-RU" sz="2400" dirty="0">
              <a:solidFill>
                <a:srgbClr val="C00000"/>
              </a:solidFill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79512" y="620688"/>
          <a:ext cx="8856984" cy="536142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8823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88032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88843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76064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Название центра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Географическое положение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Культурные растения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04056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Южноазиатский тропический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Индия, Индокитай, Южный Китай, о-ва Юго-Восточной Азии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Рис, сахарный тростник, цитрусовые, огурец, баклажан, черный перец (33% </a:t>
                      </a:r>
                      <a:r>
                        <a:rPr lang="ru-RU" sz="16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к.р</a:t>
                      </a:r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89952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Восточноазиатский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Центральный и Восточный Китай, Япония, Корея, Тайвань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Соя, просо, гречиха, плодовые и овощные- слива, вишня, редька (20% </a:t>
                      </a:r>
                      <a:r>
                        <a:rPr lang="ru-RU" sz="16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к.р</a:t>
                      </a:r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47856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Юго-Западноазиатский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Малая</a:t>
                      </a:r>
                      <a:r>
                        <a:rPr lang="ru-RU" sz="16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и Средняя Азия , Афганистан, Юго-Западная </a:t>
                      </a:r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Индия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Пшеница, рожь,</a:t>
                      </a:r>
                      <a:r>
                        <a:rPr lang="ru-RU" sz="16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бобовые, лен, репа, морковь, чеснок, виноград, абрикос, груша </a:t>
                      </a:r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(4% </a:t>
                      </a:r>
                      <a:r>
                        <a:rPr lang="ru-RU" sz="16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к.р</a:t>
                      </a:r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95782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Средиземноморский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Побережье Средиземного моря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Капуста, сахарная свекла, маслины, кормовые травы(11%к.р)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45936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Абиссинский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Абиссинское нагорье Африки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Твердая пшеница, ячмень, кофе, бананы (4% </a:t>
                      </a:r>
                      <a:r>
                        <a:rPr lang="ru-RU" sz="16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к.р</a:t>
                      </a:r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76632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Центральноамериканский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Южная Мексика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Кукуруза, какао, тыква, табак, хлопчатник, арахис, фасоль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98830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Южноамериканский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Южная Америка вдоль западного побережья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Картофель, ананас, хинное дерево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://bio14.ucoz.ru/_ph/5/78255250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5152629" cy="3600400"/>
          </a:xfrm>
          <a:prstGeom prst="rect">
            <a:avLst/>
          </a:prstGeom>
          <a:noFill/>
        </p:spPr>
      </p:pic>
      <p:pic>
        <p:nvPicPr>
          <p:cNvPr id="5" name="Picture 2" descr="http://exam-ans.ru/pars_docs/refs/6/5074/5074_html_141d610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47864" y="3284984"/>
            <a:ext cx="5472608" cy="3573016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323528" y="3789040"/>
            <a:ext cx="2952328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Начатая Н.И. Вавиловым 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работа была продолжена 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другими ботаниками. </a:t>
            </a:r>
          </a:p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После ряда уточнений 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 настоящее время 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насчитывают </a:t>
            </a:r>
          </a:p>
          <a:p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12 первичных центров </a:t>
            </a:r>
          </a:p>
          <a:p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происхождения </a:t>
            </a:r>
          </a:p>
          <a:p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культурных растений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399584" y="1"/>
            <a:ext cx="3744416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Центры происхождения культурных растений, как показывают археологические исследования, тесно связаны с районами одомашнивания животных – они получили названия 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центров доместикации.</a:t>
            </a:r>
          </a:p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Многочисленные зоологические исследования подтвердили, что 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для каждого вида домашних животных существует один дикий предок</a:t>
            </a:r>
          </a:p>
          <a:p>
            <a:pPr algn="ctr"/>
            <a:endParaRPr lang="ru-RU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Порода, сорт или штамм 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это совокупность особей одного вида, искусственно созданная человеком и характеризующаяся определёнными наследственными свойствами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7410" name="Picture 2" descr="http://dv0r.ru/wiki/images/e/e2/X_bf79320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196752"/>
            <a:ext cx="1584176" cy="3738032"/>
          </a:xfrm>
          <a:prstGeom prst="rect">
            <a:avLst/>
          </a:prstGeom>
          <a:noFill/>
        </p:spPr>
      </p:pic>
      <p:pic>
        <p:nvPicPr>
          <p:cNvPr id="5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2339752" y="1268760"/>
            <a:ext cx="3528392" cy="2694704"/>
          </a:xfrm>
        </p:spPr>
      </p:pic>
      <p:pic>
        <p:nvPicPr>
          <p:cNvPr id="17412" name="Picture 4" descr="http://zakupisam.ru/images/2013/05/20/12235/136903870011469318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12159" y="1340768"/>
            <a:ext cx="2883027" cy="1800200"/>
          </a:xfrm>
          <a:prstGeom prst="rect">
            <a:avLst/>
          </a:prstGeom>
          <a:noFill/>
        </p:spPr>
      </p:pic>
      <p:pic>
        <p:nvPicPr>
          <p:cNvPr id="17414" name="Picture 6" descr="http://im6-tub-ru.yandex.net/i?id=30536066-44-72&amp;n=2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07504" y="5373216"/>
            <a:ext cx="1808989" cy="1356742"/>
          </a:xfrm>
          <a:prstGeom prst="rect">
            <a:avLst/>
          </a:prstGeom>
          <a:noFill/>
        </p:spPr>
      </p:pic>
      <p:pic>
        <p:nvPicPr>
          <p:cNvPr id="17416" name="Picture 8" descr="http://im2-tub-ru.yandex.net/i?id=336424849-00-72&amp;n=21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979712" y="5373216"/>
            <a:ext cx="1646180" cy="1356742"/>
          </a:xfrm>
          <a:prstGeom prst="rect">
            <a:avLst/>
          </a:prstGeom>
          <a:noFill/>
        </p:spPr>
      </p:pic>
      <p:pic>
        <p:nvPicPr>
          <p:cNvPr id="17418" name="Picture 10" descr="http://im4-tub-ru.yandex.net/i?id=625764644-71-72&amp;n=21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707904" y="5373216"/>
            <a:ext cx="1368152" cy="1368152"/>
          </a:xfrm>
          <a:prstGeom prst="rect">
            <a:avLst/>
          </a:prstGeom>
          <a:noFill/>
        </p:spPr>
      </p:pic>
      <p:pic>
        <p:nvPicPr>
          <p:cNvPr id="17420" name="Picture 12" descr="http://im0-tub-ru.yandex.net/i?id=315048514-30-72&amp;n=21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148064" y="5373216"/>
            <a:ext cx="1808989" cy="1356742"/>
          </a:xfrm>
          <a:prstGeom prst="rect">
            <a:avLst/>
          </a:prstGeom>
          <a:noFill/>
        </p:spPr>
      </p:pic>
      <p:pic>
        <p:nvPicPr>
          <p:cNvPr id="17422" name="Picture 14" descr="http://im5-tub-ru.yandex.net/i?id=430477195-28-72&amp;n=21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7020272" y="5373216"/>
            <a:ext cx="1854214" cy="1356742"/>
          </a:xfrm>
          <a:prstGeom prst="rect">
            <a:avLst/>
          </a:prstGeom>
          <a:noFill/>
        </p:spPr>
      </p:pic>
      <p:pic>
        <p:nvPicPr>
          <p:cNvPr id="17424" name="Picture 16" descr="http://im5-tub-ru.yandex.net/i?id=60248246-61-72&amp;n=21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2411760" y="4005064"/>
            <a:ext cx="1632181" cy="1224136"/>
          </a:xfrm>
          <a:prstGeom prst="rect">
            <a:avLst/>
          </a:prstGeom>
          <a:noFill/>
        </p:spPr>
      </p:pic>
      <p:pic>
        <p:nvPicPr>
          <p:cNvPr id="17426" name="Picture 18" descr="http://im3-tub-ru.yandex.net/i?id=567414111-65-72&amp;n=21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6948264" y="3501008"/>
            <a:ext cx="2016224" cy="1661723"/>
          </a:xfrm>
          <a:prstGeom prst="rect">
            <a:avLst/>
          </a:prstGeom>
          <a:noFill/>
        </p:spPr>
      </p:pic>
      <p:pic>
        <p:nvPicPr>
          <p:cNvPr id="17428" name="Picture 20" descr="http://im6-tub-ru.yandex.net/i?id=7695579-29-72&amp;n=21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4355976" y="4005064"/>
            <a:ext cx="2448272" cy="130690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://www.epsoweb.org/webfm_send/37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2339752" y="260648"/>
            <a:ext cx="4071938" cy="500062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Методы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селекции растений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187624" y="1196752"/>
            <a:ext cx="2500313" cy="642938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Гибридизация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(скрещивание)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652120" y="1196752"/>
            <a:ext cx="2214563" cy="642937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тбор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07504" y="2852936"/>
            <a:ext cx="2286000" cy="864096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близкородственная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699792" y="2852936"/>
            <a:ext cx="1785937" cy="857250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неродственная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аутбридинг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7308304" y="2852936"/>
            <a:ext cx="1214438" cy="720080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массовый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4911502" y="2832398"/>
            <a:ext cx="2143125" cy="785812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индивидуальный</a:t>
            </a:r>
          </a:p>
        </p:txBody>
      </p:sp>
      <p:cxnSp>
        <p:nvCxnSpPr>
          <p:cNvPr id="13" name="Прямая соединительная линия 12"/>
          <p:cNvCxnSpPr/>
          <p:nvPr/>
        </p:nvCxnSpPr>
        <p:spPr>
          <a:xfrm flipH="1">
            <a:off x="2195736" y="764704"/>
            <a:ext cx="720080" cy="43204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>
            <a:endCxn id="6" idx="0"/>
          </p:cNvCxnSpPr>
          <p:nvPr/>
        </p:nvCxnSpPr>
        <p:spPr>
          <a:xfrm>
            <a:off x="5436096" y="764704"/>
            <a:ext cx="1323306" cy="43204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>
            <a:stCxn id="5" idx="2"/>
            <a:endCxn id="8" idx="0"/>
          </p:cNvCxnSpPr>
          <p:nvPr/>
        </p:nvCxnSpPr>
        <p:spPr>
          <a:xfrm flipH="1">
            <a:off x="1250504" y="1839690"/>
            <a:ext cx="1187277" cy="101324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>
            <a:stCxn id="5" idx="2"/>
            <a:endCxn id="9" idx="0"/>
          </p:cNvCxnSpPr>
          <p:nvPr/>
        </p:nvCxnSpPr>
        <p:spPr>
          <a:xfrm>
            <a:off x="2437781" y="1839690"/>
            <a:ext cx="1154980" cy="101324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>
            <a:stCxn id="6" idx="2"/>
            <a:endCxn id="11" idx="0"/>
          </p:cNvCxnSpPr>
          <p:nvPr/>
        </p:nvCxnSpPr>
        <p:spPr>
          <a:xfrm flipH="1">
            <a:off x="5983065" y="1839689"/>
            <a:ext cx="776337" cy="99270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>
            <a:stCxn id="6" idx="2"/>
            <a:endCxn id="10" idx="0"/>
          </p:cNvCxnSpPr>
          <p:nvPr/>
        </p:nvCxnSpPr>
        <p:spPr>
          <a:xfrm>
            <a:off x="6759402" y="1839689"/>
            <a:ext cx="1156121" cy="101324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Прямоугольник 18"/>
          <p:cNvSpPr/>
          <p:nvPr/>
        </p:nvSpPr>
        <p:spPr>
          <a:xfrm>
            <a:off x="323528" y="4365104"/>
            <a:ext cx="1843087" cy="1857375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Самоопыление у перекрестноопыляющихся путем искусственного воздействия для получения чистых линий</a:t>
            </a:r>
          </a:p>
        </p:txBody>
      </p:sp>
      <p:sp>
        <p:nvSpPr>
          <p:cNvPr id="20" name="Прямоугольник 19"/>
          <p:cNvSpPr/>
          <p:nvPr/>
        </p:nvSpPr>
        <p:spPr>
          <a:xfrm>
            <a:off x="2483768" y="4365104"/>
            <a:ext cx="1857375" cy="2232248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межвидовое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(отдалённая гибридизация),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межродовое скрещивание, ведущее к гетерозису</a:t>
            </a:r>
          </a:p>
        </p:txBody>
      </p:sp>
      <p:sp>
        <p:nvSpPr>
          <p:cNvPr id="21" name="Прямоугольник 20"/>
          <p:cNvSpPr/>
          <p:nvPr/>
        </p:nvSpPr>
        <p:spPr>
          <a:xfrm>
            <a:off x="4768627" y="4261148"/>
            <a:ext cx="2071688" cy="2143125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Отбор единичных особей с нужными признаками у самоопыляющихся растений, выделяются чистые линии</a:t>
            </a:r>
          </a:p>
        </p:txBody>
      </p:sp>
      <p:sp>
        <p:nvSpPr>
          <p:cNvPr id="22" name="Прямоугольник 21"/>
          <p:cNvSpPr/>
          <p:nvPr/>
        </p:nvSpPr>
        <p:spPr>
          <a:xfrm>
            <a:off x="6983190" y="4261148"/>
            <a:ext cx="1928812" cy="2143125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Отбор по фенотипу у группы особей,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 для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перекрестноопы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ляющихся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растений (многократно)</a:t>
            </a:r>
          </a:p>
        </p:txBody>
      </p:sp>
      <p:cxnSp>
        <p:nvCxnSpPr>
          <p:cNvPr id="23" name="Прямая соединительная линия 22"/>
          <p:cNvCxnSpPr/>
          <p:nvPr/>
        </p:nvCxnSpPr>
        <p:spPr>
          <a:xfrm flipH="1">
            <a:off x="827584" y="3717032"/>
            <a:ext cx="576064" cy="64807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 rot="5400000">
            <a:off x="2954387" y="4038501"/>
            <a:ext cx="64293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>
            <a:endCxn id="21" idx="0"/>
          </p:cNvCxnSpPr>
          <p:nvPr/>
        </p:nvCxnSpPr>
        <p:spPr>
          <a:xfrm rot="5400000">
            <a:off x="5483796" y="3939679"/>
            <a:ext cx="642938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>
            <a:off x="7740352" y="3573016"/>
            <a:ext cx="360040" cy="64807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74638"/>
            <a:ext cx="8712968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Явление гибридной силы или гетерозис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39552" y="1628800"/>
            <a:ext cx="799288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-в первом поколении гибридов повышается жизнеспособность и наблюдается мощное развитие (более крупные размеры), более высокая урожайность, более активный синтез органических веществ</a:t>
            </a:r>
            <a:endParaRPr lang="ru-RU" dirty="0"/>
          </a:p>
        </p:txBody>
      </p:sp>
      <p:pic>
        <p:nvPicPr>
          <p:cNvPr id="19458" name="Picture 2" descr="geterosi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4" y="2564904"/>
            <a:ext cx="3384376" cy="2752626"/>
          </a:xfrm>
          <a:prstGeom prst="rect">
            <a:avLst/>
          </a:prstGeom>
          <a:noFill/>
        </p:spPr>
      </p:pic>
      <p:pic>
        <p:nvPicPr>
          <p:cNvPr id="19460" name="Picture 4" descr="geterozi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36096" y="2708920"/>
            <a:ext cx="3548218" cy="2448272"/>
          </a:xfrm>
          <a:prstGeom prst="rect">
            <a:avLst/>
          </a:prstGeom>
          <a:noFill/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79912" y="2564904"/>
            <a:ext cx="1512279" cy="280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Прямоугольник 11"/>
          <p:cNvSpPr/>
          <p:nvPr/>
        </p:nvSpPr>
        <p:spPr>
          <a:xfrm>
            <a:off x="107504" y="5445224"/>
            <a:ext cx="885698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Объясняется гетерозис переходом многих генов в гетерозиготное состояние и взаимодействием благоприятных доминантных генов. </a:t>
            </a:r>
          </a:p>
          <a:p>
            <a:pPr indent="450000"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При последующих скрещиваниях гибридов между собой гетерозис затухает вследствие выщепления гомозигот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260648"/>
            <a:ext cx="8229600" cy="706090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Как  можно преодолеть бесплодие межвидовых гибридов?</a:t>
            </a:r>
            <a:endParaRPr lang="ru-RU" sz="3600" dirty="0">
              <a:solidFill>
                <a:srgbClr val="C0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835696" y="1124744"/>
            <a:ext cx="45720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Font typeface="Arial" charset="0"/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Необходимо создать нормальные возможности для мейоза, чтобы каждая хромосома имела себе пару, а это достигается путем </a:t>
            </a:r>
            <a:r>
              <a:rPr lang="ru-RU" b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аллоплоидии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– объединения разных геномов, а затем их кратного увеличения.</a:t>
            </a:r>
          </a:p>
        </p:txBody>
      </p:sp>
      <p:pic>
        <p:nvPicPr>
          <p:cNvPr id="5" name="Picture 5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51520" y="836712"/>
            <a:ext cx="1682587" cy="2376264"/>
          </a:xfrm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179512" y="4077072"/>
            <a:ext cx="2088232" cy="1900953"/>
          </a:xfrm>
          <a:prstGeom prst="rect">
            <a:avLst/>
          </a:prstGeom>
          <a:ln w="38100" cap="sq">
            <a:solidFill>
              <a:schemeClr val="accent3">
                <a:lumMod val="75000"/>
              </a:schemeClr>
            </a:solidFill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7" name="Прямоугольник 6"/>
          <p:cNvSpPr/>
          <p:nvPr/>
        </p:nvSpPr>
        <p:spPr>
          <a:xfrm>
            <a:off x="2267744" y="3717032"/>
            <a:ext cx="2592288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Это растение не было похоже ни на редьку, ни на капусту. Стручки занимали как бы промежуточное положение и состояли из двух половинок, из которых одна напоминала стручок капусты, другая- редьки</a:t>
            </a:r>
            <a:endParaRPr lang="ru-RU" sz="16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1475656" y="2780928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buFont typeface="Arial" charset="0"/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Впервые это удалось осуществить </a:t>
            </a:r>
          </a:p>
          <a:p>
            <a:pPr algn="ctr">
              <a:buFont typeface="Arial" charset="0"/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 1924 г.  советскому генетику </a:t>
            </a:r>
          </a:p>
          <a:p>
            <a:pPr algn="ctr">
              <a:buFont typeface="Arial" charset="0"/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Георгию Дмитриевичу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Карпеченко</a:t>
            </a:r>
            <a:endParaRPr lang="ru-RU" dirty="0"/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>
          <a:xfrm>
            <a:off x="5652120" y="2636912"/>
            <a:ext cx="3375312" cy="1512168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4572000" y="4221088"/>
            <a:ext cx="4572000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buFont typeface="Arial" charset="0"/>
              <a:buNone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Тритикале </a:t>
            </a:r>
          </a:p>
          <a:p>
            <a:pPr algn="ctr">
              <a:buFont typeface="Arial" charset="0"/>
              <a:buNone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(от лат. </a:t>
            </a:r>
            <a:r>
              <a:rPr lang="ru-RU" sz="1600" b="1" dirty="0" err="1" smtClean="0">
                <a:latin typeface="Times New Roman" pitchFamily="18" charset="0"/>
                <a:cs typeface="Times New Roman" pitchFamily="18" charset="0"/>
              </a:rPr>
              <a:t>triticum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— пшеница и лат. </a:t>
            </a:r>
            <a:r>
              <a:rPr lang="ru-RU" sz="1600" b="1" dirty="0" err="1" smtClean="0">
                <a:latin typeface="Times New Roman" pitchFamily="18" charset="0"/>
                <a:cs typeface="Times New Roman" pitchFamily="18" charset="0"/>
              </a:rPr>
              <a:t>secale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— рожь) — злак, гибрид ржи и пшеницы. </a:t>
            </a:r>
          </a:p>
          <a:p>
            <a:pPr algn="ctr">
              <a:buFont typeface="Arial" charset="0"/>
              <a:buNone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Тритикале обладает повышенной морозостойкостью (больше чем у озимой пшеницы), устойчивостью против грибных и вирусных болезней, пониженной требовательностью к плодородию почвы, содержат много белка в зерне</a:t>
            </a:r>
            <a:endParaRPr lang="ru-RU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Особенности селекции животных</a:t>
            </a:r>
            <a:br>
              <a:rPr lang="ru-RU" b="1" dirty="0" smtClean="0">
                <a:solidFill>
                  <a:srgbClr val="C00000"/>
                </a:solidFill>
              </a:rPr>
            </a:b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15008" y="404664"/>
            <a:ext cx="892899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sz="1400" b="1" dirty="0" smtClean="0">
                <a:latin typeface="Times New Roman" pitchFamily="18" charset="0"/>
              </a:rPr>
              <a:t>Только половое размножение            2. Небольшое количество особей в потомстве</a:t>
            </a:r>
          </a:p>
          <a:p>
            <a:pPr marL="342900" indent="-342900" fontAlgn="auto">
              <a:spcAft>
                <a:spcPts val="0"/>
              </a:spcAft>
              <a:defRPr/>
            </a:pPr>
            <a:r>
              <a:rPr lang="ru-RU" sz="1400" b="1" dirty="0" smtClean="0">
                <a:latin typeface="Times New Roman" pitchFamily="18" charset="0"/>
              </a:rPr>
              <a:t>3.   Затруднительно выведение чистых линий, так как животные не способны к самооплодотворению</a:t>
            </a:r>
            <a:endParaRPr lang="ru-RU" sz="1400" dirty="0"/>
          </a:p>
        </p:txBody>
      </p:sp>
      <p:sp>
        <p:nvSpPr>
          <p:cNvPr id="27" name="Прямоугольник 26"/>
          <p:cNvSpPr/>
          <p:nvPr/>
        </p:nvSpPr>
        <p:spPr>
          <a:xfrm>
            <a:off x="2411760" y="1124744"/>
            <a:ext cx="4071938" cy="500062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Методы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селекции животных</a:t>
            </a:r>
          </a:p>
        </p:txBody>
      </p:sp>
      <p:sp>
        <p:nvSpPr>
          <p:cNvPr id="28" name="Прямоугольник 27"/>
          <p:cNvSpPr/>
          <p:nvPr/>
        </p:nvSpPr>
        <p:spPr>
          <a:xfrm>
            <a:off x="3491880" y="2060848"/>
            <a:ext cx="2500313" cy="642938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гибридизация</a:t>
            </a:r>
          </a:p>
        </p:txBody>
      </p:sp>
      <p:sp>
        <p:nvSpPr>
          <p:cNvPr id="29" name="Прямоугольник 28"/>
          <p:cNvSpPr/>
          <p:nvPr/>
        </p:nvSpPr>
        <p:spPr>
          <a:xfrm>
            <a:off x="6876256" y="2060848"/>
            <a:ext cx="1357312" cy="642938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отбор</a:t>
            </a:r>
          </a:p>
        </p:txBody>
      </p:sp>
      <p:sp>
        <p:nvSpPr>
          <p:cNvPr id="30" name="Прямоугольник 29"/>
          <p:cNvSpPr/>
          <p:nvPr/>
        </p:nvSpPr>
        <p:spPr>
          <a:xfrm>
            <a:off x="197198" y="1981995"/>
            <a:ext cx="2571750" cy="1014958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подбор родительских пар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(по экстерьеру и хозяйственным признакам)</a:t>
            </a:r>
          </a:p>
        </p:txBody>
      </p:sp>
      <p:sp>
        <p:nvSpPr>
          <p:cNvPr id="31" name="Прямоугольник 30"/>
          <p:cNvSpPr/>
          <p:nvPr/>
        </p:nvSpPr>
        <p:spPr>
          <a:xfrm>
            <a:off x="971600" y="3212976"/>
            <a:ext cx="2286000" cy="914400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близкородственная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инбридинг</a:t>
            </a:r>
          </a:p>
        </p:txBody>
      </p:sp>
      <p:sp>
        <p:nvSpPr>
          <p:cNvPr id="32" name="Прямоугольник 31"/>
          <p:cNvSpPr/>
          <p:nvPr/>
        </p:nvSpPr>
        <p:spPr>
          <a:xfrm>
            <a:off x="4067944" y="3212976"/>
            <a:ext cx="1785937" cy="857250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неродственная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аутбридинг</a:t>
            </a:r>
          </a:p>
        </p:txBody>
      </p:sp>
      <p:sp>
        <p:nvSpPr>
          <p:cNvPr id="33" name="Прямоугольник 32"/>
          <p:cNvSpPr/>
          <p:nvPr/>
        </p:nvSpPr>
        <p:spPr>
          <a:xfrm>
            <a:off x="6516216" y="3212976"/>
            <a:ext cx="2143125" cy="785812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индивидуальный</a:t>
            </a:r>
          </a:p>
        </p:txBody>
      </p:sp>
      <p:cxnSp>
        <p:nvCxnSpPr>
          <p:cNvPr id="34" name="Прямая соединительная линия 33"/>
          <p:cNvCxnSpPr>
            <a:stCxn id="27" idx="2"/>
          </p:cNvCxnSpPr>
          <p:nvPr/>
        </p:nvCxnSpPr>
        <p:spPr>
          <a:xfrm rot="5400000">
            <a:off x="2714973" y="250031"/>
            <a:ext cx="357188" cy="310673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единительная линия 34"/>
          <p:cNvCxnSpPr/>
          <p:nvPr/>
        </p:nvCxnSpPr>
        <p:spPr>
          <a:xfrm rot="16200000" flipH="1">
            <a:off x="4286598" y="1821656"/>
            <a:ext cx="428625" cy="3492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единительная линия 35"/>
          <p:cNvCxnSpPr>
            <a:stCxn id="27" idx="2"/>
            <a:endCxn id="29" idx="0"/>
          </p:cNvCxnSpPr>
          <p:nvPr/>
        </p:nvCxnSpPr>
        <p:spPr>
          <a:xfrm>
            <a:off x="4447729" y="1624806"/>
            <a:ext cx="3107183" cy="43604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единительная линия 36"/>
          <p:cNvCxnSpPr/>
          <p:nvPr/>
        </p:nvCxnSpPr>
        <p:spPr>
          <a:xfrm flipH="1">
            <a:off x="2555776" y="2708920"/>
            <a:ext cx="1671142" cy="50405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Прямая соединительная линия 37"/>
          <p:cNvCxnSpPr>
            <a:stCxn id="28" idx="2"/>
          </p:cNvCxnSpPr>
          <p:nvPr/>
        </p:nvCxnSpPr>
        <p:spPr>
          <a:xfrm>
            <a:off x="4742037" y="2703786"/>
            <a:ext cx="45987" cy="50919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Прямая соединительная линия 38"/>
          <p:cNvCxnSpPr>
            <a:stCxn id="29" idx="2"/>
          </p:cNvCxnSpPr>
          <p:nvPr/>
        </p:nvCxnSpPr>
        <p:spPr>
          <a:xfrm flipH="1">
            <a:off x="7551141" y="2703786"/>
            <a:ext cx="3771" cy="51660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Прямоугольник 39"/>
          <p:cNvSpPr/>
          <p:nvPr/>
        </p:nvSpPr>
        <p:spPr>
          <a:xfrm>
            <a:off x="1043608" y="4653136"/>
            <a:ext cx="1843087" cy="2071688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Скрещивание внутри одной породы между близкими родственниками для сохранения качественно важных признаков. Может привести к вырождению породы</a:t>
            </a:r>
          </a:p>
        </p:txBody>
      </p:sp>
      <p:sp>
        <p:nvSpPr>
          <p:cNvPr id="41" name="Прямоугольник 40"/>
          <p:cNvSpPr/>
          <p:nvPr/>
        </p:nvSpPr>
        <p:spPr>
          <a:xfrm>
            <a:off x="3563888" y="4725144"/>
            <a:ext cx="2286000" cy="1883048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Скрещивание отдаленных пород , отличающихся контрастными признаками, для получения гетерозиготных популяций и проявления гетерозиса. Потомство бесплодно</a:t>
            </a:r>
          </a:p>
        </p:txBody>
      </p:sp>
      <p:sp>
        <p:nvSpPr>
          <p:cNvPr id="42" name="Прямоугольник 41"/>
          <p:cNvSpPr/>
          <p:nvPr/>
        </p:nvSpPr>
        <p:spPr>
          <a:xfrm>
            <a:off x="6516216" y="4725144"/>
            <a:ext cx="2071688" cy="1810469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Жесткий индивидуальный отбор по хозяйственно ценным признакам, выносливости,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экстерьеру</a:t>
            </a:r>
          </a:p>
        </p:txBody>
      </p:sp>
      <p:cxnSp>
        <p:nvCxnSpPr>
          <p:cNvPr id="43" name="Прямая соединительная линия 42"/>
          <p:cNvCxnSpPr/>
          <p:nvPr/>
        </p:nvCxnSpPr>
        <p:spPr>
          <a:xfrm>
            <a:off x="2186608" y="4149080"/>
            <a:ext cx="9128" cy="50405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Прямая соединительная линия 43"/>
          <p:cNvCxnSpPr/>
          <p:nvPr/>
        </p:nvCxnSpPr>
        <p:spPr>
          <a:xfrm rot="5400000">
            <a:off x="4538564" y="4398541"/>
            <a:ext cx="64293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Прямая соединительная линия 44"/>
          <p:cNvCxnSpPr/>
          <p:nvPr/>
        </p:nvCxnSpPr>
        <p:spPr>
          <a:xfrm>
            <a:off x="7596336" y="4005064"/>
            <a:ext cx="0" cy="72008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301</TotalTime>
  <Words>1354</Words>
  <Application>Microsoft Office PowerPoint</Application>
  <PresentationFormat>Экран (4:3)</PresentationFormat>
  <Paragraphs>162</Paragraphs>
  <Slides>16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0" baseType="lpstr">
      <vt:lpstr>Arial</vt:lpstr>
      <vt:lpstr>Calibri</vt:lpstr>
      <vt:lpstr>Times New Roman</vt:lpstr>
      <vt:lpstr>Тема Office</vt:lpstr>
      <vt:lpstr>Селекция растений, животных и микроорганизмов</vt:lpstr>
      <vt:lpstr>Селекция</vt:lpstr>
      <vt:lpstr>Центры происхождения культурных растений (по Н.И.Вавилову)</vt:lpstr>
      <vt:lpstr>Презентация PowerPoint</vt:lpstr>
      <vt:lpstr>Порода, сорт или штамм  - это совокупность особей одного вида, искусственно созданная человеком и характеризующаяся определёнными наследственными свойствами</vt:lpstr>
      <vt:lpstr>Презентация PowerPoint</vt:lpstr>
      <vt:lpstr>Явление гибридной силы или гетерозис</vt:lpstr>
      <vt:lpstr>Как  можно преодолеть бесплодие межвидовых гибридов?</vt:lpstr>
      <vt:lpstr>Особенности селекции животных </vt:lpstr>
      <vt:lpstr>Отдаленная  гибридизация в животноводстве</vt:lpstr>
      <vt:lpstr>Презентация PowerPoint</vt:lpstr>
      <vt:lpstr>Микробиология (от греч. mikros — малый, bios —жизнь, logos  — наука) -  наука о строении и жизнедеятельности мельчайших живых существ, называемых микроорганизмами</vt:lpstr>
      <vt:lpstr>Презентация PowerPoint</vt:lpstr>
      <vt:lpstr>Достижения генной инженерии</vt:lpstr>
      <vt:lpstr>Биоэтика - наука об этичном отношении ко всему живому, в том числе и к человеку 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Селекция растений, животных и микроорганизмов</dc:title>
  <cp:lastModifiedBy>Завуч</cp:lastModifiedBy>
  <cp:revision>1</cp:revision>
  <dcterms:modified xsi:type="dcterms:W3CDTF">2025-11-26T09:34:03Z</dcterms:modified>
</cp:coreProperties>
</file>