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2" r:id="rId3"/>
    <p:sldId id="258" r:id="rId4"/>
    <p:sldId id="259" r:id="rId5"/>
    <p:sldId id="260" r:id="rId6"/>
    <p:sldId id="266" r:id="rId7"/>
    <p:sldId id="268" r:id="rId8"/>
    <p:sldId id="263" r:id="rId9"/>
    <p:sldId id="261" r:id="rId10"/>
    <p:sldId id="267" r:id="rId11"/>
    <p:sldId id="265" r:id="rId12"/>
    <p:sldId id="269" r:id="rId13"/>
    <p:sldId id="271" r:id="rId14"/>
    <p:sldId id="272" r:id="rId15"/>
    <p:sldId id="273" r:id="rId16"/>
    <p:sldId id="274"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9" autoAdjust="0"/>
    <p:restoredTop sz="94660"/>
  </p:normalViewPr>
  <p:slideViewPr>
    <p:cSldViewPr>
      <p:cViewPr varScale="1">
        <p:scale>
          <a:sx n="88" d="100"/>
          <a:sy n="88" d="100"/>
        </p:scale>
        <p:origin x="1195"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A5516A58-0FD5-4568-A7F9-CC7F6E2C2557}" type="datetimeFigureOut">
              <a:rPr lang="ru-RU" smtClean="0"/>
              <a:t>29.11.2025</a:t>
            </a:fld>
            <a:endParaRPr lang="ru-RU"/>
          </a:p>
        </p:txBody>
      </p:sp>
      <p:sp>
        <p:nvSpPr>
          <p:cNvPr id="16" name="Номер слайда 15"/>
          <p:cNvSpPr>
            <a:spLocks noGrp="1"/>
          </p:cNvSpPr>
          <p:nvPr>
            <p:ph type="sldNum" sz="quarter" idx="11"/>
          </p:nvPr>
        </p:nvSpPr>
        <p:spPr/>
        <p:txBody>
          <a:bodyPr/>
          <a:lstStyle/>
          <a:p>
            <a:fld id="{6E64CB4E-B113-40AB-912E-4765658E41A4}"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5516A58-0FD5-4568-A7F9-CC7F6E2C2557}" type="datetimeFigureOut">
              <a:rPr lang="ru-RU" smtClean="0"/>
              <a:t>29.11.2025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64CB4E-B113-40AB-912E-4765658E41A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5516A58-0FD5-4568-A7F9-CC7F6E2C2557}" type="datetimeFigureOut">
              <a:rPr lang="ru-RU" smtClean="0"/>
              <a:t>29.11.2025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64CB4E-B113-40AB-912E-4765658E41A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A5516A58-0FD5-4568-A7F9-CC7F6E2C2557}" type="datetimeFigureOut">
              <a:rPr lang="ru-RU" smtClean="0"/>
              <a:t>29.11.2025</a:t>
            </a:fld>
            <a:endParaRPr lang="ru-RU"/>
          </a:p>
        </p:txBody>
      </p:sp>
      <p:sp>
        <p:nvSpPr>
          <p:cNvPr id="15" name="Номер слайда 14"/>
          <p:cNvSpPr>
            <a:spLocks noGrp="1"/>
          </p:cNvSpPr>
          <p:nvPr>
            <p:ph type="sldNum" sz="quarter" idx="15"/>
          </p:nvPr>
        </p:nvSpPr>
        <p:spPr/>
        <p:txBody>
          <a:bodyPr/>
          <a:lstStyle>
            <a:lvl1pPr algn="ctr">
              <a:defRPr/>
            </a:lvl1pPr>
          </a:lstStyle>
          <a:p>
            <a:fld id="{6E64CB4E-B113-40AB-912E-4765658E41A4}"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A5516A58-0FD5-4568-A7F9-CC7F6E2C2557}" type="datetimeFigureOut">
              <a:rPr lang="ru-RU" smtClean="0"/>
              <a:t>29.11.2025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64CB4E-B113-40AB-912E-4765658E41A4}"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A5516A58-0FD5-4568-A7F9-CC7F6E2C2557}" type="datetimeFigureOut">
              <a:rPr lang="ru-RU" smtClean="0"/>
              <a:t>29.11.2025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E64CB4E-B113-40AB-912E-4765658E41A4}"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6E64CB4E-B113-40AB-912E-4765658E41A4}"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A5516A58-0FD5-4568-A7F9-CC7F6E2C2557}" type="datetimeFigureOut">
              <a:rPr lang="ru-RU" smtClean="0"/>
              <a:t>29.11.2025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A5516A58-0FD5-4568-A7F9-CC7F6E2C2557}" type="datetimeFigureOut">
              <a:rPr lang="ru-RU" smtClean="0"/>
              <a:t>29.11.2025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E64CB4E-B113-40AB-912E-4765658E41A4}"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5516A58-0FD5-4568-A7F9-CC7F6E2C2557}" type="datetimeFigureOut">
              <a:rPr lang="ru-RU" smtClean="0"/>
              <a:t>29.11.2025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E64CB4E-B113-40AB-912E-4765658E41A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A5516A58-0FD5-4568-A7F9-CC7F6E2C2557}" type="datetimeFigureOut">
              <a:rPr lang="ru-RU" smtClean="0"/>
              <a:t>29.11.2025</a:t>
            </a:fld>
            <a:endParaRPr lang="ru-RU"/>
          </a:p>
        </p:txBody>
      </p:sp>
      <p:sp>
        <p:nvSpPr>
          <p:cNvPr id="9" name="Номер слайда 8"/>
          <p:cNvSpPr>
            <a:spLocks noGrp="1"/>
          </p:cNvSpPr>
          <p:nvPr>
            <p:ph type="sldNum" sz="quarter" idx="15"/>
          </p:nvPr>
        </p:nvSpPr>
        <p:spPr/>
        <p:txBody>
          <a:bodyPr/>
          <a:lstStyle/>
          <a:p>
            <a:fld id="{6E64CB4E-B113-40AB-912E-4765658E41A4}"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A5516A58-0FD5-4568-A7F9-CC7F6E2C2557}" type="datetimeFigureOut">
              <a:rPr lang="ru-RU" smtClean="0"/>
              <a:t>29.11.2025</a:t>
            </a:fld>
            <a:endParaRPr lang="ru-RU"/>
          </a:p>
        </p:txBody>
      </p:sp>
      <p:sp>
        <p:nvSpPr>
          <p:cNvPr id="9" name="Номер слайда 8"/>
          <p:cNvSpPr>
            <a:spLocks noGrp="1"/>
          </p:cNvSpPr>
          <p:nvPr>
            <p:ph type="sldNum" sz="quarter" idx="11"/>
          </p:nvPr>
        </p:nvSpPr>
        <p:spPr/>
        <p:txBody>
          <a:bodyPr/>
          <a:lstStyle/>
          <a:p>
            <a:fld id="{6E64CB4E-B113-40AB-912E-4765658E41A4}"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5516A58-0FD5-4568-A7F9-CC7F6E2C2557}" type="datetimeFigureOut">
              <a:rPr lang="ru-RU" smtClean="0"/>
              <a:t>29.11.2025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E64CB4E-B113-40AB-912E-4765658E41A4}"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95936" y="4265712"/>
            <a:ext cx="5760640" cy="2592288"/>
          </a:xfrm>
        </p:spPr>
        <p:txBody>
          <a:bodyPr/>
          <a:lstStyle/>
          <a:p>
            <a:r>
              <a:rPr lang="ru-RU" sz="1600" i="1" dirty="0" smtClean="0">
                <a:solidFill>
                  <a:schemeClr val="tx1"/>
                </a:solidFill>
              </a:rPr>
              <a:t>Работу </a:t>
            </a:r>
            <a:r>
              <a:rPr lang="ru-RU" sz="1600" i="1" dirty="0" smtClean="0">
                <a:solidFill>
                  <a:schemeClr val="tx1"/>
                </a:solidFill>
              </a:rPr>
              <a:t>выполнил</a:t>
            </a:r>
            <a:r>
              <a:rPr lang="en-US" sz="1600" i="1" dirty="0" smtClean="0">
                <a:solidFill>
                  <a:schemeClr val="tx1"/>
                </a:solidFill>
              </a:rPr>
              <a:t>:</a:t>
            </a:r>
            <a:endParaRPr lang="ru-RU" sz="1600" i="1" dirty="0" smtClean="0">
              <a:solidFill>
                <a:schemeClr val="tx1"/>
              </a:solidFill>
            </a:endParaRPr>
          </a:p>
          <a:p>
            <a:r>
              <a:rPr lang="sah-RU" sz="1600" i="1" dirty="0">
                <a:solidFill>
                  <a:schemeClr val="tx1"/>
                </a:solidFill>
              </a:rPr>
              <a:t>Митрафанов Андрей </a:t>
            </a:r>
            <a:r>
              <a:rPr lang="sah-RU" sz="1600" i="1" dirty="0" smtClean="0">
                <a:solidFill>
                  <a:schemeClr val="tx1"/>
                </a:solidFill>
              </a:rPr>
              <a:t>Владимирович</a:t>
            </a:r>
          </a:p>
          <a:p>
            <a:r>
              <a:rPr lang="sah-RU" sz="1600" i="1" dirty="0" smtClean="0">
                <a:solidFill>
                  <a:schemeClr val="tx1"/>
                </a:solidFill>
              </a:rPr>
              <a:t>Учитель физической культуры и ОБЗР</a:t>
            </a:r>
            <a:endParaRPr lang="ru-RU" sz="1600" i="1" dirty="0">
              <a:solidFill>
                <a:schemeClr val="tx1"/>
              </a:solidFill>
            </a:endParaRPr>
          </a:p>
          <a:p>
            <a:r>
              <a:rPr lang="sah-RU" sz="1600" i="1" dirty="0" smtClean="0">
                <a:solidFill>
                  <a:schemeClr val="tx1"/>
                </a:solidFill>
              </a:rPr>
              <a:t>МБОУ </a:t>
            </a:r>
            <a:r>
              <a:rPr lang="en-US" sz="1600" i="1" dirty="0" smtClean="0">
                <a:solidFill>
                  <a:schemeClr val="tx1"/>
                </a:solidFill>
              </a:rPr>
              <a:t>”2</a:t>
            </a:r>
            <a:r>
              <a:rPr lang="sah-RU" sz="1600" i="1" dirty="0" smtClean="0">
                <a:solidFill>
                  <a:schemeClr val="tx1"/>
                </a:solidFill>
              </a:rPr>
              <a:t>-Нерюктяйинская СОШ</a:t>
            </a:r>
          </a:p>
          <a:p>
            <a:r>
              <a:rPr lang="sah-RU" sz="1600" i="1" dirty="0" smtClean="0">
                <a:solidFill>
                  <a:schemeClr val="tx1"/>
                </a:solidFill>
              </a:rPr>
              <a:t>Им Н.М.Корнилова</a:t>
            </a:r>
            <a:r>
              <a:rPr lang="en-US" sz="1600" i="1" dirty="0" smtClean="0">
                <a:solidFill>
                  <a:schemeClr val="tx1"/>
                </a:solidFill>
              </a:rPr>
              <a:t>“</a:t>
            </a:r>
            <a:endParaRPr lang="en-US" sz="1600" i="1" dirty="0" smtClean="0">
              <a:solidFill>
                <a:schemeClr val="tx1"/>
              </a:solidFill>
            </a:endParaRPr>
          </a:p>
        </p:txBody>
      </p:sp>
      <p:sp>
        <p:nvSpPr>
          <p:cNvPr id="2" name="Заголовок 1"/>
          <p:cNvSpPr>
            <a:spLocks noGrp="1"/>
          </p:cNvSpPr>
          <p:nvPr>
            <p:ph type="ctrTitle"/>
          </p:nvPr>
        </p:nvSpPr>
        <p:spPr>
          <a:xfrm>
            <a:off x="467544" y="1916832"/>
            <a:ext cx="8305800" cy="1621160"/>
          </a:xfrm>
        </p:spPr>
        <p:txBody>
          <a:bodyPr/>
          <a:lstStyle/>
          <a:p>
            <a:r>
              <a:rPr lang="ru-RU" sz="4000" i="1" dirty="0" smtClean="0"/>
              <a:t>Стрельба из традиционного лука</a:t>
            </a:r>
            <a:endParaRPr lang="ru-RU" sz="4000" i="1"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848" y="208634"/>
            <a:ext cx="2736304" cy="2736304"/>
          </a:xfrm>
          <a:prstGeom prst="ellipse">
            <a:avLst/>
          </a:prstGeom>
        </p:spPr>
      </p:pic>
    </p:spTree>
    <p:extLst>
      <p:ext uri="{BB962C8B-B14F-4D97-AF65-F5344CB8AC3E}">
        <p14:creationId xmlns:p14="http://schemas.microsoft.com/office/powerpoint/2010/main" val="1543378066"/>
      </p:ext>
    </p:extLst>
  </p:cSld>
  <p:clrMapOvr>
    <a:masterClrMapping/>
  </p:clrMapOvr>
  <mc:AlternateContent xmlns:mc="http://schemas.openxmlformats.org/markup-compatibility/2006" xmlns:p14="http://schemas.microsoft.com/office/powerpoint/2010/main">
    <mc:Choice Requires="p14">
      <p:transition spd="slow" p14:dur="125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4680520" cy="3024336"/>
          </a:xfrm>
          <a:prstGeom prst="rect">
            <a:avLst/>
          </a:prstGeom>
          <a:noFill/>
        </p:spPr>
      </p:pic>
      <p:pic>
        <p:nvPicPr>
          <p:cNvPr id="3" name="Рисунок 2"/>
          <p:cNvPicPr/>
          <p:nvPr/>
        </p:nvPicPr>
        <p:blipFill>
          <a:blip r:embed="rId3">
            <a:extLst>
              <a:ext uri="{28A0092B-C50C-407E-A947-70E740481C1C}">
                <a14:useLocalDpi xmlns:a14="http://schemas.microsoft.com/office/drawing/2010/main" val="0"/>
              </a:ext>
            </a:extLst>
          </a:blip>
          <a:srcRect/>
          <a:stretch>
            <a:fillRect/>
          </a:stretch>
        </p:blipFill>
        <p:spPr bwMode="auto">
          <a:xfrm>
            <a:off x="2699792" y="3933056"/>
            <a:ext cx="6055340" cy="2546985"/>
          </a:xfrm>
          <a:prstGeom prst="rect">
            <a:avLst/>
          </a:prstGeom>
          <a:noFill/>
        </p:spPr>
      </p:pic>
    </p:spTree>
    <p:extLst>
      <p:ext uri="{BB962C8B-B14F-4D97-AF65-F5344CB8AC3E}">
        <p14:creationId xmlns:p14="http://schemas.microsoft.com/office/powerpoint/2010/main" val="35285165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6499" y="260648"/>
            <a:ext cx="4608512" cy="400110"/>
          </a:xfrm>
          <a:prstGeom prst="rect">
            <a:avLst/>
          </a:prstGeom>
          <a:noFill/>
        </p:spPr>
        <p:txBody>
          <a:bodyPr wrap="square" rtlCol="0">
            <a:spAutoFit/>
          </a:bodyPr>
          <a:lstStyle/>
          <a:p>
            <a:r>
              <a:rPr lang="ru-RU" sz="2000" b="1" i="1" dirty="0" smtClean="0"/>
              <a:t>Разновидности стрельбы из лука</a:t>
            </a:r>
            <a:endParaRPr lang="ru-RU" sz="2000" b="1" i="1" dirty="0"/>
          </a:p>
        </p:txBody>
      </p:sp>
      <p:sp>
        <p:nvSpPr>
          <p:cNvPr id="3" name="Прямоугольник 2"/>
          <p:cNvSpPr/>
          <p:nvPr/>
        </p:nvSpPr>
        <p:spPr>
          <a:xfrm>
            <a:off x="359532" y="575539"/>
            <a:ext cx="8424936" cy="6124754"/>
          </a:xfrm>
          <a:prstGeom prst="rect">
            <a:avLst/>
          </a:prstGeom>
        </p:spPr>
        <p:txBody>
          <a:bodyPr wrap="square">
            <a:spAutoFit/>
          </a:bodyPr>
          <a:lstStyle/>
          <a:p>
            <a:r>
              <a:rPr lang="ru-RU" sz="1400" b="1" i="1" dirty="0">
                <a:solidFill>
                  <a:schemeClr val="bg1"/>
                </a:solidFill>
              </a:rPr>
              <a:t>Классический</a:t>
            </a:r>
            <a:endParaRPr lang="ru-RU" sz="1400" i="1" dirty="0">
              <a:solidFill>
                <a:schemeClr val="bg1"/>
              </a:solidFill>
            </a:endParaRPr>
          </a:p>
          <a:p>
            <a:r>
              <a:rPr lang="ru-RU" sz="1400" b="1" i="1" dirty="0">
                <a:solidFill>
                  <a:schemeClr val="bg1"/>
                </a:solidFill>
              </a:rPr>
              <a:t>Стрельба из классического лука</a:t>
            </a:r>
            <a:r>
              <a:rPr lang="ru-RU" sz="1400" dirty="0"/>
              <a:t> — олимпийская дисциплина. Цель — поразить стрелой наименьшее внутреннее кольцо на круглой мишени диаметром 1,22 м. Некоторые особенности: </a:t>
            </a:r>
            <a:r>
              <a:rPr lang="ru-RU" sz="1400" dirty="0" smtClean="0"/>
              <a:t>Дальность </a:t>
            </a:r>
            <a:r>
              <a:rPr lang="ru-RU" sz="1400" dirty="0"/>
              <a:t>полёта стрелы — 70 м, средняя скорость — около 240 км/ч.</a:t>
            </a:r>
          </a:p>
          <a:p>
            <a:pPr lvl="0"/>
            <a:r>
              <a:rPr lang="ru-RU" sz="1400" dirty="0"/>
              <a:t>Вес олимпийского лука — 2–3 кг.</a:t>
            </a:r>
          </a:p>
          <a:p>
            <a:pPr lvl="0"/>
            <a:r>
              <a:rPr lang="ru-RU" sz="1400" dirty="0"/>
              <a:t>Максимальное количество очков — 10, присуждается за поражение центрального кольца, каждое из десяти последующих колец от центра снижает количество очков на 1.</a:t>
            </a:r>
          </a:p>
          <a:p>
            <a:r>
              <a:rPr lang="ru-RU" sz="1400" b="1" i="1" dirty="0">
                <a:solidFill>
                  <a:schemeClr val="bg1"/>
                </a:solidFill>
              </a:rPr>
              <a:t>Монгольский</a:t>
            </a:r>
          </a:p>
          <a:p>
            <a:r>
              <a:rPr lang="ru-RU" sz="1400" b="1" i="1" dirty="0">
                <a:solidFill>
                  <a:schemeClr val="bg1"/>
                </a:solidFill>
              </a:rPr>
              <a:t>Стрельба из монгольского композитного лука</a:t>
            </a:r>
            <a:r>
              <a:rPr lang="ru-RU" sz="1400" dirty="0"/>
              <a:t>. Особенности: </a:t>
            </a:r>
            <a:r>
              <a:rPr lang="ru-RU" sz="1400" dirty="0" smtClean="0"/>
              <a:t>Средняя </a:t>
            </a:r>
            <a:r>
              <a:rPr lang="ru-RU" sz="1400" dirty="0"/>
              <a:t>эффективная дальность стрельбы — около 300 метров, опытные стрелки могли поражать цели на расстоянии 450–600 метров.</a:t>
            </a:r>
          </a:p>
          <a:p>
            <a:pPr lvl="0"/>
            <a:r>
              <a:rPr lang="ru-RU" sz="1400" dirty="0"/>
              <a:t>Стрелы располагались не в колчане за спиной, а на поясе или в руках, чтобы избежать лишних движений.</a:t>
            </a:r>
          </a:p>
          <a:p>
            <a:pPr lvl="0"/>
            <a:r>
              <a:rPr lang="ru-RU" sz="1400" dirty="0"/>
              <a:t>Техника «монгольского выстрела»: всадник скачет, лук натягивается, стрела летит — враг поражён.</a:t>
            </a:r>
          </a:p>
          <a:p>
            <a:r>
              <a:rPr lang="ru-RU" sz="1400" b="1" i="1" dirty="0">
                <a:solidFill>
                  <a:schemeClr val="bg1"/>
                </a:solidFill>
              </a:rPr>
              <a:t>Японский (</a:t>
            </a:r>
            <a:r>
              <a:rPr lang="ru-RU" sz="1400" b="1" i="1" dirty="0" err="1">
                <a:solidFill>
                  <a:schemeClr val="bg1"/>
                </a:solidFill>
              </a:rPr>
              <a:t>кюдо</a:t>
            </a:r>
            <a:r>
              <a:rPr lang="ru-RU" sz="1400" b="1" i="1" dirty="0">
                <a:solidFill>
                  <a:schemeClr val="bg1"/>
                </a:solidFill>
              </a:rPr>
              <a:t>)</a:t>
            </a:r>
            <a:endParaRPr lang="ru-RU" sz="1400" i="1" dirty="0">
              <a:solidFill>
                <a:schemeClr val="bg1"/>
              </a:solidFill>
            </a:endParaRPr>
          </a:p>
          <a:p>
            <a:r>
              <a:rPr lang="ru-RU" sz="1400" b="1" i="1" dirty="0">
                <a:solidFill>
                  <a:schemeClr val="bg1"/>
                </a:solidFill>
              </a:rPr>
              <a:t>Стрельба из лука </a:t>
            </a:r>
            <a:r>
              <a:rPr lang="ru-RU" sz="1400" b="1" i="1" dirty="0" err="1">
                <a:solidFill>
                  <a:schemeClr val="bg1"/>
                </a:solidFill>
              </a:rPr>
              <a:t>кюдо</a:t>
            </a:r>
            <a:r>
              <a:rPr lang="ru-RU" sz="1400" i="1" dirty="0">
                <a:solidFill>
                  <a:schemeClr val="bg1"/>
                </a:solidFill>
              </a:rPr>
              <a:t> </a:t>
            </a:r>
            <a:r>
              <a:rPr lang="ru-RU" sz="1400" dirty="0"/>
              <a:t>(</a:t>
            </a:r>
            <a:r>
              <a:rPr lang="ru-RU" sz="1400" dirty="0" err="1"/>
              <a:t>япон</a:t>
            </a:r>
            <a:r>
              <a:rPr lang="ru-RU" sz="1400" dirty="0"/>
              <a:t>. «путь лука»). Особенности: </a:t>
            </a:r>
            <a:r>
              <a:rPr lang="ru-RU" sz="1400" dirty="0" smtClean="0"/>
              <a:t>Стрельба </a:t>
            </a:r>
            <a:r>
              <a:rPr lang="ru-RU" sz="1400" dirty="0"/>
              <a:t>производится из положения стоя или с колена по мишени диаметром 36 см на расстояние 28 м или по мишени диаметром 158 см на расстояние 55–90 м.</a:t>
            </a:r>
          </a:p>
          <a:p>
            <a:pPr lvl="0"/>
            <a:r>
              <a:rPr lang="ru-RU" sz="1400" dirty="0"/>
              <a:t>Длина лука (</a:t>
            </a:r>
            <a:r>
              <a:rPr lang="ru-RU" sz="1400" dirty="0" err="1"/>
              <a:t>юми</a:t>
            </a:r>
            <a:r>
              <a:rPr lang="ru-RU" sz="1400" dirty="0"/>
              <a:t>) — более 2 м, стрела при стрельбе накладывается не в середине, а в начале его нижней трети.</a:t>
            </a:r>
          </a:p>
          <a:p>
            <a:pPr lvl="0"/>
            <a:r>
              <a:rPr lang="ru-RU" sz="1400" dirty="0"/>
              <a:t>Лук держат всегда левой рукой, а тетиву натягивают правой.</a:t>
            </a:r>
          </a:p>
          <a:p>
            <a:r>
              <a:rPr lang="ru-RU" sz="1400" b="1" i="1" dirty="0">
                <a:solidFill>
                  <a:schemeClr val="bg1"/>
                </a:solidFill>
              </a:rPr>
              <a:t>Индийский</a:t>
            </a:r>
            <a:endParaRPr lang="ru-RU" sz="1400" i="1" dirty="0">
              <a:solidFill>
                <a:schemeClr val="bg1"/>
              </a:solidFill>
            </a:endParaRPr>
          </a:p>
          <a:p>
            <a:r>
              <a:rPr lang="ru-RU" sz="1400" b="1" i="1" dirty="0">
                <a:solidFill>
                  <a:schemeClr val="bg1"/>
                </a:solidFill>
              </a:rPr>
              <a:t>Стрельба из индийского лука</a:t>
            </a:r>
            <a:r>
              <a:rPr lang="ru-RU" sz="1400" dirty="0"/>
              <a:t>. Особенности: </a:t>
            </a:r>
            <a:r>
              <a:rPr lang="ru-RU" sz="1400" dirty="0" smtClean="0"/>
              <a:t>В </a:t>
            </a:r>
            <a:r>
              <a:rPr lang="ru-RU" sz="1400" dirty="0"/>
              <a:t>основном луки делали из бамбука, длина — 120–150 см.</a:t>
            </a:r>
          </a:p>
          <a:p>
            <a:pPr lvl="0"/>
            <a:r>
              <a:rPr lang="ru-RU" sz="1400" dirty="0"/>
              <a:t>Группа народностей Индии «</a:t>
            </a:r>
            <a:r>
              <a:rPr lang="ru-RU" sz="1400" dirty="0" err="1"/>
              <a:t>Бхилы</a:t>
            </a:r>
            <a:r>
              <a:rPr lang="ru-RU" sz="1400" dirty="0"/>
              <a:t>» использовала бамбуковые луки, техника стрельбы — натягивали лук обеими руками, при этом держали его ногами.</a:t>
            </a:r>
          </a:p>
          <a:p>
            <a:pPr lvl="0"/>
            <a:r>
              <a:rPr lang="ru-RU" sz="1400" dirty="0"/>
              <a:t>На юге Индии, в Бенгалии, использовалась такая же техника стрельбы.</a:t>
            </a:r>
          </a:p>
          <a:p>
            <a:r>
              <a:rPr lang="ru-RU" sz="1400" b="1" dirty="0"/>
              <a:t>«</a:t>
            </a:r>
            <a:r>
              <a:rPr lang="ru-RU" sz="1400" b="1" dirty="0" err="1"/>
              <a:t>Саадах</a:t>
            </a:r>
            <a:r>
              <a:rPr lang="ru-RU" sz="1400" b="1" dirty="0"/>
              <a:t>»</a:t>
            </a:r>
            <a:r>
              <a:rPr lang="ru-RU" sz="1400" dirty="0"/>
              <a:t> — устаревшее якутское слово, которое имеет несколько значений: </a:t>
            </a:r>
          </a:p>
        </p:txBody>
      </p:sp>
    </p:spTree>
    <p:extLst>
      <p:ext uri="{BB962C8B-B14F-4D97-AF65-F5344CB8AC3E}">
        <p14:creationId xmlns:p14="http://schemas.microsoft.com/office/powerpoint/2010/main" val="1161246964"/>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708330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2676" y="908720"/>
            <a:ext cx="7875748" cy="2308324"/>
          </a:xfrm>
          <a:prstGeom prst="rect">
            <a:avLst/>
          </a:prstGeom>
        </p:spPr>
        <p:txBody>
          <a:bodyPr wrap="square">
            <a:spAutoFit/>
          </a:bodyPr>
          <a:lstStyle/>
          <a:p>
            <a:r>
              <a:rPr lang="ru-RU" dirty="0"/>
              <a:t>И</a:t>
            </a:r>
            <a:r>
              <a:rPr lang="ru-RU" dirty="0" smtClean="0"/>
              <a:t>сследование </a:t>
            </a:r>
            <a:r>
              <a:rPr lang="ru-RU" dirty="0"/>
              <a:t>показало</a:t>
            </a:r>
            <a:r>
              <a:rPr lang="ru-RU" dirty="0" smtClean="0"/>
              <a:t>:</a:t>
            </a:r>
          </a:p>
          <a:p>
            <a:pPr marL="285750" indent="-285750">
              <a:buFontTx/>
              <a:buChar char="-"/>
            </a:pPr>
            <a:r>
              <a:rPr lang="ru-RU" dirty="0" smtClean="0"/>
              <a:t>стрельба </a:t>
            </a:r>
            <a:r>
              <a:rPr lang="ru-RU" dirty="0"/>
              <a:t>из традиционного лука — это живой и многогранный мир, который соединяет в себе древние традиции и современные спортивные </a:t>
            </a:r>
            <a:r>
              <a:rPr lang="ru-RU" dirty="0" smtClean="0"/>
              <a:t>принципы; </a:t>
            </a:r>
          </a:p>
          <a:p>
            <a:pPr marL="285750" indent="-285750">
              <a:buFontTx/>
              <a:buChar char="-"/>
            </a:pPr>
            <a:r>
              <a:rPr lang="ru-RU" dirty="0"/>
              <a:t>п</a:t>
            </a:r>
            <a:r>
              <a:rPr lang="ru-RU" dirty="0" smtClean="0"/>
              <a:t>ройдя </a:t>
            </a:r>
            <a:r>
              <a:rPr lang="ru-RU" dirty="0"/>
              <a:t>путь </a:t>
            </a:r>
            <a:r>
              <a:rPr lang="ru-RU" dirty="0" smtClean="0"/>
              <a:t> </a:t>
            </a:r>
            <a:r>
              <a:rPr lang="ru-RU" dirty="0"/>
              <a:t>изучения истории и</a:t>
            </a:r>
            <a:r>
              <a:rPr lang="ru-RU" dirty="0" smtClean="0"/>
              <a:t> </a:t>
            </a:r>
            <a:r>
              <a:rPr lang="ru-RU" dirty="0"/>
              <a:t>отработки техники на практике, </a:t>
            </a:r>
            <a:r>
              <a:rPr lang="ru-RU" dirty="0" smtClean="0"/>
              <a:t>дети достигают </a:t>
            </a:r>
            <a:r>
              <a:rPr lang="ru-RU" dirty="0" smtClean="0"/>
              <a:t>поставленную </a:t>
            </a:r>
            <a:r>
              <a:rPr lang="ru-RU" dirty="0" smtClean="0"/>
              <a:t>цель </a:t>
            </a:r>
            <a:r>
              <a:rPr lang="ru-RU" dirty="0"/>
              <a:t>и </a:t>
            </a:r>
            <a:r>
              <a:rPr lang="ru-RU" dirty="0" smtClean="0"/>
              <a:t>открывают для </a:t>
            </a:r>
            <a:r>
              <a:rPr lang="ru-RU" dirty="0"/>
              <a:t>себя новые горизонты для дальнейшего </a:t>
            </a:r>
            <a:r>
              <a:rPr lang="ru-RU" dirty="0" smtClean="0"/>
              <a:t>совершенствования</a:t>
            </a:r>
            <a:r>
              <a:rPr lang="ru-RU" dirty="0"/>
              <a:t>;</a:t>
            </a:r>
            <a:endParaRPr lang="ru-RU" dirty="0" smtClean="0"/>
          </a:p>
          <a:p>
            <a:endParaRPr lang="ru-RU" dirty="0"/>
          </a:p>
        </p:txBody>
      </p:sp>
      <p:sp>
        <p:nvSpPr>
          <p:cNvPr id="3" name="TextBox 2"/>
          <p:cNvSpPr txBox="1"/>
          <p:nvPr/>
        </p:nvSpPr>
        <p:spPr>
          <a:xfrm>
            <a:off x="4139952" y="437778"/>
            <a:ext cx="1080120" cy="400110"/>
          </a:xfrm>
          <a:prstGeom prst="rect">
            <a:avLst/>
          </a:prstGeom>
          <a:noFill/>
        </p:spPr>
        <p:txBody>
          <a:bodyPr wrap="square" rtlCol="0">
            <a:spAutoFit/>
          </a:bodyPr>
          <a:lstStyle/>
          <a:p>
            <a:r>
              <a:rPr lang="ru-RU" sz="2000" b="1" i="1" dirty="0" smtClean="0"/>
              <a:t>Вывод</a:t>
            </a:r>
            <a:r>
              <a:rPr lang="en-US" sz="2000" b="1" i="1" dirty="0" smtClean="0"/>
              <a:t>:</a:t>
            </a:r>
            <a:endParaRPr lang="ru-RU" sz="2000" b="1" i="1" dirty="0"/>
          </a:p>
        </p:txBody>
      </p:sp>
    </p:spTree>
    <p:extLst>
      <p:ext uri="{BB962C8B-B14F-4D97-AF65-F5344CB8AC3E}">
        <p14:creationId xmlns:p14="http://schemas.microsoft.com/office/powerpoint/2010/main" val="30560606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9" y="404664"/>
            <a:ext cx="3227850" cy="2345474"/>
          </a:xfrm>
          <a:prstGeom prst="rect">
            <a:avLst/>
          </a:prstGeom>
        </p:spPr>
      </p:pic>
      <p:pic>
        <p:nvPicPr>
          <p:cNvPr id="11" name="Рисунок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2361" y="404664"/>
            <a:ext cx="2572052" cy="3384376"/>
          </a:xfrm>
          <a:prstGeom prst="rect">
            <a:avLst/>
          </a:prstGeom>
        </p:spPr>
      </p:pic>
      <p:pic>
        <p:nvPicPr>
          <p:cNvPr id="12" name="Рисунок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9" y="3933056"/>
            <a:ext cx="3227850" cy="2492896"/>
          </a:xfrm>
          <a:prstGeom prst="rect">
            <a:avLst/>
          </a:prstGeom>
        </p:spPr>
      </p:pic>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66563" y="3933056"/>
            <a:ext cx="3227850" cy="2448272"/>
          </a:xfrm>
          <a:prstGeom prst="rect">
            <a:avLst/>
          </a:prstGeom>
        </p:spPr>
      </p:pic>
      <p:pic>
        <p:nvPicPr>
          <p:cNvPr id="14" name="Рисунок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99367" y="2083418"/>
            <a:ext cx="3422994" cy="2500877"/>
          </a:xfrm>
          <a:prstGeom prst="rect">
            <a:avLst/>
          </a:prstGeom>
        </p:spPr>
      </p:pic>
    </p:spTree>
    <p:extLst>
      <p:ext uri="{BB962C8B-B14F-4D97-AF65-F5344CB8AC3E}">
        <p14:creationId xmlns:p14="http://schemas.microsoft.com/office/powerpoint/2010/main" val="40314128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367065"/>
            <a:ext cx="3600400" cy="5063062"/>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367065"/>
            <a:ext cx="4824536" cy="4646111"/>
          </a:xfrm>
          <a:prstGeom prst="rect">
            <a:avLst/>
          </a:prstGeom>
        </p:spPr>
      </p:pic>
    </p:spTree>
    <p:extLst>
      <p:ext uri="{BB962C8B-B14F-4D97-AF65-F5344CB8AC3E}">
        <p14:creationId xmlns:p14="http://schemas.microsoft.com/office/powerpoint/2010/main" val="6807701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1880" y="3928147"/>
            <a:ext cx="5278921" cy="2676196"/>
          </a:xfrm>
          <a:prstGeom prst="rect">
            <a:avLst/>
          </a:prstGeom>
        </p:spPr>
      </p:pic>
      <p:pic>
        <p:nvPicPr>
          <p:cNvPr id="3" name="Рисунок 2"/>
          <p:cNvPicPr>
            <a:picLocks noChangeAspect="1"/>
          </p:cNvPicPr>
          <p:nvPr/>
        </p:nvPicPr>
        <p:blipFill rotWithShape="1">
          <a:blip r:embed="rId3" cstate="print">
            <a:extLst>
              <a:ext uri="{28A0092B-C50C-407E-A947-70E740481C1C}">
                <a14:useLocalDpi xmlns:a14="http://schemas.microsoft.com/office/drawing/2010/main" val="0"/>
              </a:ext>
            </a:extLst>
          </a:blip>
          <a:srcRect t="29066"/>
          <a:stretch/>
        </p:blipFill>
        <p:spPr>
          <a:xfrm>
            <a:off x="5436096" y="366197"/>
            <a:ext cx="2952328" cy="3182414"/>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646" y="3361900"/>
            <a:ext cx="2665490" cy="3242443"/>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5645" y="344881"/>
            <a:ext cx="4270885" cy="2796087"/>
          </a:xfrm>
          <a:prstGeom prst="rect">
            <a:avLst/>
          </a:prstGeom>
        </p:spPr>
      </p:pic>
    </p:spTree>
    <p:extLst>
      <p:ext uri="{BB962C8B-B14F-4D97-AF65-F5344CB8AC3E}">
        <p14:creationId xmlns:p14="http://schemas.microsoft.com/office/powerpoint/2010/main" val="2173074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816" y="620688"/>
            <a:ext cx="8926185" cy="4745915"/>
          </a:xfrm>
          <a:prstGeom prst="rect">
            <a:avLst/>
          </a:prstGeom>
        </p:spPr>
        <p:txBody>
          <a:bodyPr wrap="square">
            <a:spAutoFit/>
          </a:bodyPr>
          <a:lstStyle/>
          <a:p>
            <a:r>
              <a:rPr lang="ru-RU" sz="1600" b="1" i="1" dirty="0">
                <a:solidFill>
                  <a:schemeClr val="bg1"/>
                </a:solidFill>
              </a:rPr>
              <a:t>Актуальность </a:t>
            </a:r>
            <a:r>
              <a:rPr lang="ru-RU" sz="1600" b="1" i="1" dirty="0" smtClean="0">
                <a:solidFill>
                  <a:schemeClr val="bg1"/>
                </a:solidFill>
              </a:rPr>
              <a:t>:</a:t>
            </a:r>
          </a:p>
          <a:p>
            <a:r>
              <a:rPr lang="ru-RU" sz="1600" b="1" i="1" dirty="0" smtClean="0">
                <a:solidFill>
                  <a:schemeClr val="bg1"/>
                </a:solidFill>
              </a:rPr>
              <a:t> -</a:t>
            </a:r>
            <a:r>
              <a:rPr lang="ru-RU" sz="1600" dirty="0" smtClean="0"/>
              <a:t>Исследование </a:t>
            </a:r>
            <a:r>
              <a:rPr lang="ru-RU" sz="1600" dirty="0"/>
              <a:t>стрельбы из традиционного лука </a:t>
            </a:r>
            <a:r>
              <a:rPr lang="ru-RU" sz="1600" dirty="0" smtClean="0"/>
              <a:t>  </a:t>
            </a:r>
            <a:r>
              <a:rPr lang="ru-RU" sz="1600" dirty="0"/>
              <a:t>как вид спорта, как вид искусства и как элемент национальной культуры. </a:t>
            </a:r>
            <a:endParaRPr lang="ru-RU" sz="1600" dirty="0" smtClean="0"/>
          </a:p>
          <a:p>
            <a:r>
              <a:rPr lang="ru-RU" sz="1600" dirty="0" smtClean="0"/>
              <a:t> -Связана </a:t>
            </a:r>
            <a:r>
              <a:rPr lang="ru-RU" sz="1600" dirty="0"/>
              <a:t>с необходимостью изучения истории развития лучного дела, анализа техники </a:t>
            </a:r>
            <a:r>
              <a:rPr lang="ru-RU" sz="1600" dirty="0" smtClean="0"/>
              <a:t>стрельбы</a:t>
            </a:r>
            <a:r>
              <a:rPr lang="ru-RU" sz="1600" dirty="0"/>
              <a:t> </a:t>
            </a:r>
            <a:r>
              <a:rPr lang="ru-RU" sz="1600" dirty="0" smtClean="0"/>
              <a:t>и </a:t>
            </a:r>
            <a:r>
              <a:rPr lang="ru-RU" sz="1600" dirty="0"/>
              <a:t>материалов, используемых в этом виде </a:t>
            </a:r>
            <a:r>
              <a:rPr lang="ru-RU" sz="1600" dirty="0" smtClean="0"/>
              <a:t>спорта</a:t>
            </a:r>
            <a:r>
              <a:rPr lang="ru-RU" sz="1600" dirty="0"/>
              <a:t>.</a:t>
            </a:r>
            <a:endParaRPr lang="ru-RU" sz="1600" b="1" i="1" dirty="0" smtClean="0">
              <a:solidFill>
                <a:schemeClr val="bg1"/>
              </a:solidFill>
              <a:ea typeface="Times New Roman"/>
              <a:cs typeface="Times New Roman"/>
            </a:endParaRPr>
          </a:p>
          <a:p>
            <a:r>
              <a:rPr lang="ru-RU" sz="1600" b="1" i="1" dirty="0" smtClean="0">
                <a:solidFill>
                  <a:schemeClr val="bg1"/>
                </a:solidFill>
                <a:ea typeface="Times New Roman"/>
                <a:cs typeface="Times New Roman"/>
              </a:rPr>
              <a:t>Цель</a:t>
            </a:r>
            <a:r>
              <a:rPr lang="ru-RU" sz="1600" dirty="0" smtClean="0">
                <a:ea typeface="Times New Roman"/>
                <a:cs typeface="Times New Roman"/>
              </a:rPr>
              <a:t>: </a:t>
            </a:r>
          </a:p>
          <a:p>
            <a:r>
              <a:rPr lang="ru-RU" sz="1600" dirty="0" smtClean="0">
                <a:ea typeface="Times New Roman"/>
                <a:cs typeface="Times New Roman"/>
              </a:rPr>
              <a:t>Отработать правильну</a:t>
            </a:r>
            <a:r>
              <a:rPr lang="ru-RU" sz="1600" dirty="0">
                <a:ea typeface="Times New Roman"/>
                <a:cs typeface="Times New Roman"/>
              </a:rPr>
              <a:t>ю</a:t>
            </a:r>
            <a:r>
              <a:rPr lang="ru-RU" sz="1600" dirty="0" smtClean="0">
                <a:ea typeface="Times New Roman"/>
                <a:cs typeface="Times New Roman"/>
              </a:rPr>
              <a:t> технику стрельбы из традиционного лука для дальнейшего развития спортсмена- лучника.</a:t>
            </a:r>
            <a:endParaRPr lang="ru-RU" sz="1600" dirty="0">
              <a:ea typeface="SimSun"/>
              <a:cs typeface="Times New Roman"/>
            </a:endParaRPr>
          </a:p>
          <a:p>
            <a:pPr lvl="0"/>
            <a:r>
              <a:rPr lang="ru-RU" sz="1600" b="1" i="1" dirty="0" smtClean="0">
                <a:solidFill>
                  <a:schemeClr val="bg1"/>
                </a:solidFill>
                <a:ea typeface="Times New Roman"/>
                <a:cs typeface="Times New Roman"/>
              </a:rPr>
              <a:t>Предмет </a:t>
            </a:r>
            <a:r>
              <a:rPr lang="ru-RU" sz="1600" b="1" i="1" dirty="0">
                <a:solidFill>
                  <a:schemeClr val="bg1"/>
                </a:solidFill>
                <a:ea typeface="Times New Roman"/>
                <a:cs typeface="Times New Roman"/>
              </a:rPr>
              <a:t>исследования</a:t>
            </a:r>
            <a:r>
              <a:rPr lang="ru-RU" sz="1600" dirty="0" smtClean="0">
                <a:ea typeface="Times New Roman"/>
                <a:cs typeface="Times New Roman"/>
              </a:rPr>
              <a:t>:</a:t>
            </a:r>
          </a:p>
          <a:p>
            <a:pPr lvl="0"/>
            <a:r>
              <a:rPr lang="ru-RU" sz="1600" dirty="0" smtClean="0">
                <a:ea typeface="Times New Roman"/>
                <a:cs typeface="Times New Roman"/>
              </a:rPr>
              <a:t>     </a:t>
            </a:r>
            <a:r>
              <a:rPr lang="ru-RU" sz="1600" dirty="0" smtClean="0"/>
              <a:t>Техника </a:t>
            </a:r>
            <a:r>
              <a:rPr lang="ru-RU" sz="1600" dirty="0"/>
              <a:t>стрельбы </a:t>
            </a:r>
            <a:r>
              <a:rPr lang="ru-RU" sz="1600" dirty="0" smtClean="0"/>
              <a:t>из традиционного лука.</a:t>
            </a:r>
          </a:p>
          <a:p>
            <a:pPr lvl="0"/>
            <a:r>
              <a:rPr lang="ru-RU" sz="1600" b="1" i="1" dirty="0" smtClean="0">
                <a:solidFill>
                  <a:schemeClr val="bg1"/>
                </a:solidFill>
                <a:latin typeface="+mj-lt"/>
                <a:ea typeface="Times New Roman"/>
                <a:cs typeface="Times New Roman"/>
              </a:rPr>
              <a:t>Задачи </a:t>
            </a:r>
            <a:r>
              <a:rPr lang="ru-RU" sz="1600" b="1" i="1" dirty="0">
                <a:solidFill>
                  <a:schemeClr val="bg1"/>
                </a:solidFill>
                <a:latin typeface="+mj-lt"/>
                <a:ea typeface="Times New Roman"/>
                <a:cs typeface="Times New Roman"/>
              </a:rPr>
              <a:t>исследования</a:t>
            </a:r>
            <a:r>
              <a:rPr lang="ru-RU" sz="1600" dirty="0">
                <a:latin typeface="+mj-lt"/>
                <a:ea typeface="Times New Roman"/>
                <a:cs typeface="Times New Roman"/>
              </a:rPr>
              <a:t>: </a:t>
            </a:r>
            <a:endParaRPr lang="ru-RU" sz="1600" dirty="0" smtClean="0">
              <a:latin typeface="+mj-lt"/>
              <a:ea typeface="Times New Roman"/>
              <a:cs typeface="Times New Roman"/>
            </a:endParaRPr>
          </a:p>
          <a:p>
            <a:pPr lvl="0"/>
            <a:r>
              <a:rPr lang="ru-RU" sz="1600" dirty="0" smtClean="0">
                <a:latin typeface="+mj-lt"/>
                <a:ea typeface="Times New Roman"/>
                <a:cs typeface="Times New Roman"/>
              </a:rPr>
              <a:t>1.Изучить </a:t>
            </a:r>
            <a:r>
              <a:rPr lang="ru-RU" sz="1600" dirty="0">
                <a:latin typeface="+mj-lt"/>
                <a:ea typeface="Times New Roman"/>
                <a:cs typeface="Times New Roman"/>
              </a:rPr>
              <a:t>историю развития стрельбы </a:t>
            </a:r>
            <a:r>
              <a:rPr lang="ru-RU" sz="1600" dirty="0" smtClean="0">
                <a:latin typeface="+mj-lt"/>
                <a:ea typeface="Times New Roman"/>
                <a:cs typeface="Times New Roman"/>
              </a:rPr>
              <a:t>из традиционного лука.</a:t>
            </a:r>
            <a:endParaRPr lang="ru-RU" sz="1600" dirty="0">
              <a:latin typeface="+mj-lt"/>
              <a:ea typeface="SimSun"/>
              <a:cs typeface="Times New Roman"/>
            </a:endParaRPr>
          </a:p>
          <a:p>
            <a:pPr>
              <a:lnSpc>
                <a:spcPct val="115000"/>
              </a:lnSpc>
              <a:spcAft>
                <a:spcPts val="0"/>
              </a:spcAft>
            </a:pPr>
            <a:r>
              <a:rPr lang="ru-RU" sz="1600" dirty="0" smtClean="0">
                <a:latin typeface="+mj-lt"/>
                <a:ea typeface="Times New Roman"/>
                <a:cs typeface="Times New Roman"/>
              </a:rPr>
              <a:t>2.Ознакомиться </a:t>
            </a:r>
            <a:r>
              <a:rPr lang="ru-RU" sz="1600" dirty="0">
                <a:latin typeface="+mj-lt"/>
                <a:ea typeface="Times New Roman"/>
                <a:cs typeface="Times New Roman"/>
              </a:rPr>
              <a:t>с классификацией </a:t>
            </a:r>
            <a:r>
              <a:rPr lang="ru-RU" sz="1600" dirty="0" smtClean="0">
                <a:latin typeface="+mj-lt"/>
                <a:ea typeface="Times New Roman"/>
                <a:cs typeface="Times New Roman"/>
              </a:rPr>
              <a:t>традиционных луков, </a:t>
            </a:r>
            <a:r>
              <a:rPr lang="ru-RU" sz="1600" dirty="0">
                <a:latin typeface="+mj-lt"/>
                <a:ea typeface="Times New Roman"/>
                <a:cs typeface="Times New Roman"/>
              </a:rPr>
              <a:t>техникой стрельбы </a:t>
            </a:r>
            <a:r>
              <a:rPr lang="ru-RU" sz="1600" dirty="0" smtClean="0">
                <a:latin typeface="+mj-lt"/>
                <a:ea typeface="Times New Roman"/>
                <a:cs typeface="Times New Roman"/>
              </a:rPr>
              <a:t>из традиционного </a:t>
            </a:r>
            <a:r>
              <a:rPr lang="ru-RU" sz="1600" dirty="0">
                <a:latin typeface="+mj-lt"/>
                <a:ea typeface="Times New Roman"/>
                <a:cs typeface="Times New Roman"/>
              </a:rPr>
              <a:t>лука</a:t>
            </a:r>
            <a:r>
              <a:rPr lang="ru-RU" sz="1600" dirty="0" smtClean="0">
                <a:latin typeface="+mj-lt"/>
                <a:ea typeface="Times New Roman"/>
                <a:cs typeface="Times New Roman"/>
              </a:rPr>
              <a:t>. </a:t>
            </a:r>
          </a:p>
          <a:p>
            <a:pPr>
              <a:lnSpc>
                <a:spcPct val="115000"/>
              </a:lnSpc>
              <a:spcAft>
                <a:spcPts val="0"/>
              </a:spcAft>
            </a:pPr>
            <a:r>
              <a:rPr lang="ru-RU" sz="1600" dirty="0" smtClean="0">
                <a:latin typeface="+mj-lt"/>
                <a:ea typeface="SimSun"/>
                <a:cs typeface="Times New Roman"/>
              </a:rPr>
              <a:t>3.Отработать правильную технику стрельбы из традиционного лука.</a:t>
            </a:r>
          </a:p>
          <a:p>
            <a:pPr>
              <a:lnSpc>
                <a:spcPct val="115000"/>
              </a:lnSpc>
              <a:spcAft>
                <a:spcPts val="0"/>
              </a:spcAft>
            </a:pPr>
            <a:r>
              <a:rPr lang="ru-RU" sz="1600" b="1" i="1" dirty="0" smtClean="0">
                <a:solidFill>
                  <a:schemeClr val="bg1"/>
                </a:solidFill>
                <a:latin typeface="+mj-lt"/>
                <a:ea typeface="SimSun"/>
                <a:cs typeface="Times New Roman"/>
              </a:rPr>
              <a:t>Практическая</a:t>
            </a:r>
            <a:r>
              <a:rPr lang="ru-RU" sz="1600" dirty="0" smtClean="0">
                <a:latin typeface="+mj-lt"/>
                <a:ea typeface="SimSun"/>
                <a:cs typeface="Times New Roman"/>
              </a:rPr>
              <a:t> </a:t>
            </a:r>
            <a:r>
              <a:rPr lang="ru-RU" sz="1600" b="1" i="1" dirty="0" smtClean="0">
                <a:solidFill>
                  <a:schemeClr val="bg1"/>
                </a:solidFill>
                <a:latin typeface="+mj-lt"/>
                <a:ea typeface="Times New Roman"/>
              </a:rPr>
              <a:t>часть</a:t>
            </a:r>
            <a:r>
              <a:rPr lang="ru-RU" sz="1600" dirty="0">
                <a:latin typeface="+mj-lt"/>
                <a:ea typeface="Times New Roman"/>
              </a:rPr>
              <a:t>: </a:t>
            </a:r>
            <a:r>
              <a:rPr lang="ru-RU" sz="1600" dirty="0">
                <a:solidFill>
                  <a:srgbClr val="34343C"/>
                </a:solidFill>
                <a:latin typeface="+mj-lt"/>
                <a:ea typeface="Times New Roman"/>
              </a:rPr>
              <a:t> </a:t>
            </a:r>
            <a:endParaRPr lang="ru-RU" sz="1600" dirty="0" smtClean="0">
              <a:solidFill>
                <a:srgbClr val="34343C"/>
              </a:solidFill>
              <a:latin typeface="+mj-lt"/>
              <a:ea typeface="Times New Roman"/>
            </a:endParaRPr>
          </a:p>
          <a:p>
            <a:pPr>
              <a:lnSpc>
                <a:spcPct val="115000"/>
              </a:lnSpc>
              <a:spcAft>
                <a:spcPts val="0"/>
              </a:spcAft>
            </a:pPr>
            <a:r>
              <a:rPr lang="ru-RU" sz="1600" dirty="0" smtClean="0">
                <a:latin typeface="+mj-lt"/>
                <a:ea typeface="Times New Roman"/>
              </a:rPr>
              <a:t>Участие детей </a:t>
            </a:r>
            <a:r>
              <a:rPr lang="ru-RU" sz="1600" dirty="0" smtClean="0">
                <a:latin typeface="+mj-lt"/>
                <a:ea typeface="Times New Roman"/>
              </a:rPr>
              <a:t>в соревнованиях различного уровня для повышения классификации спортсмена. </a:t>
            </a:r>
            <a:endParaRPr lang="ru-RU" sz="1600" dirty="0">
              <a:latin typeface="+mj-lt"/>
            </a:endParaRPr>
          </a:p>
        </p:txBody>
      </p:sp>
    </p:spTree>
    <p:extLst>
      <p:ext uri="{BB962C8B-B14F-4D97-AF65-F5344CB8AC3E}">
        <p14:creationId xmlns:p14="http://schemas.microsoft.com/office/powerpoint/2010/main" val="1231790069"/>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7544" y="610136"/>
            <a:ext cx="8064896" cy="6247864"/>
          </a:xfrm>
          <a:prstGeom prst="rect">
            <a:avLst/>
          </a:prstGeom>
          <a:noFill/>
        </p:spPr>
        <p:txBody>
          <a:bodyPr wrap="square" rtlCol="0">
            <a:spAutoFit/>
          </a:bodyPr>
          <a:lstStyle/>
          <a:p>
            <a:r>
              <a:rPr lang="ru-RU" sz="1600" dirty="0" smtClean="0"/>
              <a:t>У </a:t>
            </a:r>
            <a:r>
              <a:rPr lang="ru-RU" sz="1600" dirty="0"/>
              <a:t>каждого народа имеется своеобразная, традиционная система физического воспитания, со своими традициями и культурой. Стрельба из лука с древних времен была и остается украшением народных празднеств и торжеств во всем мире. Якутия не исключение. Еще в героических эпосах народа Саха «</a:t>
            </a:r>
            <a:r>
              <a:rPr lang="ru-RU" sz="1600" dirty="0" err="1"/>
              <a:t>Олонхо</a:t>
            </a:r>
            <a:r>
              <a:rPr lang="ru-RU" sz="1600" dirty="0"/>
              <a:t>» мифические </a:t>
            </a:r>
            <a:r>
              <a:rPr lang="ru-RU" sz="1600" dirty="0" err="1"/>
              <a:t>Боотуры</a:t>
            </a:r>
            <a:r>
              <a:rPr lang="ru-RU" sz="1600" dirty="0"/>
              <a:t> победой в богатырских состязаниях, включающих стрельбу из лука, прославляли свой род. Это древнейшее оружие, которое существует уже на протяжении многих тысячелетий.  Меткая стрельба испокон веков является одной из отличительных черт народа Саха. Именно про якутов говорили, меткие - «белке в глаз попадают». До появления огнестрельного оружия, на протяжении многих веков, якутский лук был самым эффективным оружием в руках охотника. Также лук, как и во всех тюркских племенах, использовался как оружие дистанционного боя. В старину восхищались стрелками и уважали их, а самых метких называли «</a:t>
            </a:r>
            <a:r>
              <a:rPr lang="ru-RU" sz="1600" dirty="0" err="1"/>
              <a:t>бэргэн</a:t>
            </a:r>
            <a:r>
              <a:rPr lang="ru-RU" sz="1600" dirty="0"/>
              <a:t>», то есть «меткий».   Наряду с вольной борьбой, народ Саха овладел и искусством стрельбы из лука. Они практиковали стрельбу из лука с древнейших времен, о чем есть упоминания в фольклоре народа Саха, в текстах </a:t>
            </a:r>
            <a:r>
              <a:rPr lang="ru-RU" sz="1600" dirty="0" err="1"/>
              <a:t>Олонхо</a:t>
            </a:r>
            <a:r>
              <a:rPr lang="ru-RU" sz="1600" dirty="0"/>
              <a:t>. А легенды о метких стрелках не возникают на пустом месте, меткость во все времена была в чести у народа </a:t>
            </a:r>
            <a:r>
              <a:rPr lang="ru-RU" sz="1600" dirty="0" smtClean="0"/>
              <a:t>Саха</a:t>
            </a:r>
          </a:p>
          <a:p>
            <a:pPr lvl="0"/>
            <a:r>
              <a:rPr lang="ru-RU" sz="1600" dirty="0" smtClean="0"/>
              <a:t>Можно </a:t>
            </a:r>
            <a:r>
              <a:rPr lang="ru-RU" sz="1600" dirty="0"/>
              <a:t>исследовать комплекс движений и положений частей тела человека, который позволяет повысить вероятность попадания в цель и избежать травм. В технику могут входить, например, контролирование дыхания, принятие правильной стойки, прицеливание, продумывание траектории полёта. </a:t>
            </a:r>
          </a:p>
          <a:p>
            <a:r>
              <a:rPr lang="ru-RU" sz="1600" dirty="0"/>
              <a:t>Влияние стрельбы из лука на физическое развитие. Можно изучить, как занятия этим видом спорта влияют на осанку, зрение, развивают внимание, усиливают фокус, укрепляют мышцы рук, корпуса и груди. </a:t>
            </a:r>
          </a:p>
          <a:p>
            <a:endParaRPr lang="ru-RU" sz="1600" dirty="0"/>
          </a:p>
        </p:txBody>
      </p:sp>
      <p:sp>
        <p:nvSpPr>
          <p:cNvPr id="4" name="TextBox 3"/>
          <p:cNvSpPr txBox="1"/>
          <p:nvPr/>
        </p:nvSpPr>
        <p:spPr>
          <a:xfrm>
            <a:off x="3419872" y="179929"/>
            <a:ext cx="2448272" cy="584775"/>
          </a:xfrm>
          <a:prstGeom prst="rect">
            <a:avLst/>
          </a:prstGeom>
          <a:noFill/>
        </p:spPr>
        <p:txBody>
          <a:bodyPr wrap="square" rtlCol="0">
            <a:spAutoFit/>
          </a:bodyPr>
          <a:lstStyle/>
          <a:p>
            <a:r>
              <a:rPr lang="sah-RU" sz="3200" b="1" i="1" dirty="0" smtClean="0"/>
              <a:t>Введение</a:t>
            </a:r>
            <a:r>
              <a:rPr lang="en-US" sz="3200" b="1" i="1" dirty="0" smtClean="0"/>
              <a:t>:</a:t>
            </a:r>
            <a:endParaRPr lang="ru-RU" sz="3200" b="1" i="1" dirty="0"/>
          </a:p>
        </p:txBody>
      </p:sp>
    </p:spTree>
    <p:extLst>
      <p:ext uri="{BB962C8B-B14F-4D97-AF65-F5344CB8AC3E}">
        <p14:creationId xmlns:p14="http://schemas.microsoft.com/office/powerpoint/2010/main" val="2144184301"/>
      </p:ext>
    </p:extLst>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3728" y="274540"/>
            <a:ext cx="5184575" cy="400110"/>
          </a:xfrm>
          <a:prstGeom prst="rect">
            <a:avLst/>
          </a:prstGeom>
          <a:noFill/>
        </p:spPr>
        <p:txBody>
          <a:bodyPr wrap="square" rtlCol="0">
            <a:spAutoFit/>
          </a:bodyPr>
          <a:lstStyle/>
          <a:p>
            <a:r>
              <a:rPr lang="ru-RU" sz="2000" b="1" i="1" dirty="0" smtClean="0"/>
              <a:t>История развития стрельбы из лука</a:t>
            </a:r>
            <a:endParaRPr lang="ru-RU" sz="2000" b="1" i="1" dirty="0"/>
          </a:p>
        </p:txBody>
      </p:sp>
      <p:sp>
        <p:nvSpPr>
          <p:cNvPr id="3" name="Rectangle 2"/>
          <p:cNvSpPr>
            <a:spLocks noChangeArrowheads="1"/>
          </p:cNvSpPr>
          <p:nvPr/>
        </p:nvSpPr>
        <p:spPr bwMode="auto">
          <a:xfrm>
            <a:off x="2616710" y="851778"/>
            <a:ext cx="6280534"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1" u="none" strike="noStrike" cap="none" normalizeH="0" baseline="0" dirty="0" smtClean="0">
                <a:ln>
                  <a:noFill/>
                </a:ln>
                <a:solidFill>
                  <a:schemeClr val="tx1"/>
                </a:solidFill>
                <a:effectLst/>
                <a:latin typeface="+mj-lt"/>
                <a:ea typeface="Times New Roman" pitchFamily="18" charset="0"/>
                <a:cs typeface="Arial" pitchFamily="34" charset="0"/>
              </a:rPr>
              <a:t>Стрельба из лука прошла путь от древнего оружия до современного спортивного инвентаря</a:t>
            </a:r>
            <a:r>
              <a:rPr kumimoji="0" lang="ru-RU" sz="2000" b="0" i="0" u="none" strike="noStrike" cap="none" normalizeH="0" baseline="0" dirty="0" smtClean="0">
                <a:ln>
                  <a:noFill/>
                </a:ln>
                <a:solidFill>
                  <a:schemeClr val="tx1"/>
                </a:solidFill>
                <a:effectLst/>
                <a:latin typeface="+mj-lt"/>
                <a:ea typeface="Times New Roman" pitchFamily="18" charset="0"/>
                <a:cs typeface="Arial" pitchFamily="34" charset="0"/>
              </a:rPr>
              <a:t>. История развития включает периоды, связанные с древностью, Средневековьем, новым временем и современностью</a:t>
            </a:r>
            <a:r>
              <a:rPr kumimoji="0" lang="ru-RU"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Рисунок 1" descr="Описание: Первісна Images, Photos Mungfal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815016"/>
            <a:ext cx="1965152" cy="19651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5892" y="2837592"/>
            <a:ext cx="8160564" cy="3477875"/>
          </a:xfrm>
          <a:prstGeom prst="rect">
            <a:avLst/>
          </a:prstGeom>
          <a:noFill/>
        </p:spPr>
        <p:txBody>
          <a:bodyPr wrap="square" rtlCol="0">
            <a:spAutoFit/>
          </a:bodyPr>
          <a:lstStyle/>
          <a:p>
            <a:r>
              <a:rPr lang="ru-RU" sz="2000" b="1" i="1" dirty="0" smtClean="0">
                <a:solidFill>
                  <a:schemeClr val="bg1"/>
                </a:solidFill>
              </a:rPr>
              <a:t>Древность</a:t>
            </a:r>
            <a:r>
              <a:rPr lang="en-US" sz="2000" dirty="0" smtClean="0"/>
              <a:t>:</a:t>
            </a:r>
            <a:r>
              <a:rPr lang="sah-RU" sz="2000" dirty="0" smtClean="0"/>
              <a:t> Одно из древнейших метательных оружий. Использовался для охоты и войны по всему миру(ок. </a:t>
            </a:r>
            <a:r>
              <a:rPr lang="en-US" sz="2000" dirty="0" smtClean="0"/>
              <a:t>10 000 </a:t>
            </a:r>
            <a:r>
              <a:rPr lang="ru-RU" sz="2000" dirty="0" smtClean="0"/>
              <a:t>лет до </a:t>
            </a:r>
            <a:r>
              <a:rPr lang="ru-RU" sz="2000" dirty="0" err="1" smtClean="0"/>
              <a:t>н.э</a:t>
            </a:r>
            <a:r>
              <a:rPr lang="ru-RU" sz="2000" dirty="0" smtClean="0"/>
              <a:t>).</a:t>
            </a:r>
          </a:p>
          <a:p>
            <a:r>
              <a:rPr lang="ru-RU" sz="2000" b="1" i="1" dirty="0" smtClean="0">
                <a:solidFill>
                  <a:schemeClr val="bg1"/>
                </a:solidFill>
              </a:rPr>
              <a:t>Средневековье</a:t>
            </a:r>
            <a:r>
              <a:rPr lang="en-US" sz="2000" dirty="0" smtClean="0"/>
              <a:t>: </a:t>
            </a:r>
            <a:r>
              <a:rPr lang="ru-RU" sz="2000" dirty="0" smtClean="0"/>
              <a:t> Луки </a:t>
            </a:r>
            <a:r>
              <a:rPr lang="sah-RU" sz="2000" dirty="0" smtClean="0"/>
              <a:t>боевого применения (монгольские лучники, английские длинные луки). Появление огнестрельного оружия снизило его военную значимость.</a:t>
            </a:r>
          </a:p>
          <a:p>
            <a:r>
              <a:rPr lang="sah-RU" sz="2000" b="1" i="1" dirty="0" smtClean="0">
                <a:solidFill>
                  <a:schemeClr val="bg1"/>
                </a:solidFill>
              </a:rPr>
              <a:t>Х</a:t>
            </a:r>
            <a:r>
              <a:rPr lang="en-US" sz="2000" b="1" i="1" dirty="0" smtClean="0">
                <a:solidFill>
                  <a:schemeClr val="bg1"/>
                </a:solidFill>
              </a:rPr>
              <a:t>I</a:t>
            </a:r>
            <a:r>
              <a:rPr lang="ru-RU" sz="2000" b="1" i="1" dirty="0" smtClean="0">
                <a:solidFill>
                  <a:schemeClr val="bg1"/>
                </a:solidFill>
              </a:rPr>
              <a:t>Х-Х</a:t>
            </a:r>
            <a:r>
              <a:rPr lang="en-US" sz="2000" b="1" i="1" dirty="0" smtClean="0">
                <a:solidFill>
                  <a:schemeClr val="bg1"/>
                </a:solidFill>
              </a:rPr>
              <a:t>I</a:t>
            </a:r>
            <a:r>
              <a:rPr lang="sah-RU" sz="2000" b="1" i="1" dirty="0" smtClean="0">
                <a:solidFill>
                  <a:schemeClr val="bg1"/>
                </a:solidFill>
              </a:rPr>
              <a:t>Х</a:t>
            </a:r>
            <a:r>
              <a:rPr lang="en-US" sz="2000" dirty="0" smtClean="0"/>
              <a:t>:</a:t>
            </a:r>
            <a:r>
              <a:rPr lang="ru-RU" sz="2000" dirty="0" smtClean="0"/>
              <a:t> Превращение в вид спорта. Включен в программу Олимпийских игр (1900), затем стабильно 1972 года.</a:t>
            </a:r>
          </a:p>
          <a:p>
            <a:r>
              <a:rPr lang="ru-RU" sz="2000" b="1" i="1" dirty="0" smtClean="0">
                <a:solidFill>
                  <a:schemeClr val="bg1"/>
                </a:solidFill>
              </a:rPr>
              <a:t>Современность</a:t>
            </a:r>
            <a:r>
              <a:rPr lang="en-US" sz="2000" dirty="0" smtClean="0"/>
              <a:t>:</a:t>
            </a:r>
            <a:r>
              <a:rPr lang="sah-RU" sz="2000" dirty="0" smtClean="0"/>
              <a:t> Использование высокотехнологичных материалов (карбон, композиты</a:t>
            </a:r>
            <a:r>
              <a:rPr lang="en-US" sz="2000" dirty="0" smtClean="0"/>
              <a:t>)</a:t>
            </a:r>
            <a:r>
              <a:rPr lang="ru-RU" sz="2000" dirty="0" smtClean="0"/>
              <a:t>, сложные прицельные системы. Популярность как олимпийского и </a:t>
            </a:r>
            <a:r>
              <a:rPr lang="ru-RU" sz="2000" dirty="0" err="1" smtClean="0"/>
              <a:t>паралимпийского</a:t>
            </a:r>
            <a:r>
              <a:rPr lang="ru-RU" sz="2000" dirty="0" smtClean="0"/>
              <a:t> вида спорта.</a:t>
            </a:r>
          </a:p>
        </p:txBody>
      </p:sp>
    </p:spTree>
    <p:extLst>
      <p:ext uri="{BB962C8B-B14F-4D97-AF65-F5344CB8AC3E}">
        <p14:creationId xmlns:p14="http://schemas.microsoft.com/office/powerpoint/2010/main" val="18789234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11290" y="313465"/>
            <a:ext cx="6697484" cy="400110"/>
          </a:xfrm>
          <a:prstGeom prst="rect">
            <a:avLst/>
          </a:prstGeom>
          <a:noFill/>
        </p:spPr>
        <p:txBody>
          <a:bodyPr wrap="square" rtlCol="0">
            <a:spAutoFit/>
          </a:bodyPr>
          <a:lstStyle/>
          <a:p>
            <a:r>
              <a:rPr lang="ru-RU" sz="2000" b="1" i="1" dirty="0" smtClean="0"/>
              <a:t>История развития стрельбы из лука в Якутске</a:t>
            </a:r>
            <a:endParaRPr lang="ru-RU" sz="2000" b="1" i="1" dirty="0"/>
          </a:p>
        </p:txBody>
      </p:sp>
      <p:sp>
        <p:nvSpPr>
          <p:cNvPr id="2" name="Rectangle 2"/>
          <p:cNvSpPr>
            <a:spLocks noChangeArrowheads="1"/>
          </p:cNvSpPr>
          <p:nvPr/>
        </p:nvSpPr>
        <p:spPr bwMode="auto">
          <a:xfrm>
            <a:off x="340160" y="836713"/>
            <a:ext cx="4464496"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effectLst/>
                <a:latin typeface="+mj-lt"/>
                <a:ea typeface="Times New Roman" pitchFamily="18" charset="0"/>
                <a:cs typeface="Arial" pitchFamily="34" charset="0"/>
              </a:rPr>
              <a:t>Стрельба</a:t>
            </a:r>
            <a:r>
              <a:rPr kumimoji="0" lang="ru-RU" sz="1400" b="1" i="1" u="none" strike="noStrike" cap="none" normalizeH="0" baseline="0" dirty="0" smtClean="0">
                <a:ln>
                  <a:noFill/>
                </a:ln>
                <a:solidFill>
                  <a:schemeClr val="bg1"/>
                </a:solidFill>
                <a:effectLst/>
                <a:latin typeface="+mj-lt"/>
                <a:ea typeface="Times New Roman" pitchFamily="18" charset="0"/>
                <a:cs typeface="Arial" pitchFamily="34" charset="0"/>
              </a:rPr>
              <a:t> </a:t>
            </a:r>
            <a:r>
              <a:rPr kumimoji="0" lang="ru-RU" sz="1400" b="1" i="1" u="none" strike="noStrike" cap="none" normalizeH="0" baseline="0" dirty="0" smtClean="0">
                <a:ln>
                  <a:noFill/>
                </a:ln>
                <a:effectLst/>
                <a:latin typeface="+mj-lt"/>
                <a:ea typeface="Times New Roman" pitchFamily="18" charset="0"/>
                <a:cs typeface="Arial" pitchFamily="34" charset="0"/>
              </a:rPr>
              <a:t>из лука в Якутии имеет историю, которая включает древние традиции, советский период и современное развитие</a:t>
            </a:r>
            <a:r>
              <a:rPr lang="en-US" sz="1400" b="1" i="1" dirty="0" smtClean="0">
                <a:latin typeface="+mj-lt"/>
                <a:ea typeface="Times New Roman" pitchFamily="18" charset="0"/>
                <a:cs typeface="Arial" pitchFamily="34" charset="0"/>
              </a:rPr>
              <a:t>:</a:t>
            </a:r>
            <a:endParaRPr kumimoji="0" lang="ru-RU" sz="1400" b="1" i="1"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Рисунок 2" descr="Описание: Народные мастера состязались в стрельбе из якутского лука - Новости - Другое - РЕВИЗОР.РУ"/>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867490"/>
            <a:ext cx="3816424" cy="2057454"/>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359369" y="1588861"/>
            <a:ext cx="4474176" cy="1384995"/>
          </a:xfrm>
          <a:prstGeom prst="rect">
            <a:avLst/>
          </a:prstGeom>
        </p:spPr>
        <p:txBody>
          <a:bodyPr wrap="square">
            <a:spAutoFit/>
          </a:bodyPr>
          <a:lstStyle/>
          <a:p>
            <a:r>
              <a:rPr lang="ru-RU" sz="1400" b="1" i="1" dirty="0">
                <a:solidFill>
                  <a:schemeClr val="bg1"/>
                </a:solidFill>
              </a:rPr>
              <a:t>Советский период</a:t>
            </a:r>
          </a:p>
          <a:p>
            <a:pPr lvl="0"/>
            <a:r>
              <a:rPr lang="ru-RU" sz="1400" b="1" i="1" dirty="0">
                <a:solidFill>
                  <a:schemeClr val="bg1"/>
                </a:solidFill>
              </a:rPr>
              <a:t>Старт стрельбы из лука как вида спорта</a:t>
            </a:r>
            <a:r>
              <a:rPr lang="ru-RU" sz="1400" dirty="0"/>
              <a:t> — в </a:t>
            </a:r>
            <a:r>
              <a:rPr lang="ru-RU" sz="1400" dirty="0" smtClean="0"/>
              <a:t>1962  </a:t>
            </a:r>
            <a:r>
              <a:rPr lang="ru-RU" sz="1400" dirty="0"/>
              <a:t>году сборная Якутской АССР участвовала в Спартакиаде Дальнего Востока и Сибири по </a:t>
            </a:r>
            <a:r>
              <a:rPr lang="ru-RU" sz="1400" dirty="0" smtClean="0"/>
              <a:t>                       национальным </a:t>
            </a:r>
            <a:r>
              <a:rPr lang="ru-RU" sz="1400" dirty="0"/>
              <a:t>видам спорта, но в </a:t>
            </a:r>
            <a:r>
              <a:rPr lang="ru-RU" sz="1400" dirty="0" smtClean="0"/>
              <a:t>составе команды </a:t>
            </a:r>
            <a:r>
              <a:rPr lang="ru-RU" sz="1400" dirty="0"/>
              <a:t>не было стрелков из лука, так как этот вид спорта </a:t>
            </a:r>
            <a:r>
              <a:rPr lang="ru-RU" sz="1400" dirty="0" smtClean="0"/>
              <a:t>в</a:t>
            </a:r>
            <a:endParaRPr lang="ru-RU" sz="1400" dirty="0"/>
          </a:p>
        </p:txBody>
      </p:sp>
      <p:sp>
        <p:nvSpPr>
          <p:cNvPr id="7" name="Прямоугольник 6"/>
          <p:cNvSpPr/>
          <p:nvPr/>
        </p:nvSpPr>
        <p:spPr>
          <a:xfrm>
            <a:off x="340160" y="2859340"/>
            <a:ext cx="8553060" cy="1384995"/>
          </a:xfrm>
          <a:prstGeom prst="rect">
            <a:avLst/>
          </a:prstGeom>
        </p:spPr>
        <p:txBody>
          <a:bodyPr wrap="square">
            <a:spAutoFit/>
          </a:bodyPr>
          <a:lstStyle/>
          <a:p>
            <a:pPr lvl="0"/>
            <a:r>
              <a:rPr lang="ru-RU" sz="1400" dirty="0">
                <a:solidFill>
                  <a:srgbClr val="FFFFFF"/>
                </a:solidFill>
              </a:rPr>
              <a:t>Якутии не культивировался. Чтобы не сняли штрафные очки, гиревик команды Павел Стасов впервые в жизни взял лук, принял участие в соревнованиях и занял четвёртое место.</a:t>
            </a:r>
          </a:p>
          <a:p>
            <a:pPr lvl="0"/>
            <a:r>
              <a:rPr lang="ru-RU" sz="1400" b="1" i="1" dirty="0">
                <a:solidFill>
                  <a:schemeClr val="bg1"/>
                </a:solidFill>
              </a:rPr>
              <a:t>В 1968 году</a:t>
            </a:r>
            <a:r>
              <a:rPr lang="ru-RU" sz="1400" dirty="0">
                <a:solidFill>
                  <a:srgbClr val="FFFFFF"/>
                </a:solidFill>
              </a:rPr>
              <a:t> начал работу филиал </a:t>
            </a:r>
            <a:r>
              <a:rPr lang="ru-RU" sz="1400" dirty="0" err="1">
                <a:solidFill>
                  <a:srgbClr val="FFFFFF"/>
                </a:solidFill>
              </a:rPr>
              <a:t>Чурапчинской</a:t>
            </a:r>
            <a:r>
              <a:rPr lang="ru-RU" sz="1400" dirty="0">
                <a:solidFill>
                  <a:srgbClr val="FFFFFF"/>
                </a:solidFill>
              </a:rPr>
              <a:t> ДЮСШ по стрельбе из лука под руководством Стасова. С этого же года этот вид спорта по настоянию Стасова был включён в программу Спартакиады </a:t>
            </a:r>
            <a:r>
              <a:rPr lang="ru-RU" sz="1400" dirty="0" err="1">
                <a:solidFill>
                  <a:srgbClr val="FFFFFF"/>
                </a:solidFill>
              </a:rPr>
              <a:t>Манчаары</a:t>
            </a:r>
            <a:r>
              <a:rPr lang="ru-RU" sz="1400" dirty="0" smtClean="0">
                <a:solidFill>
                  <a:srgbClr val="FFFFFF"/>
                </a:solidFill>
              </a:rPr>
              <a:t>. </a:t>
            </a:r>
            <a:r>
              <a:rPr lang="ru-RU" sz="1400" b="1" dirty="0" smtClean="0">
                <a:solidFill>
                  <a:srgbClr val="FFFFFF"/>
                </a:solidFill>
              </a:rPr>
              <a:t>В </a:t>
            </a:r>
            <a:r>
              <a:rPr lang="ru-RU" sz="1400" b="1" dirty="0">
                <a:solidFill>
                  <a:srgbClr val="FFFFFF"/>
                </a:solidFill>
              </a:rPr>
              <a:t>советское время</a:t>
            </a:r>
            <a:r>
              <a:rPr lang="ru-RU" sz="1400" dirty="0">
                <a:solidFill>
                  <a:srgbClr val="FFFFFF"/>
                </a:solidFill>
              </a:rPr>
              <a:t> среди женщин по стрельбе из лука было подготовлено восемь мастеров спорта СССР и России, шесть из них — воспитанницы Стасова. </a:t>
            </a:r>
          </a:p>
        </p:txBody>
      </p:sp>
      <p:sp>
        <p:nvSpPr>
          <p:cNvPr id="8" name="Прямоугольник 7"/>
          <p:cNvSpPr/>
          <p:nvPr/>
        </p:nvSpPr>
        <p:spPr>
          <a:xfrm>
            <a:off x="369851" y="4149080"/>
            <a:ext cx="8139493" cy="2246769"/>
          </a:xfrm>
          <a:prstGeom prst="rect">
            <a:avLst/>
          </a:prstGeom>
        </p:spPr>
        <p:txBody>
          <a:bodyPr wrap="square">
            <a:spAutoFit/>
          </a:bodyPr>
          <a:lstStyle/>
          <a:p>
            <a:r>
              <a:rPr lang="ru-RU" sz="1400" b="1" i="1" dirty="0">
                <a:solidFill>
                  <a:schemeClr val="bg1"/>
                </a:solidFill>
              </a:rPr>
              <a:t>Современность</a:t>
            </a:r>
          </a:p>
          <a:p>
            <a:pPr lvl="0"/>
            <a:r>
              <a:rPr lang="ru-RU" sz="1400" b="1" i="1" dirty="0">
                <a:solidFill>
                  <a:schemeClr val="bg1"/>
                </a:solidFill>
              </a:rPr>
              <a:t>С начала 2000-х годов </a:t>
            </a:r>
            <a:r>
              <a:rPr lang="ru-RU" sz="1400" dirty="0"/>
              <a:t>начинается новый подъём интереса к стрельбе из лука. Это стало во многом благодаря усилиям спортивной общественности, объединившейся в республиканскую федерацию стрельбы из лука. Вновь открываются специализированные секции, в улусах создаются федерации.</a:t>
            </a:r>
          </a:p>
          <a:p>
            <a:pPr lvl="0"/>
            <a:r>
              <a:rPr lang="ru-RU" sz="1400" b="1" i="1" dirty="0">
                <a:solidFill>
                  <a:schemeClr val="bg1"/>
                </a:solidFill>
              </a:rPr>
              <a:t>В 2008 году </a:t>
            </a:r>
            <a:r>
              <a:rPr lang="ru-RU" sz="1400" dirty="0"/>
              <a:t>стрельба из лука вновь включена в программу Международных спортивных игр «Дети Азии».</a:t>
            </a:r>
          </a:p>
          <a:p>
            <a:pPr lvl="0"/>
            <a:r>
              <a:rPr lang="ru-RU" sz="1400" b="1" i="1" dirty="0">
                <a:solidFill>
                  <a:schemeClr val="bg1"/>
                </a:solidFill>
              </a:rPr>
              <a:t>В 2025 году</a:t>
            </a:r>
            <a:r>
              <a:rPr lang="ru-RU" sz="1400" dirty="0"/>
              <a:t> в Якутске завершился чемпионат республики по стрельбе из лука, участие приняли 68 спортсменов и 19 ветеранов из разных улусов и районов. Соревнования стали главным этапом отбора в сборную республики</a:t>
            </a:r>
            <a:r>
              <a:rPr lang="ru-RU" sz="1200" dirty="0"/>
              <a:t>.</a:t>
            </a:r>
          </a:p>
        </p:txBody>
      </p:sp>
    </p:spTree>
    <p:extLst>
      <p:ext uri="{BB962C8B-B14F-4D97-AF65-F5344CB8AC3E}">
        <p14:creationId xmlns:p14="http://schemas.microsoft.com/office/powerpoint/2010/main" val="16113439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91880" y="260648"/>
            <a:ext cx="4248472" cy="400110"/>
          </a:xfrm>
          <a:prstGeom prst="rect">
            <a:avLst/>
          </a:prstGeom>
          <a:noFill/>
        </p:spPr>
        <p:txBody>
          <a:bodyPr wrap="square" rtlCol="0">
            <a:spAutoFit/>
          </a:bodyPr>
          <a:lstStyle/>
          <a:p>
            <a:r>
              <a:rPr lang="ru-RU" sz="2000" b="1" i="1" dirty="0" smtClean="0"/>
              <a:t>Техника стрельбы</a:t>
            </a:r>
            <a:endParaRPr lang="ru-RU" sz="2000" b="1" i="1" dirty="0"/>
          </a:p>
        </p:txBody>
      </p:sp>
      <p:sp>
        <p:nvSpPr>
          <p:cNvPr id="4" name="Прямоугольник 3"/>
          <p:cNvSpPr/>
          <p:nvPr/>
        </p:nvSpPr>
        <p:spPr>
          <a:xfrm>
            <a:off x="251520" y="660758"/>
            <a:ext cx="8568952" cy="5909310"/>
          </a:xfrm>
          <a:prstGeom prst="rect">
            <a:avLst/>
          </a:prstGeom>
        </p:spPr>
        <p:txBody>
          <a:bodyPr wrap="square">
            <a:spAutoFit/>
          </a:bodyPr>
          <a:lstStyle/>
          <a:p>
            <a:r>
              <a:rPr lang="ru-RU" sz="1400" dirty="0" smtClean="0"/>
              <a:t>1.Различают </a:t>
            </a:r>
            <a:r>
              <a:rPr lang="ru-RU" sz="1400" dirty="0"/>
              <a:t>три основных варианта изготовки: открытая, боковая, закрытая.</a:t>
            </a:r>
          </a:p>
          <a:p>
            <a:r>
              <a:rPr lang="ru-RU" sz="1400" dirty="0"/>
              <a:t>Выбор того или иного варианта зависит от индивидуальных особен­ностей лучника. Эти варианты в основном различаются по положению туловища относительно линии мишени, определяемому в первую оче­редь положением стоп ног.</a:t>
            </a:r>
          </a:p>
          <a:p>
            <a:r>
              <a:rPr lang="ru-RU" sz="1400" dirty="0"/>
              <a:t>1. Открытая изготовка характеризуется наименьшим углом между рукой, удерживающей лук, и линией плеч (угол изготовки). При этом стопы располагаются таким образом, что стопа правой ноги находится впереди левой, то есть ось площади опоры проходит под углом к направле­нию стрельбы. Туловище в большей степени, чем при других вариантах изготовки, повернуто к мишени.</a:t>
            </a:r>
          </a:p>
          <a:p>
            <a:r>
              <a:rPr lang="ru-RU" sz="1400" dirty="0"/>
              <a:t>2. Боковая изготовка характеризуется большим углом изготовки, чем при открытой, при этом стопы ног располагаются почти парал­лельно.       </a:t>
            </a:r>
          </a:p>
          <a:p>
            <a:r>
              <a:rPr lang="ru-RU" sz="1400" dirty="0"/>
              <a:t>3. Закрытая изготовка. Для нее характерен наибольший угол изго­товки: правая нога располагается немного сзади левой.</a:t>
            </a:r>
          </a:p>
          <a:p>
            <a:r>
              <a:rPr lang="ru-RU" sz="1400" dirty="0"/>
              <a:t>Наиболее распространенной в настоящее время является боковая изготовка.</a:t>
            </a:r>
          </a:p>
          <a:p>
            <a:r>
              <a:rPr lang="ru-RU" sz="1400" dirty="0" smtClean="0"/>
              <a:t>2.Положение </a:t>
            </a:r>
            <a:r>
              <a:rPr lang="ru-RU" sz="1400" dirty="0"/>
              <a:t>туловища должно подчиняться основному требованию – создавать биомеханическую опору и сохранять ее в течение всего вре­мени выполнения выстрела. В связи с этим работа мышц туловища дол­жна быть как можно менее вариативной, что требует постоянной трени­ровки.</a:t>
            </a:r>
          </a:p>
          <a:p>
            <a:r>
              <a:rPr lang="ru-RU" sz="1400" dirty="0" smtClean="0"/>
              <a:t>3.Положение </a:t>
            </a:r>
            <a:r>
              <a:rPr lang="ru-RU" sz="1400" dirty="0"/>
              <a:t>туловища определяется расположением характерных его точек (живота, таза, а также оси, проходящей через тазобедренные сус­тавы).</a:t>
            </a:r>
          </a:p>
          <a:p>
            <a:r>
              <a:rPr lang="ru-RU" sz="1400" dirty="0" smtClean="0"/>
              <a:t>4.Голова </a:t>
            </a:r>
            <a:r>
              <a:rPr lang="ru-RU" sz="1400" dirty="0"/>
              <a:t>стрелка повернута лицом к мишени. Мышцы шеи, удержи­вающие голову в вертикальном положении и участвующие в повороте головы, не должны быть излишне напряжены.</a:t>
            </a:r>
          </a:p>
          <a:p>
            <a:r>
              <a:rPr lang="ru-RU" sz="1400" dirty="0" smtClean="0"/>
              <a:t>5.Левая </a:t>
            </a:r>
            <a:r>
              <a:rPr lang="ru-RU" sz="1400" dirty="0"/>
              <a:t>(обычно) рука, удерживающая лук, поднята в сторону мише­ни, выпрямлена и находится по отношению к оси позвоночного столба примерно под углом 90° (изменение этого угла зависит от дистанции).</a:t>
            </a:r>
          </a:p>
          <a:p>
            <a:r>
              <a:rPr lang="ru-RU" sz="1400" dirty="0" smtClean="0"/>
              <a:t>6.Для </a:t>
            </a:r>
            <a:r>
              <a:rPr lang="ru-RU" sz="1400" dirty="0"/>
              <a:t>удержания лука существует несколько видов хвата, раз­личающихся по расположению ладони и пальцев на рукоятке лука: низ­кий, средний, высокий.</a:t>
            </a:r>
          </a:p>
          <a:p>
            <a:r>
              <a:rPr lang="ru-RU" sz="1400" dirty="0"/>
              <a:t>Правая рука осуществляет захват, удержание и выпуск тетивы, а также участвует в натяжении лука.</a:t>
            </a:r>
          </a:p>
          <a:p>
            <a:r>
              <a:rPr lang="ru-RU" sz="1400" i="1" dirty="0"/>
              <a:t>Захват</a:t>
            </a:r>
            <a:r>
              <a:rPr lang="ru-RU" sz="1400" dirty="0"/>
              <a:t> – способ удержания тетивы – может быть глубоким и средним</a:t>
            </a:r>
            <a:r>
              <a:rPr lang="ru-RU" sz="1400" dirty="0" smtClean="0"/>
              <a:t>.</a:t>
            </a:r>
            <a:endParaRPr lang="ru-RU" sz="1400" dirty="0"/>
          </a:p>
        </p:txBody>
      </p:sp>
    </p:spTree>
    <p:extLst>
      <p:ext uri="{BB962C8B-B14F-4D97-AF65-F5344CB8AC3E}">
        <p14:creationId xmlns:p14="http://schemas.microsoft.com/office/powerpoint/2010/main" val="1163902694"/>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38095" y="3212976"/>
            <a:ext cx="2484792" cy="3398068"/>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015" y="475060"/>
            <a:ext cx="2484791" cy="3398067"/>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39865" y="475059"/>
            <a:ext cx="2484793" cy="3398068"/>
          </a:xfrm>
          <a:prstGeom prst="rect">
            <a:avLst/>
          </a:prstGeom>
        </p:spPr>
      </p:pic>
      <p:sp>
        <p:nvSpPr>
          <p:cNvPr id="6" name="TextBox 5"/>
          <p:cNvSpPr txBox="1"/>
          <p:nvPr/>
        </p:nvSpPr>
        <p:spPr>
          <a:xfrm>
            <a:off x="412518" y="3882433"/>
            <a:ext cx="2592288" cy="707886"/>
          </a:xfrm>
          <a:prstGeom prst="rect">
            <a:avLst/>
          </a:prstGeom>
          <a:noFill/>
        </p:spPr>
        <p:txBody>
          <a:bodyPr wrap="square" rtlCol="0">
            <a:spAutoFit/>
          </a:bodyPr>
          <a:lstStyle/>
          <a:p>
            <a:pPr algn="ctr"/>
            <a:r>
              <a:rPr lang="ru-RU" sz="2000" b="1" i="1" dirty="0" smtClean="0"/>
              <a:t>Открытая позиция стрельбы</a:t>
            </a:r>
            <a:endParaRPr lang="ru-RU" sz="2000" b="1" i="1" dirty="0"/>
          </a:p>
        </p:txBody>
      </p:sp>
      <p:sp>
        <p:nvSpPr>
          <p:cNvPr id="7" name="TextBox 6"/>
          <p:cNvSpPr txBox="1"/>
          <p:nvPr/>
        </p:nvSpPr>
        <p:spPr>
          <a:xfrm>
            <a:off x="6032370" y="3846448"/>
            <a:ext cx="2592288" cy="707886"/>
          </a:xfrm>
          <a:prstGeom prst="rect">
            <a:avLst/>
          </a:prstGeom>
          <a:noFill/>
        </p:spPr>
        <p:txBody>
          <a:bodyPr wrap="square" rtlCol="0">
            <a:spAutoFit/>
          </a:bodyPr>
          <a:lstStyle/>
          <a:p>
            <a:pPr algn="ctr"/>
            <a:r>
              <a:rPr lang="ru-RU" sz="2000" b="1" i="1" dirty="0" smtClean="0"/>
              <a:t>Закрытая позиция стрельбы</a:t>
            </a:r>
            <a:endParaRPr lang="ru-RU" sz="2000" b="1" i="1" dirty="0"/>
          </a:p>
        </p:txBody>
      </p:sp>
      <p:sp>
        <p:nvSpPr>
          <p:cNvPr id="8" name="TextBox 7"/>
          <p:cNvSpPr txBox="1"/>
          <p:nvPr/>
        </p:nvSpPr>
        <p:spPr>
          <a:xfrm>
            <a:off x="3288214" y="2505090"/>
            <a:ext cx="2592288" cy="707886"/>
          </a:xfrm>
          <a:prstGeom prst="rect">
            <a:avLst/>
          </a:prstGeom>
          <a:noFill/>
        </p:spPr>
        <p:txBody>
          <a:bodyPr wrap="square" rtlCol="0">
            <a:spAutoFit/>
          </a:bodyPr>
          <a:lstStyle/>
          <a:p>
            <a:pPr algn="ctr"/>
            <a:r>
              <a:rPr lang="ru-RU" sz="2000" b="1" i="1" dirty="0" smtClean="0"/>
              <a:t>Боковая позиция стрельбы</a:t>
            </a:r>
            <a:endParaRPr lang="ru-RU" sz="2000" b="1" i="1" dirty="0"/>
          </a:p>
        </p:txBody>
      </p:sp>
    </p:spTree>
    <p:extLst>
      <p:ext uri="{BB962C8B-B14F-4D97-AF65-F5344CB8AC3E}">
        <p14:creationId xmlns:p14="http://schemas.microsoft.com/office/powerpoint/2010/main" val="255910892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316335"/>
            <a:ext cx="5760640" cy="400110"/>
          </a:xfrm>
          <a:prstGeom prst="rect">
            <a:avLst/>
          </a:prstGeom>
          <a:noFill/>
        </p:spPr>
        <p:txBody>
          <a:bodyPr wrap="square" rtlCol="0">
            <a:spAutoFit/>
          </a:bodyPr>
          <a:lstStyle/>
          <a:p>
            <a:r>
              <a:rPr lang="ru-RU" sz="2000" b="1" i="1" dirty="0" smtClean="0"/>
              <a:t>Основатели современной стрельбы из лука</a:t>
            </a:r>
            <a:endParaRPr lang="ru-RU" sz="2000" b="1" i="1" dirty="0"/>
          </a:p>
        </p:txBody>
      </p:sp>
      <p:sp>
        <p:nvSpPr>
          <p:cNvPr id="4" name="Прямоугольник 3"/>
          <p:cNvSpPr/>
          <p:nvPr/>
        </p:nvSpPr>
        <p:spPr>
          <a:xfrm>
            <a:off x="261705" y="754351"/>
            <a:ext cx="8620589" cy="3693319"/>
          </a:xfrm>
          <a:prstGeom prst="rect">
            <a:avLst/>
          </a:prstGeom>
        </p:spPr>
        <p:txBody>
          <a:bodyPr wrap="square">
            <a:spAutoFit/>
          </a:bodyPr>
          <a:lstStyle/>
          <a:p>
            <a:r>
              <a:rPr lang="ru-RU" dirty="0"/>
              <a:t>В апреле 2017 года на Коллегии Министерства по физической культуре и спорту Республики Саха (Якутия) были утверждены правила упражнения «</a:t>
            </a:r>
            <a:r>
              <a:rPr lang="ru-RU" dirty="0" err="1"/>
              <a:t>Байанай</a:t>
            </a:r>
            <a:r>
              <a:rPr lang="ru-RU" dirty="0"/>
              <a:t> Бэлэ5э» и оно включено в программу XX-й Спартакиады национальных видов спорта РС(Я) «Игры </a:t>
            </a:r>
            <a:r>
              <a:rPr lang="ru-RU" dirty="0" err="1"/>
              <a:t>Манчаары</a:t>
            </a:r>
            <a:r>
              <a:rPr lang="ru-RU" dirty="0" smtClean="0"/>
              <a:t>».</a:t>
            </a:r>
          </a:p>
          <a:p>
            <a:r>
              <a:rPr lang="ru-RU" b="1" dirty="0" smtClean="0"/>
              <a:t>Первые </a:t>
            </a:r>
            <a:r>
              <a:rPr lang="ru-RU" b="1" dirty="0"/>
              <a:t>соревнования по</a:t>
            </a:r>
            <a:r>
              <a:rPr lang="ru-RU" dirty="0"/>
              <a:t> </a:t>
            </a:r>
            <a:r>
              <a:rPr lang="ru-RU" b="1" dirty="0"/>
              <a:t>якутской национальной стрельбе из традиционного лука</a:t>
            </a:r>
            <a:r>
              <a:rPr lang="ru-RU" dirty="0"/>
              <a:t> Республики Саха (Якутия) состоялись в с. Чурапча в 2015 году на Республиканском празднике «</a:t>
            </a:r>
            <a:r>
              <a:rPr lang="ru-RU" dirty="0" err="1"/>
              <a:t>Ысыах</a:t>
            </a:r>
            <a:r>
              <a:rPr lang="ru-RU" dirty="0"/>
              <a:t> </a:t>
            </a:r>
            <a:r>
              <a:rPr lang="ru-RU" dirty="0" err="1"/>
              <a:t>Олонхо</a:t>
            </a:r>
            <a:r>
              <a:rPr lang="ru-RU" dirty="0"/>
              <a:t>». В том же году было разработано упражнение «</a:t>
            </a:r>
            <a:r>
              <a:rPr lang="ru-RU" dirty="0" err="1"/>
              <a:t>Байанай</a:t>
            </a:r>
            <a:r>
              <a:rPr lang="ru-RU" dirty="0"/>
              <a:t> Бэлэ5э» тренерами-преподавателями по стрельбе из лука в составе: </a:t>
            </a:r>
            <a:r>
              <a:rPr lang="ru-RU" dirty="0" err="1"/>
              <a:t>Олесов</a:t>
            </a:r>
            <a:r>
              <a:rPr lang="ru-RU" dirty="0"/>
              <a:t> Б.Б., Федотов Н.А., Филатов А.М., Балданов Б.Б., Алексеева-Стасова А.П., Алексеев В.И.</a:t>
            </a:r>
          </a:p>
          <a:p>
            <a:r>
              <a:rPr lang="ru-RU" dirty="0"/>
              <a:t>С 2015 по 2017 гг. в целях апробации упражнения «</a:t>
            </a:r>
            <a:r>
              <a:rPr lang="ru-RU" dirty="0" err="1"/>
              <a:t>Байанай</a:t>
            </a:r>
            <a:r>
              <a:rPr lang="ru-RU" dirty="0"/>
              <a:t> Бэлэ5э» были проведены ряд республиканских соревнований в помещениях и на открытом воздухе</a:t>
            </a:r>
          </a:p>
        </p:txBody>
      </p:sp>
    </p:spTree>
    <p:extLst>
      <p:ext uri="{BB962C8B-B14F-4D97-AF65-F5344CB8AC3E}">
        <p14:creationId xmlns:p14="http://schemas.microsoft.com/office/powerpoint/2010/main" val="2956457148"/>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4993" y="764704"/>
            <a:ext cx="8856984" cy="5324535"/>
          </a:xfrm>
          <a:prstGeom prst="rect">
            <a:avLst/>
          </a:prstGeom>
        </p:spPr>
        <p:txBody>
          <a:bodyPr wrap="square">
            <a:spAutoFit/>
          </a:bodyPr>
          <a:lstStyle/>
          <a:p>
            <a:pPr>
              <a:buFont typeface="Arial"/>
              <a:buChar char="•"/>
            </a:pPr>
            <a:r>
              <a:rPr lang="ru-RU" sz="1400" b="1" i="1" dirty="0">
                <a:solidFill>
                  <a:schemeClr val="bg1"/>
                </a:solidFill>
                <a:latin typeface="+mj-lt"/>
              </a:rPr>
              <a:t>Участники соревнуются в национальной одежде</a:t>
            </a:r>
            <a:r>
              <a:rPr lang="ru-RU" sz="1400" dirty="0">
                <a:latin typeface="+mj-lt"/>
              </a:rPr>
              <a:t>, допускается участие в национальных костюмах других народностей. Колчан участника должен быть также в национальном стиле.</a:t>
            </a:r>
          </a:p>
          <a:p>
            <a:pPr>
              <a:buFont typeface="Arial"/>
              <a:buChar char="•"/>
            </a:pPr>
            <a:r>
              <a:rPr lang="ru-RU" sz="1400" b="1" dirty="0">
                <a:latin typeface="+mj-lt"/>
              </a:rPr>
              <a:t>Стрельба проводится по мишеням</a:t>
            </a:r>
            <a:r>
              <a:rPr lang="ru-RU" sz="1400" dirty="0">
                <a:latin typeface="+mj-lt"/>
              </a:rPr>
              <a:t> в виде фигурок зверей: «</a:t>
            </a:r>
            <a:r>
              <a:rPr lang="ru-RU" sz="1400" dirty="0" err="1">
                <a:latin typeface="+mj-lt"/>
              </a:rPr>
              <a:t>Куобах</a:t>
            </a:r>
            <a:r>
              <a:rPr lang="ru-RU" sz="1400" dirty="0">
                <a:latin typeface="+mj-lt"/>
              </a:rPr>
              <a:t>» (заяц), «Кус» (утка), «</a:t>
            </a:r>
            <a:r>
              <a:rPr lang="ru-RU" sz="1400" dirty="0" err="1">
                <a:latin typeface="+mj-lt"/>
              </a:rPr>
              <a:t>Тииҥ</a:t>
            </a:r>
            <a:r>
              <a:rPr lang="ru-RU" sz="1400" dirty="0">
                <a:latin typeface="+mj-lt"/>
              </a:rPr>
              <a:t>» (белка). Фигурки изготавливаются из </a:t>
            </a:r>
            <a:r>
              <a:rPr lang="ru-RU" sz="1400" dirty="0" err="1">
                <a:latin typeface="+mj-lt"/>
              </a:rPr>
              <a:t>изолон</a:t>
            </a:r>
            <a:r>
              <a:rPr lang="ru-RU" sz="1400" dirty="0">
                <a:latin typeface="+mj-lt"/>
              </a:rPr>
              <a:t>-блока толщиной 10 см и обшиваются натуральной кожей тёмного цвета.</a:t>
            </a:r>
          </a:p>
          <a:p>
            <a:pPr>
              <a:buFont typeface="Arial"/>
              <a:buChar char="•"/>
            </a:pPr>
            <a:r>
              <a:rPr lang="ru-RU" sz="1400" b="1" i="1" dirty="0">
                <a:solidFill>
                  <a:schemeClr val="bg1"/>
                </a:solidFill>
                <a:latin typeface="+mj-lt"/>
              </a:rPr>
              <a:t>Мишени устанавливаются на задний край специальной платформы</a:t>
            </a:r>
            <a:r>
              <a:rPr lang="ru-RU" sz="1400" dirty="0">
                <a:latin typeface="+mj-lt"/>
              </a:rPr>
              <a:t>. Размер платформы: длина — 100 см, ширина — 33 см, высота — 10 см. На одну платформу размещаются по две фигурки под индексами «А» и «Б».</a:t>
            </a:r>
          </a:p>
          <a:p>
            <a:pPr>
              <a:buFont typeface="Arial"/>
              <a:buChar char="•"/>
            </a:pPr>
            <a:r>
              <a:rPr lang="ru-RU" sz="1400" b="1" i="1" dirty="0">
                <a:solidFill>
                  <a:schemeClr val="bg1"/>
                </a:solidFill>
                <a:latin typeface="+mj-lt"/>
              </a:rPr>
              <a:t>Спортсмен обязан вести стрельбу в соответствии с индексами мишеней</a:t>
            </a:r>
            <a:r>
              <a:rPr lang="ru-RU" sz="1400" dirty="0">
                <a:latin typeface="+mj-lt"/>
              </a:rPr>
              <a:t> (первый выстрел производится по мишени «А», второй — по мишени «Б»).</a:t>
            </a:r>
          </a:p>
          <a:p>
            <a:pPr>
              <a:buFont typeface="Arial"/>
              <a:buChar char="•"/>
            </a:pPr>
            <a:r>
              <a:rPr lang="ru-RU" sz="1400" b="1" i="1" dirty="0">
                <a:solidFill>
                  <a:schemeClr val="bg1"/>
                </a:solidFill>
                <a:latin typeface="+mj-lt"/>
              </a:rPr>
              <a:t>Мишень считается поражённой</a:t>
            </a:r>
            <a:r>
              <a:rPr lang="ru-RU" sz="1400" dirty="0">
                <a:latin typeface="+mj-lt"/>
              </a:rPr>
              <a:t>, если фигурка от удара набалдашником стрелы упала с края платформы, на которой она установлена. В случае попадания стрелы в мишень отскоком от земли за пределами платформы, попадание не засчитывается.</a:t>
            </a:r>
          </a:p>
          <a:p>
            <a:pPr>
              <a:buFont typeface="Arial"/>
              <a:buChar char="•"/>
            </a:pPr>
            <a:r>
              <a:rPr lang="ru-RU" sz="1400" b="1" i="1" dirty="0" smtClean="0">
                <a:solidFill>
                  <a:schemeClr val="bg1"/>
                </a:solidFill>
                <a:latin typeface="+mj-lt"/>
              </a:rPr>
              <a:t>Участники стреляют </a:t>
            </a:r>
            <a:r>
              <a:rPr lang="ru-RU" sz="1400" b="1" i="1" dirty="0">
                <a:solidFill>
                  <a:schemeClr val="bg1"/>
                </a:solidFill>
                <a:latin typeface="+mj-lt"/>
              </a:rPr>
              <a:t>в возрастных </a:t>
            </a:r>
            <a:r>
              <a:rPr lang="ru-RU" sz="1400" b="1" i="1" dirty="0" smtClean="0">
                <a:solidFill>
                  <a:schemeClr val="bg1"/>
                </a:solidFill>
                <a:latin typeface="+mj-lt"/>
              </a:rPr>
              <a:t>группах (зимние, в помещении)</a:t>
            </a:r>
            <a:r>
              <a:rPr lang="ru-RU" sz="1400" dirty="0">
                <a:latin typeface="+mj-lt"/>
              </a:rPr>
              <a:t> по следующим дистанциям:</a:t>
            </a:r>
          </a:p>
          <a:p>
            <a:pPr marL="742950" lvl="1" indent="-285750">
              <a:buFont typeface="Arial"/>
              <a:buChar char="•"/>
            </a:pPr>
            <a:r>
              <a:rPr lang="ru-RU" sz="1400" dirty="0">
                <a:latin typeface="+mj-lt"/>
              </a:rPr>
              <a:t>мужчины — </a:t>
            </a:r>
            <a:r>
              <a:rPr lang="ru-RU" sz="1400" dirty="0" smtClean="0">
                <a:latin typeface="+mj-lt"/>
              </a:rPr>
              <a:t>25 </a:t>
            </a:r>
            <a:r>
              <a:rPr lang="ru-RU" sz="1400" dirty="0">
                <a:latin typeface="+mj-lt"/>
              </a:rPr>
              <a:t>метров;</a:t>
            </a:r>
          </a:p>
          <a:p>
            <a:pPr marL="742950" lvl="1" indent="-285750">
              <a:buFont typeface="Arial"/>
              <a:buChar char="•"/>
            </a:pPr>
            <a:r>
              <a:rPr lang="ru-RU" sz="1400" dirty="0">
                <a:latin typeface="+mj-lt"/>
              </a:rPr>
              <a:t>мужчины-ветераны (от 45 лет и старше) — </a:t>
            </a:r>
            <a:r>
              <a:rPr lang="ru-RU" sz="1400" dirty="0" smtClean="0">
                <a:latin typeface="+mj-lt"/>
              </a:rPr>
              <a:t>25 </a:t>
            </a:r>
            <a:r>
              <a:rPr lang="ru-RU" sz="1400" dirty="0">
                <a:latin typeface="+mj-lt"/>
              </a:rPr>
              <a:t>метров;</a:t>
            </a:r>
          </a:p>
          <a:p>
            <a:pPr marL="742950" lvl="1" indent="-285750">
              <a:buFont typeface="Arial"/>
              <a:buChar char="•"/>
            </a:pPr>
            <a:r>
              <a:rPr lang="ru-RU" sz="1400" dirty="0">
                <a:latin typeface="+mj-lt"/>
              </a:rPr>
              <a:t>юноши (до 17 лет) — </a:t>
            </a:r>
            <a:r>
              <a:rPr lang="ru-RU" sz="1400" dirty="0" smtClean="0">
                <a:latin typeface="+mj-lt"/>
              </a:rPr>
              <a:t>25 </a:t>
            </a:r>
            <a:r>
              <a:rPr lang="ru-RU" sz="1400" dirty="0">
                <a:latin typeface="+mj-lt"/>
              </a:rPr>
              <a:t>метров;</a:t>
            </a:r>
          </a:p>
          <a:p>
            <a:pPr marL="742950" lvl="1" indent="-285750">
              <a:buFont typeface="Arial"/>
              <a:buChar char="•"/>
            </a:pPr>
            <a:r>
              <a:rPr lang="ru-RU" sz="1400" dirty="0">
                <a:latin typeface="+mj-lt"/>
              </a:rPr>
              <a:t>женщины — </a:t>
            </a:r>
            <a:r>
              <a:rPr lang="ru-RU" sz="1400" dirty="0" smtClean="0">
                <a:latin typeface="+mj-lt"/>
              </a:rPr>
              <a:t>20 </a:t>
            </a:r>
            <a:r>
              <a:rPr lang="ru-RU" sz="1400" dirty="0">
                <a:latin typeface="+mj-lt"/>
              </a:rPr>
              <a:t>метров;</a:t>
            </a:r>
          </a:p>
          <a:p>
            <a:pPr marL="742950" lvl="1" indent="-285750">
              <a:buFont typeface="Arial"/>
              <a:buChar char="•"/>
            </a:pPr>
            <a:r>
              <a:rPr lang="ru-RU" sz="1400" dirty="0">
                <a:latin typeface="+mj-lt"/>
              </a:rPr>
              <a:t>женщины-ветераны (от 40 лет и старше) — </a:t>
            </a:r>
            <a:r>
              <a:rPr lang="ru-RU" sz="1400" dirty="0" smtClean="0">
                <a:latin typeface="+mj-lt"/>
              </a:rPr>
              <a:t>20 </a:t>
            </a:r>
            <a:r>
              <a:rPr lang="ru-RU" sz="1400" dirty="0">
                <a:latin typeface="+mj-lt"/>
              </a:rPr>
              <a:t>метров;</a:t>
            </a:r>
          </a:p>
          <a:p>
            <a:pPr marL="742950" lvl="1" indent="-285750">
              <a:buFont typeface="Arial"/>
              <a:buChar char="•"/>
            </a:pPr>
            <a:r>
              <a:rPr lang="ru-RU" sz="1400" dirty="0">
                <a:latin typeface="+mj-lt"/>
              </a:rPr>
              <a:t>девушки (до 17 лет) — </a:t>
            </a:r>
            <a:r>
              <a:rPr lang="ru-RU" sz="1400" dirty="0" smtClean="0">
                <a:latin typeface="+mj-lt"/>
              </a:rPr>
              <a:t>20 </a:t>
            </a:r>
            <a:r>
              <a:rPr lang="ru-RU" sz="1400" dirty="0">
                <a:latin typeface="+mj-lt"/>
              </a:rPr>
              <a:t>метров.</a:t>
            </a:r>
          </a:p>
          <a:p>
            <a:pPr>
              <a:buFont typeface="Arial"/>
              <a:buChar char="•"/>
            </a:pPr>
            <a:r>
              <a:rPr lang="ru-RU" sz="1400" b="1" i="1" dirty="0">
                <a:solidFill>
                  <a:schemeClr val="bg1"/>
                </a:solidFill>
                <a:latin typeface="+mj-lt"/>
              </a:rPr>
              <a:t>Каждый стрелок осуществляет стрельбу сериями из двух стрел</a:t>
            </a:r>
            <a:r>
              <a:rPr lang="ru-RU" sz="1400" i="1" dirty="0">
                <a:solidFill>
                  <a:schemeClr val="bg1"/>
                </a:solidFill>
                <a:latin typeface="+mj-lt"/>
              </a:rPr>
              <a:t>.</a:t>
            </a:r>
            <a:r>
              <a:rPr lang="ru-RU" sz="1400" dirty="0">
                <a:latin typeface="+mj-lt"/>
              </a:rPr>
              <a:t> За один подход стрелок выполняет 4 серии. На выстрел одной стрелы даётся 20 секунд.</a:t>
            </a:r>
          </a:p>
          <a:p>
            <a:pPr>
              <a:buFont typeface="Arial"/>
              <a:buChar char="•"/>
            </a:pPr>
            <a:r>
              <a:rPr lang="ru-RU" sz="1400" b="1" i="1" dirty="0" smtClean="0">
                <a:solidFill>
                  <a:schemeClr val="bg1"/>
                </a:solidFill>
                <a:latin typeface="+mj-lt"/>
              </a:rPr>
              <a:t>Победитель </a:t>
            </a:r>
            <a:r>
              <a:rPr lang="ru-RU" sz="1400" b="1" i="1" dirty="0">
                <a:solidFill>
                  <a:schemeClr val="bg1"/>
                </a:solidFill>
                <a:latin typeface="+mj-lt"/>
              </a:rPr>
              <a:t>определяется</a:t>
            </a:r>
            <a:r>
              <a:rPr lang="ru-RU" sz="1400" dirty="0">
                <a:latin typeface="+mj-lt"/>
              </a:rPr>
              <a:t> по наибольшей сумме набранных очков. При равенстве очков у двух или более участников, победитель определяется в перестрелке до первого промаха соперника</a:t>
            </a:r>
            <a:r>
              <a:rPr lang="ru-RU" dirty="0">
                <a:latin typeface="+mj-lt"/>
              </a:rPr>
              <a:t>.</a:t>
            </a:r>
            <a:endParaRPr lang="ru-RU" b="0" i="0" dirty="0">
              <a:effectLst/>
              <a:latin typeface="+mj-lt"/>
            </a:endParaRPr>
          </a:p>
        </p:txBody>
      </p:sp>
      <p:sp>
        <p:nvSpPr>
          <p:cNvPr id="3" name="TextBox 2"/>
          <p:cNvSpPr txBox="1"/>
          <p:nvPr/>
        </p:nvSpPr>
        <p:spPr>
          <a:xfrm>
            <a:off x="2915816" y="172303"/>
            <a:ext cx="4248472" cy="707886"/>
          </a:xfrm>
          <a:prstGeom prst="rect">
            <a:avLst/>
          </a:prstGeom>
          <a:noFill/>
        </p:spPr>
        <p:txBody>
          <a:bodyPr wrap="square" rtlCol="0">
            <a:spAutoFit/>
          </a:bodyPr>
          <a:lstStyle/>
          <a:p>
            <a:r>
              <a:rPr lang="ru-RU" sz="2000" b="1" i="1" dirty="0" smtClean="0"/>
              <a:t>Правила</a:t>
            </a:r>
            <a:r>
              <a:rPr lang="ru-RU" sz="4000" b="1" i="1" dirty="0" smtClean="0"/>
              <a:t> </a:t>
            </a:r>
            <a:r>
              <a:rPr lang="ru-RU" sz="2000" b="1" i="1" dirty="0" err="1" smtClean="0"/>
              <a:t>байанай</a:t>
            </a:r>
            <a:r>
              <a:rPr lang="ru-RU" sz="2000" b="1" i="1" dirty="0" smtClean="0"/>
              <a:t> бэлэ5э</a:t>
            </a:r>
            <a:endParaRPr lang="ru-RU" sz="2000" b="1" i="1" dirty="0"/>
          </a:p>
        </p:txBody>
      </p:sp>
    </p:spTree>
    <p:extLst>
      <p:ext uri="{BB962C8B-B14F-4D97-AF65-F5344CB8AC3E}">
        <p14:creationId xmlns:p14="http://schemas.microsoft.com/office/powerpoint/2010/main" val="1242122392"/>
      </p:ext>
    </p:extLst>
  </p:cSld>
  <p:clrMapOvr>
    <a:masterClrMapping/>
  </p:clrMapOvr>
  <mc:AlternateContent xmlns:mc="http://schemas.openxmlformats.org/markup-compatibility/2006" xmlns:p14="http://schemas.microsoft.com/office/powerpoint/2010/main">
    <mc:Choice Requires="p14">
      <p:transition spd="slow" p14:dur="1400">
        <p14:revea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2353</TotalTime>
  <Words>868</Words>
  <Application>Microsoft Office PowerPoint</Application>
  <PresentationFormat>Экран (4:3)</PresentationFormat>
  <Paragraphs>97</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SimSun</vt:lpstr>
      <vt:lpstr>Arial</vt:lpstr>
      <vt:lpstr>Constantia</vt:lpstr>
      <vt:lpstr>Times New Roman</vt:lpstr>
      <vt:lpstr>Wingdings 2</vt:lpstr>
      <vt:lpstr>Бумажная</vt:lpstr>
      <vt:lpstr>Стрельба из традиционного лука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Стрельба из традиционного лука</dc:title>
  <dc:creator>Школа</dc:creator>
  <cp:lastModifiedBy>PC</cp:lastModifiedBy>
  <cp:revision>50</cp:revision>
  <dcterms:created xsi:type="dcterms:W3CDTF">2025-10-29T07:06:31Z</dcterms:created>
  <dcterms:modified xsi:type="dcterms:W3CDTF">2025-11-29T04:52:03Z</dcterms:modified>
</cp:coreProperties>
</file>