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9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96"/>
        <p:guide pos="391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2256367" y="4411663"/>
            <a:ext cx="24892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3043767" y="2293938"/>
            <a:ext cx="9196917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529167" y="2133600"/>
            <a:ext cx="11231033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7D7747-D9D0-4222-AE01-C647B9939E3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82D5E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90E3F"/>
          </a:solidFill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346" y="6457950"/>
            <a:ext cx="1435504" cy="3429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7D7747-D9D0-4222-AE01-C647B9939E3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7016751" y="4076700"/>
            <a:ext cx="1862667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840567" y="4749800"/>
            <a:ext cx="9351433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image" Target="../media/image3.png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image" Target="../media/image2.jpe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5.jpeg"/><Relationship Id="rId11" Type="http://schemas.openxmlformats.org/officeDocument/2006/relationships/tags" Target="../tags/tag8.xml"/><Relationship Id="rId10" Type="http://schemas.openxmlformats.org/officeDocument/2006/relationships/image" Target="../media/image4.jpe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04895" y="86360"/>
            <a:ext cx="8122920" cy="4927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ru-RU" sz="2800" b="1" dirty="0">
                <a:solidFill>
                  <a:schemeClr val="tx1"/>
                </a:solidFill>
                <a:latin typeface="Bricolage Grotesque Extra Bold" panose="020B0605040402000204" pitchFamily="34" charset="0"/>
                <a:ea typeface="Bricolage Grotesque Extra Bold" panose="020B0605040402000204" pitchFamily="34" charset="-122"/>
                <a:cs typeface="Bricolage Grotesque Extra Bold" panose="020B0605040402000204" pitchFamily="34" charset="-120"/>
              </a:rPr>
              <a:t>Правила для велосипедиста</a:t>
            </a:r>
            <a:endParaRPr lang="ru-RU" sz="2800" b="1" dirty="0">
              <a:solidFill>
                <a:schemeClr val="tx1"/>
              </a:solidFill>
              <a:latin typeface="Bricolage Grotesque Extra Bold" panose="020B0605040402000204" pitchFamily="34" charset="0"/>
              <a:ea typeface="Bricolage Grotesque Extra Bold" panose="020B0605040402000204" pitchFamily="34" charset="-122"/>
              <a:cs typeface="Bricolage Grotesque Extra Bold" panose="020B0605040402000204" pitchFamily="34" charset="-120"/>
            </a:endParaRPr>
          </a:p>
        </p:txBody>
      </p:sp>
      <p:sp>
        <p:nvSpPr>
          <p:cNvPr id="3" name="Shape 1"/>
          <p:cNvSpPr/>
          <p:nvPr>
            <p:custDataLst>
              <p:tags r:id="rId1"/>
            </p:custDataLst>
          </p:nvPr>
        </p:nvSpPr>
        <p:spPr>
          <a:xfrm>
            <a:off x="488315" y="4389755"/>
            <a:ext cx="4009390" cy="2243455"/>
          </a:xfrm>
          <a:prstGeom prst="roundRect">
            <a:avLst>
              <a:gd name="adj" fmla="val 2599"/>
            </a:avLst>
          </a:prstGeom>
          <a:solidFill>
            <a:srgbClr val="282D5E"/>
          </a:solidFill>
        </p:spPr>
      </p:sp>
      <p:sp>
        <p:nvSpPr>
          <p:cNvPr id="6" name="Text 3"/>
          <p:cNvSpPr/>
          <p:nvPr>
            <p:custDataLst>
              <p:tags r:id="rId2"/>
            </p:custDataLst>
          </p:nvPr>
        </p:nvSpPr>
        <p:spPr>
          <a:xfrm>
            <a:off x="850265" y="2400300"/>
            <a:ext cx="2810510" cy="2573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1835" dirty="0"/>
          </a:p>
        </p:txBody>
      </p:sp>
      <p:sp>
        <p:nvSpPr>
          <p:cNvPr id="12" name="Shape 9"/>
          <p:cNvSpPr/>
          <p:nvPr>
            <p:custDataLst>
              <p:tags r:id="rId3"/>
            </p:custDataLst>
          </p:nvPr>
        </p:nvSpPr>
        <p:spPr>
          <a:xfrm>
            <a:off x="4675505" y="4389755"/>
            <a:ext cx="3792855" cy="2320290"/>
          </a:xfrm>
          <a:prstGeom prst="roundRect">
            <a:avLst>
              <a:gd name="adj" fmla="val 2599"/>
            </a:avLst>
          </a:prstGeom>
          <a:solidFill>
            <a:srgbClr val="282D5E"/>
          </a:solidFill>
        </p:spPr>
        <p:txBody>
          <a:bodyPr/>
          <a:p>
            <a:pPr marL="0" indent="0" algn="ctr">
              <a:lnSpc>
                <a:spcPts val="2850"/>
              </a:lnSpc>
              <a:buNone/>
            </a:pP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Подъезжая к пешеходному переходу будь внимателен! </a:t>
            </a:r>
            <a:endParaRPr lang="ru-RU" altLang="en-US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  <a:sym typeface="+mn-ea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 Нужно</a:t>
            </a:r>
            <a:endParaRPr lang="ru-RU" altLang="en-US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  <a:sym typeface="+mn-ea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Остоновиться </a:t>
            </a:r>
            <a:endParaRPr lang="ru-RU" altLang="en-US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  <a:sym typeface="+mn-ea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и спешиться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.</a:t>
            </a:r>
            <a:endParaRPr lang="en-US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  <a:sym typeface="+mn-ea"/>
            </a:endParaRPr>
          </a:p>
          <a:p>
            <a:pPr marL="0" indent="0" algn="ctr">
              <a:lnSpc>
                <a:spcPts val="2850"/>
              </a:lnSpc>
              <a:buNone/>
            </a:pPr>
            <a:endParaRPr lang="ru-RU" altLang="en-US" b="1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864870" y="4470400"/>
            <a:ext cx="3146425" cy="21628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ctr">
              <a:lnSpc>
                <a:spcPts val="2550"/>
              </a:lnSpc>
              <a:buSzPct val="100000"/>
              <a:buNone/>
            </a:pP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Двигайся на в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елосипед</a:t>
            </a: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е 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по </a:t>
            </a: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выделенный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 велосипедной дор</a:t>
            </a: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о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жке</a:t>
            </a: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 </a:t>
            </a:r>
            <a:endParaRPr lang="en-US" altLang="en-US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  <a:sym typeface="+mn-ea"/>
            </a:endParaRP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5897245" y="2174240"/>
            <a:ext cx="2571750" cy="1066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ctr">
              <a:lnSpc>
                <a:spcPts val="2550"/>
              </a:lnSpc>
              <a:buSzPct val="100000"/>
              <a:buNone/>
            </a:pPr>
            <a:endParaRPr lang="en-US" altLang="en-US" sz="1200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  <a:sym typeface="+mn-ea"/>
            </a:endParaRPr>
          </a:p>
        </p:txBody>
      </p:sp>
      <p:pic>
        <p:nvPicPr>
          <p:cNvPr id="13" name="Изображение 12"/>
          <p:cNvPicPr/>
          <p:nvPr/>
        </p:nvPicPr>
        <p:blipFill>
          <a:blip r:embed="rId4"/>
          <a:srcRect t="27434" r="-3656"/>
          <a:stretch>
            <a:fillRect/>
          </a:stretch>
        </p:blipFill>
        <p:spPr>
          <a:xfrm>
            <a:off x="488315" y="969645"/>
            <a:ext cx="4104005" cy="3218815"/>
          </a:xfrm>
          <a:prstGeom prst="rect">
            <a:avLst/>
          </a:prstGeom>
        </p:spPr>
      </p:pic>
      <p:sp>
        <p:nvSpPr>
          <p:cNvPr id="17" name="Shape 1"/>
          <p:cNvSpPr/>
          <p:nvPr>
            <p:custDataLst>
              <p:tags r:id="rId5"/>
            </p:custDataLst>
          </p:nvPr>
        </p:nvSpPr>
        <p:spPr>
          <a:xfrm>
            <a:off x="8697595" y="4389755"/>
            <a:ext cx="3321685" cy="2320290"/>
          </a:xfrm>
          <a:prstGeom prst="roundRect">
            <a:avLst>
              <a:gd name="adj" fmla="val 2599"/>
            </a:avLst>
          </a:prstGeom>
          <a:solidFill>
            <a:srgbClr val="282D5E"/>
          </a:solidFill>
        </p:spPr>
        <p:txBody>
          <a:bodyPr/>
          <a:p>
            <a:endParaRPr lang="ru-RU" altLang="en-US"/>
          </a:p>
        </p:txBody>
      </p:sp>
      <p:sp>
        <p:nvSpPr>
          <p:cNvPr id="19" name="Текстовое поле 18"/>
          <p:cNvSpPr txBox="1"/>
          <p:nvPr>
            <p:custDataLst>
              <p:tags r:id="rId6"/>
            </p:custDataLst>
          </p:nvPr>
        </p:nvSpPr>
        <p:spPr>
          <a:xfrm>
            <a:off x="8697595" y="4389755"/>
            <a:ext cx="3465195" cy="24682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ctr">
              <a:lnSpc>
                <a:spcPts val="2550"/>
              </a:lnSpc>
              <a:buSzPct val="100000"/>
              <a:buNone/>
            </a:pP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Осуществляй переход проезжей части только </a:t>
            </a:r>
            <a:r>
              <a:rPr lang="ru-RU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по зеленому 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сигнал</a:t>
            </a: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у С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ветофора</a:t>
            </a:r>
            <a:r>
              <a:rPr lang="ru-RU" alt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!</a:t>
            </a:r>
            <a:r>
              <a:rPr lang="en-US" b="1" dirty="0">
                <a:solidFill>
                  <a:srgbClr val="E5DCE6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  <a:sym typeface="+mn-ea"/>
              </a:rPr>
              <a:t> </a:t>
            </a:r>
            <a:endParaRPr lang="en-US" altLang="en-US" b="1" dirty="0">
              <a:solidFill>
                <a:srgbClr val="E5DCE6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</p:txBody>
      </p:sp>
      <p:pic>
        <p:nvPicPr>
          <p:cNvPr id="4" name="Изображение 3"/>
          <p:cNvPicPr/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675505" y="969645"/>
            <a:ext cx="3792855" cy="3218180"/>
          </a:xfrm>
          <a:prstGeom prst="rect">
            <a:avLst/>
          </a:prstGeom>
        </p:spPr>
      </p:pic>
      <p:pic>
        <p:nvPicPr>
          <p:cNvPr id="7" name="Изображение 6"/>
          <p:cNvPicPr/>
          <p:nvPr>
            <p:custDataLst>
              <p:tags r:id="rId9"/>
            </p:custDataLst>
          </p:nvPr>
        </p:nvPicPr>
        <p:blipFill>
          <a:blip r:embed="rId10"/>
          <a:srcRect l="19454" t="25470" r="8928" b="-1051"/>
          <a:stretch>
            <a:fillRect/>
          </a:stretch>
        </p:blipFill>
        <p:spPr>
          <a:xfrm>
            <a:off x="8622030" y="960120"/>
            <a:ext cx="3397250" cy="3294380"/>
          </a:xfrm>
          <a:prstGeom prst="rect">
            <a:avLst/>
          </a:prstGeom>
        </p:spPr>
      </p:pic>
      <p:pic>
        <p:nvPicPr>
          <p:cNvPr id="20" name="Изображение 19"/>
          <p:cNvPicPr/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1365230" y="960120"/>
            <a:ext cx="596265" cy="129222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127.5468503937008,&quot;left&quot;:62.50314960629921,&quot;top&quot;:414.4406299212598,&quot;width&quot;:972.6843307086613}"/>
</p:tagLst>
</file>

<file path=ppt/tags/tag2.xml><?xml version="1.0" encoding="utf-8"?>
<p:tagLst xmlns:p="http://schemas.openxmlformats.org/presentationml/2006/main">
  <p:tag name="KSO_WM_DIAGRAM_VIRTUALLY_FRAME" val="{&quot;height&quot;:127.5468503937008,&quot;left&quot;:62.50314960629921,&quot;top&quot;:414.4406299212598,&quot;width&quot;:972.6843307086613}"/>
</p:tagLst>
</file>

<file path=ppt/tags/tag3.xml><?xml version="1.0" encoding="utf-8"?>
<p:tagLst xmlns:p="http://schemas.openxmlformats.org/presentationml/2006/main">
  <p:tag name="KSO_WM_DIAGRAM_VIRTUALLY_FRAME" val="{&quot;height&quot;:483.9,&quot;left&quot;:62.50314960629921,&quot;top&quot;:70.25,&quot;width&quot;:972.6843307086613}"/>
</p:tagLst>
</file>

<file path=ppt/tags/tag4.xml><?xml version="1.0" encoding="utf-8"?>
<p:tagLst xmlns:p="http://schemas.openxmlformats.org/presentationml/2006/main">
  <p:tag name="KSO_WM_DIAGRAM_VIRTUALLY_FRAME" val="{&quot;height&quot;:483.9,&quot;left&quot;:62.50314960629921,&quot;top&quot;:70.25,&quot;width&quot;:972.6843307086613}"/>
</p:tagLst>
</file>

<file path=ppt/tags/tag5.xml><?xml version="1.0" encoding="utf-8"?>
<p:tagLst xmlns:p="http://schemas.openxmlformats.org/presentationml/2006/main">
  <p:tag name="KSO_WM_DIAGRAM_VIRTUALLY_FRAME" val="{&quot;height&quot;:483.9,&quot;left&quot;:62.50314960629921,&quot;top&quot;:70.25,&quot;width&quot;:972.6843307086613}"/>
</p:tagLst>
</file>

<file path=ppt/tags/tag6.xml><?xml version="1.0" encoding="utf-8"?>
<p:tagLst xmlns:p="http://schemas.openxmlformats.org/presentationml/2006/main">
  <p:tag name="KSO_WM_DIAGRAM_VIRTUALLY_FRAME" val="{&quot;height&quot;:483.9,&quot;left&quot;:62.50314960629921,&quot;top&quot;:70.25,&quot;width&quot;:972.6843307086613}"/>
</p:tagLst>
</file>

<file path=ppt/tags/tag7.xml><?xml version="1.0" encoding="utf-8"?>
<p:tagLst xmlns:p="http://schemas.openxmlformats.org/presentationml/2006/main">
  <p:tag name="KSO_WM_DIAGRAM_VIRTUALLY_FRAME" val="{&quot;height&quot;:483.9,&quot;left&quot;:62.50314960629921,&quot;top&quot;:70.25,&quot;width&quot;:972.6843307086613}"/>
</p:tagLst>
</file>

<file path=ppt/tags/tag8.xml><?xml version="1.0" encoding="utf-8"?>
<p:tagLst xmlns:p="http://schemas.openxmlformats.org/presentationml/2006/main">
  <p:tag name="KSO_WM_DIAGRAM_VIRTUALLY_FRAME" val="{&quot;height&quot;:483.9,&quot;left&quot;:62.50314960629921,&quot;top&quot;:70.25,&quot;width&quot;:972.6843307086613}"/>
</p:tagLst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Application>WPS Presentation</Application>
  <PresentationFormat>宽屏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SimSun</vt:lpstr>
      <vt:lpstr>Wingdings</vt:lpstr>
      <vt:lpstr>Bricolage Grotesque Extra Bold</vt:lpstr>
      <vt:lpstr>Segoe Print</vt:lpstr>
      <vt:lpstr>Bricolage Grotesque Extra Bold</vt:lpstr>
      <vt:lpstr>Bricolage Grotesque Extra Bold</vt:lpstr>
      <vt:lpstr>Montserrat</vt:lpstr>
      <vt:lpstr>Montserrat</vt:lpstr>
      <vt:lpstr>Montserrat</vt:lpstr>
      <vt:lpstr>Microsoft YaHei</vt:lpstr>
      <vt:lpstr>Arial Unicode MS</vt:lpstr>
      <vt:lpstr>Microsoft JhengHei UI</vt:lpstr>
      <vt:lpstr>MingLiU-ExtB</vt:lpstr>
      <vt:lpstr>Art_mountaineering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mager</cp:lastModifiedBy>
  <cp:revision>9</cp:revision>
  <dcterms:created xsi:type="dcterms:W3CDTF">2025-07-23T00:59:00Z</dcterms:created>
  <dcterms:modified xsi:type="dcterms:W3CDTF">2025-11-13T11:09:44Z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1049-12.2.0.23155</vt:lpwstr>
  </property>
  <property fmtid="{D5CDD505-2E9C-101B-9397-08002B2CF9AE}" pid="3" name="ICV">
    <vt:lpwstr>E9570D2E314C4FE9B5D2497FAA2293AB_13</vt:lpwstr>
  </property>
</Properties>
</file>