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1" r:id="rId7"/>
    <p:sldId id="265" r:id="rId8"/>
    <p:sldId id="267" r:id="rId9"/>
    <p:sldId id="268" r:id="rId10"/>
    <p:sldId id="263" r:id="rId11"/>
    <p:sldId id="269" r:id="rId12"/>
    <p:sldId id="273" r:id="rId13"/>
    <p:sldId id="275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6699"/>
    <a:srgbClr val="CCFF99"/>
    <a:srgbClr val="FF0000"/>
    <a:srgbClr val="800000"/>
    <a:srgbClr val="993300"/>
    <a:srgbClr val="99CCFF"/>
    <a:srgbClr val="47A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9" autoAdjust="0"/>
    <p:restoredTop sz="98319" autoAdjust="0"/>
  </p:normalViewPr>
  <p:slideViewPr>
    <p:cSldViewPr>
      <p:cViewPr varScale="1">
        <p:scale>
          <a:sx n="73" d="100"/>
          <a:sy n="73" d="100"/>
        </p:scale>
        <p:origin x="16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A2E7A-2485-43A1-A1BC-4156185B5B9D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79EA4-8CF5-4637-B3E7-2296C4465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E9C46-9653-48FF-BAFB-A2BA2380DF6F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27B5B-8225-428A-9B55-7D3ADFD00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6F893-8271-4613-8C6F-E7436362B117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DE00C-57DF-4765-81C3-A1236C018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30BC9-1614-4ACE-AB64-77C47CF5783E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1C593-ABAA-4EAC-995B-F543822C0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E435-E261-485D-8687-DDC7403281CA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EB8FD-7689-4377-A6CB-727B1A41F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651E-5BCE-44CF-B99B-7710EE788877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4EE1-2CDC-4A50-96EE-DB9277CA4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48047-820B-487C-B538-19BC4851F884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6A3E-893F-4414-8E93-F2248CCBB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97FD-292F-4923-95D6-E3526AAB5574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7A1C-A83B-4EF1-AC14-11224736D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9406-DD82-4107-8B53-F4CE8F90D034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DD03C-D7E9-4034-9899-2EF6EEB70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AB004-1EA4-4FA5-A9F0-B54474CAF211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05167-004C-4138-BD9A-4E9D44230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67E8F-6948-40D1-BC30-A1515DA08B9C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5AAB2-82BC-49FD-A77F-A33784E41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C2A1C2-6BCB-4071-A639-F65DEE6D1374}" type="datetimeFigureOut">
              <a:rPr lang="ru-RU"/>
              <a:pPr>
                <a:defRPr/>
              </a:pPr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D08F5-9FDB-4B54-9D68-0B4950E77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img-fotki.yandex.ru/get/3416/n-carasyova.c/0_2fc0b_619d6a8a_X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akak.ru/steps/pictures/000/017/165_large.gif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ru-RU" sz="3200" b="1" dirty="0" smtClean="0">
                <a:latin typeface="Arial" charset="0"/>
              </a:rPr>
              <a:t>Шестнадцатое ноября.</a:t>
            </a:r>
            <a:br>
              <a:rPr lang="ru-RU" sz="3200" b="1" dirty="0" smtClean="0">
                <a:latin typeface="Arial" charset="0"/>
              </a:rPr>
            </a:br>
            <a:r>
              <a:rPr lang="ru-RU" sz="3200" b="1" dirty="0" smtClean="0">
                <a:latin typeface="Arial" charset="0"/>
              </a:rPr>
              <a:t>Классная работа.</a:t>
            </a:r>
            <a:br>
              <a:rPr lang="ru-RU" sz="3200" b="1" dirty="0" smtClean="0">
                <a:latin typeface="Arial" charset="0"/>
              </a:rPr>
            </a:br>
            <a:endParaRPr lang="ru-RU" sz="3200" i="1" dirty="0" smtClean="0">
              <a:latin typeface="Arial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776864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Arial" charset="0"/>
              </a:rPr>
              <a:t>Причастие как часть речи. Грамматическое значение причастия.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5" name="Picture 5" descr="sova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191000"/>
            <a:ext cx="21304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900113" y="260350"/>
            <a:ext cx="784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Проверьте свои выводы по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материалу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учебника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9" name="TextBox 1"/>
          <p:cNvSpPr txBox="1">
            <a:spLocks noChangeArrowheads="1"/>
          </p:cNvSpPr>
          <p:nvPr/>
        </p:nvSpPr>
        <p:spPr bwMode="auto">
          <a:xfrm>
            <a:off x="2195513" y="1196975"/>
            <a:ext cx="5184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Запомните суффиксы причастий!</a:t>
            </a:r>
          </a:p>
        </p:txBody>
      </p:sp>
      <p:sp>
        <p:nvSpPr>
          <p:cNvPr id="23560" name="AutoShape 12"/>
          <p:cNvSpPr>
            <a:spLocks noChangeArrowheads="1"/>
          </p:cNvSpPr>
          <p:nvPr/>
        </p:nvSpPr>
        <p:spPr bwMode="auto">
          <a:xfrm>
            <a:off x="3059113" y="4797425"/>
            <a:ext cx="3097212" cy="50323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настоящего времени</a:t>
            </a:r>
          </a:p>
        </p:txBody>
      </p:sp>
      <p:sp>
        <p:nvSpPr>
          <p:cNvPr id="23561" name="AutoShape 13"/>
          <p:cNvSpPr>
            <a:spLocks noChangeArrowheads="1"/>
          </p:cNvSpPr>
          <p:nvPr/>
        </p:nvSpPr>
        <p:spPr bwMode="auto">
          <a:xfrm>
            <a:off x="3059113" y="5661025"/>
            <a:ext cx="3168650" cy="50482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прошедшего времени</a:t>
            </a:r>
          </a:p>
        </p:txBody>
      </p:sp>
      <p:sp>
        <p:nvSpPr>
          <p:cNvPr id="23562" name="TextBox 1"/>
          <p:cNvSpPr txBox="1">
            <a:spLocks noChangeArrowheads="1"/>
          </p:cNvSpPr>
          <p:nvPr/>
        </p:nvSpPr>
        <p:spPr bwMode="auto">
          <a:xfrm>
            <a:off x="1331913" y="2997200"/>
            <a:ext cx="2736850" cy="1373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ущ- (-ющ-)</a:t>
            </a:r>
          </a:p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-ащ- (-ящ-)</a:t>
            </a:r>
          </a:p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-ем- (-ом-), -им-</a:t>
            </a:r>
          </a:p>
        </p:txBody>
      </p:sp>
      <p:sp>
        <p:nvSpPr>
          <p:cNvPr id="23563" name="TextBox 1"/>
          <p:cNvSpPr txBox="1">
            <a:spLocks noChangeArrowheads="1"/>
          </p:cNvSpPr>
          <p:nvPr/>
        </p:nvSpPr>
        <p:spPr bwMode="auto">
          <a:xfrm>
            <a:off x="5435600" y="2997200"/>
            <a:ext cx="2520950" cy="13731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вш- (-ш-)</a:t>
            </a:r>
          </a:p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-енн- (-нн-)</a:t>
            </a:r>
          </a:p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-т-</a:t>
            </a:r>
          </a:p>
        </p:txBody>
      </p:sp>
      <p:pic>
        <p:nvPicPr>
          <p:cNvPr id="4" name="Picture 2" descr="http://img-fotki.yandex.ru/get/3416/n-carasyova.c/0_2fc0b_619d6a8a_XL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508500"/>
            <a:ext cx="17240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21649 -0.3726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-18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0.22049 -0.5039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-2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0" grpId="0" animBg="1"/>
      <p:bldP spid="23560" grpId="1" animBg="1"/>
      <p:bldP spid="23561" grpId="0" animBg="1"/>
      <p:bldP spid="23561" grpId="1" animBg="1"/>
      <p:bldP spid="23562" grpId="0" animBg="1"/>
      <p:bldP spid="235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684213" y="404813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Дополните таблицу с опорой на полученную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информацию.</a:t>
            </a:r>
          </a:p>
        </p:txBody>
      </p:sp>
      <p:graphicFrame>
        <p:nvGraphicFramePr>
          <p:cNvPr id="25647" name="Group 47"/>
          <p:cNvGraphicFramePr>
            <a:graphicFrameLocks noGrp="1"/>
          </p:cNvGraphicFramePr>
          <p:nvPr/>
        </p:nvGraphicFramePr>
        <p:xfrm>
          <a:off x="179388" y="1484313"/>
          <a:ext cx="8715375" cy="4384040"/>
        </p:xfrm>
        <a:graphic>
          <a:graphicData uri="http://schemas.openxmlformats.org/drawingml/2006/table">
            <a:tbl>
              <a:tblPr/>
              <a:tblGrid>
                <a:gridCol w="2703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8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3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Часть речи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Вопрос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Грамматическое 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3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Прилагательное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Какой?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3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Глагол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делать?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сделать?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Причастие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Какой?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делающий?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делавший?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сделавший?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2570" name="Group 42"/>
          <p:cNvGraphicFramePr>
            <a:graphicFrameLocks noGrp="1"/>
          </p:cNvGraphicFramePr>
          <p:nvPr/>
        </p:nvGraphicFramePr>
        <p:xfrm>
          <a:off x="5724525" y="1484313"/>
          <a:ext cx="3168650" cy="4394836"/>
        </p:xfrm>
        <a:graphic>
          <a:graphicData uri="http://schemas.openxmlformats.org/drawingml/2006/table">
            <a:tbl>
              <a:tblPr/>
              <a:tblGrid>
                <a:gridCol w="316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Грамматическое 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Признак предмета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Действие предмета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Признак предмета по действию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Picture 15" descr="Картинка 68 из 2079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0"/>
            <a:ext cx="1531937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333375"/>
            <a:ext cx="8351837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6600"/>
                </a:solidFill>
                <a:latin typeface="Times New Roman" pitchFamily="18" charset="0"/>
              </a:rPr>
              <a:t>Найдите в предложениях причастия.</a:t>
            </a:r>
          </a:p>
          <a:p>
            <a:pPr algn="ctr"/>
            <a:endParaRPr lang="ru-RU" sz="1400" b="1">
              <a:solidFill>
                <a:srgbClr val="006600"/>
              </a:solidFill>
              <a:latin typeface="Times New Roman" pitchFamily="18" charset="0"/>
            </a:endParaRPr>
          </a:p>
          <a:p>
            <a:r>
              <a:rPr lang="ru-RU" sz="2800" b="1">
                <a:latin typeface="Times New Roman" pitchFamily="18" charset="0"/>
              </a:rPr>
              <a:t>   1. Внимание охотников привлёк растущий на опушке леса дуб.</a:t>
            </a:r>
          </a:p>
          <a:p>
            <a:r>
              <a:rPr lang="ru-RU" sz="2800" b="1">
                <a:latin typeface="Times New Roman" pitchFamily="18" charset="0"/>
              </a:rPr>
              <a:t>   2. Догоравший костёр ещё дымился.</a:t>
            </a:r>
          </a:p>
          <a:p>
            <a:r>
              <a:rPr lang="ru-RU" sz="2800" b="1">
                <a:latin typeface="Times New Roman" pitchFamily="18" charset="0"/>
              </a:rPr>
              <a:t>   3. Прочитанная книга лежала на полке.</a:t>
            </a:r>
          </a:p>
          <a:p>
            <a:r>
              <a:rPr lang="ru-RU" sz="2800" b="1">
                <a:latin typeface="Times New Roman" pitchFamily="18" charset="0"/>
              </a:rPr>
              <a:t>   4. Обеспокоенные чем-то птицы сорвались  с веток и полетели в сторону озера, сверкающего зеркальной гладью.</a:t>
            </a:r>
            <a:r>
              <a:rPr lang="ru-RU" sz="2800">
                <a:latin typeface="Times New Roman" pitchFamily="18" charset="0"/>
              </a:rPr>
              <a:t> 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6084888" y="1557338"/>
            <a:ext cx="1582737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1116013" y="2349500"/>
            <a:ext cx="208915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116013" y="2781300"/>
            <a:ext cx="2160587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1116013" y="3213100"/>
            <a:ext cx="2447925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6084888" y="3644900"/>
            <a:ext cx="208915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11188" y="4437063"/>
            <a:ext cx="82073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ru-RU" sz="2800" b="1">
                <a:solidFill>
                  <a:srgbClr val="006600"/>
                </a:solidFill>
                <a:latin typeface="Times New Roman" pitchFamily="18" charset="0"/>
              </a:rPr>
              <a:t>- Какого вида и времени эти причастия?</a:t>
            </a:r>
          </a:p>
          <a:p>
            <a:r>
              <a:rPr kumimoji="1" lang="ru-RU" sz="2800" b="1">
                <a:solidFill>
                  <a:srgbClr val="006600"/>
                </a:solidFill>
                <a:latin typeface="Times New Roman" pitchFamily="18" charset="0"/>
              </a:rPr>
              <a:t>- Какую синтаксическую роль  они выполняют?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52562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Ответьте на вопросы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19113" y="1144588"/>
            <a:ext cx="8229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1. Что такое причастие?</a:t>
            </a:r>
          </a:p>
          <a:p>
            <a:r>
              <a:rPr lang="ru-RU" sz="2800" b="1">
                <a:latin typeface="Times New Roman" pitchFamily="18" charset="0"/>
              </a:rPr>
              <a:t>2. Как изменяются причастия?</a:t>
            </a:r>
          </a:p>
          <a:p>
            <a:r>
              <a:rPr lang="ru-RU" sz="2800" b="1">
                <a:latin typeface="Times New Roman" pitchFamily="18" charset="0"/>
              </a:rPr>
              <a:t>3. Каким членом предложения обычно бывают причастия?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6"/>
          <p:cNvSpPr>
            <a:spLocks noChangeArrowheads="1"/>
          </p:cNvSpPr>
          <p:nvPr/>
        </p:nvSpPr>
        <p:spPr bwMode="auto">
          <a:xfrm>
            <a:off x="762000" y="381000"/>
            <a:ext cx="7696200" cy="6096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Рефлексия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87450" y="1628775"/>
            <a:ext cx="693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Найдите «лишнее» слово. </a:t>
            </a:r>
          </a:p>
          <a:p>
            <a:r>
              <a:rPr lang="ru-RU" sz="2400"/>
              <a:t>Укажите, почему оно «лишнее».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2636838"/>
            <a:ext cx="806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800"/>
              <a:t>1)</a:t>
            </a:r>
            <a:r>
              <a:rPr lang="ru-RU" sz="2800">
                <a:solidFill>
                  <a:srgbClr val="0033CC"/>
                </a:solidFill>
              </a:rPr>
              <a:t> синий, синеющий, синеватый, синенький</a:t>
            </a:r>
          </a:p>
          <a:p>
            <a:pPr marL="457200" indent="-457200"/>
            <a:r>
              <a:rPr lang="ru-RU" sz="2800"/>
              <a:t>2)</a:t>
            </a:r>
            <a:r>
              <a:rPr lang="ru-RU" sz="2800">
                <a:solidFill>
                  <a:srgbClr val="0033CC"/>
                </a:solidFill>
              </a:rPr>
              <a:t> сильный, сильнейший, силовой, усиленный .</a:t>
            </a:r>
          </a:p>
        </p:txBody>
      </p:sp>
      <p:pic>
        <p:nvPicPr>
          <p:cNvPr id="25605" name="Picture 8" descr="http://www.segment.ru/data/images/1p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4868863"/>
            <a:ext cx="148272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3132138" y="3933825"/>
            <a:ext cx="2133600" cy="457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Проверьте себя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03350" y="5589588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400"/>
              <a:t>Укажите время причастий.</a:t>
            </a: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755650" y="2636838"/>
            <a:ext cx="806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800"/>
              <a:t>1)</a:t>
            </a:r>
            <a:r>
              <a:rPr lang="ru-RU" sz="2800">
                <a:solidFill>
                  <a:srgbClr val="0033CC"/>
                </a:solidFill>
              </a:rPr>
              <a:t> синий, </a:t>
            </a:r>
            <a:r>
              <a:rPr lang="ru-RU" sz="2800">
                <a:solidFill>
                  <a:srgbClr val="FF0000"/>
                </a:solidFill>
              </a:rPr>
              <a:t>синеющий</a:t>
            </a:r>
            <a:r>
              <a:rPr lang="ru-RU" sz="2800">
                <a:solidFill>
                  <a:srgbClr val="0033CC"/>
                </a:solidFill>
              </a:rPr>
              <a:t>, синеватый, синенький</a:t>
            </a:r>
          </a:p>
          <a:p>
            <a:pPr marL="457200" indent="-457200"/>
            <a:r>
              <a:rPr lang="ru-RU" sz="2800"/>
              <a:t>2)</a:t>
            </a:r>
            <a:r>
              <a:rPr lang="ru-RU" sz="2800">
                <a:solidFill>
                  <a:srgbClr val="0033CC"/>
                </a:solidFill>
              </a:rPr>
              <a:t> сильный, сильнейший, силовой, </a:t>
            </a:r>
            <a:r>
              <a:rPr lang="ru-RU" sz="2800">
                <a:solidFill>
                  <a:srgbClr val="FF0000"/>
                </a:solidFill>
              </a:rPr>
              <a:t>усиленный</a:t>
            </a:r>
            <a:r>
              <a:rPr lang="ru-RU" sz="2800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403350" y="5013325"/>
            <a:ext cx="525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800"/>
              <a:t>Это причастия!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5292725" y="1412875"/>
            <a:ext cx="2879725" cy="503238"/>
          </a:xfrm>
          <a:prstGeom prst="wedgeRoundRectCallout">
            <a:avLst>
              <a:gd name="adj1" fmla="val -106394"/>
              <a:gd name="adj2" fmla="val 240222"/>
              <a:gd name="adj3" fmla="val 16667"/>
            </a:avLst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Настоящее время</a:t>
            </a: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5292725" y="3789363"/>
            <a:ext cx="2555875" cy="503237"/>
          </a:xfrm>
          <a:prstGeom prst="wedgeRoundRectCallout">
            <a:avLst>
              <a:gd name="adj1" fmla="val 47889"/>
              <a:gd name="adj2" fmla="val -109306"/>
              <a:gd name="adj3" fmla="val 16667"/>
            </a:avLst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Прошедшее 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allAtOnce"/>
      <p:bldP spid="6" grpId="0" build="p" animBg="1"/>
      <p:bldP spid="7" grpId="0" build="p"/>
      <p:bldP spid="2" grpId="0" build="allAtOnce"/>
      <p:bldP spid="5" grpId="0" build="p"/>
      <p:bldP spid="25611" grpId="0" animBg="1"/>
      <p:bldP spid="256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1188" y="908050"/>
            <a:ext cx="3960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Прочитайте текст.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0825" y="1268413"/>
            <a:ext cx="6192838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Сбоку наползает мрачная синяя туча, на фоне её </a:t>
            </a: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трепещут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тысячи белых крыльев. Как стая </a:t>
            </a: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белых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бабочек, летят россыпью стрепеты.</a:t>
            </a:r>
          </a:p>
          <a:p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В полёте этих птиц, в их </a:t>
            </a: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трепещущих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крыльях – нечто необычное, удивительное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	</a:t>
            </a:r>
          </a:p>
        </p:txBody>
      </p:sp>
      <p:pic>
        <p:nvPicPr>
          <p:cNvPr id="9" name="Рисунок 8" descr="strepe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1268413"/>
            <a:ext cx="252253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750" y="3716338"/>
            <a:ext cx="65008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Сравните выделенные слова.</a:t>
            </a:r>
          </a:p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Какие из них обозначают признак предмета? </a:t>
            </a:r>
          </a:p>
        </p:txBody>
      </p:sp>
      <p:sp>
        <p:nvSpPr>
          <p:cNvPr id="14341" name="AutoShape 12"/>
          <p:cNvSpPr>
            <a:spLocks noChangeArrowheads="1"/>
          </p:cNvSpPr>
          <p:nvPr/>
        </p:nvSpPr>
        <p:spPr bwMode="auto">
          <a:xfrm>
            <a:off x="990600" y="304800"/>
            <a:ext cx="7543800" cy="6096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Определяем проблему урока</a:t>
            </a: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539750" y="4581525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Какое слово называет действие?</a:t>
            </a: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539750" y="5084763"/>
            <a:ext cx="7488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 значении какого слова есть и признак, и действие?</a:t>
            </a:r>
          </a:p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Как это можно доказать?</a:t>
            </a:r>
          </a:p>
        </p:txBody>
      </p:sp>
      <p:sp>
        <p:nvSpPr>
          <p:cNvPr id="14344" name="AutoShape 17"/>
          <p:cNvSpPr>
            <a:spLocks noChangeArrowheads="1"/>
          </p:cNvSpPr>
          <p:nvPr/>
        </p:nvSpPr>
        <p:spPr bwMode="auto">
          <a:xfrm>
            <a:off x="4932363" y="5734050"/>
            <a:ext cx="2520950" cy="5032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Проверьте себя</a:t>
            </a: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50825" y="1268413"/>
            <a:ext cx="6192838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Сбоку наползает мрачная синяя туча, на фоне её </a:t>
            </a:r>
            <a:r>
              <a:rPr lang="ru-RU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трепещут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тысячи белых крыльев. Как стая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белых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бабочек, летят россыпью стрепеты.</a:t>
            </a:r>
          </a:p>
          <a:p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В полёте этих птиц, в их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трепещущих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крыльях – нечто необычное, удивительное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	</a:t>
            </a: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50825" y="1268413"/>
            <a:ext cx="6192838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Сбоку наползает мрачная синяя туча, на фоне её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трепещут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тысячи белых крыльев. Как стая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белых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бабочек, летят россыпью стрепеты.</a:t>
            </a:r>
          </a:p>
          <a:p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В полёте этих птиц, в их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трепещущих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крыльях – нечто необычное, удивительное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	</a:t>
            </a: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50825" y="1268413"/>
            <a:ext cx="6192838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Сбоку наползает мрачная синяя туча, на фоне её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трепещут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тысячи белых крыльев. Как стая 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белых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бабочек, летят россыпью стрепеты.</a:t>
            </a:r>
          </a:p>
          <a:p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В полёте этих птиц, в их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трепещущих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крыльях – нечто необычное, удивительное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uiExpand="1" build="allAtOnce"/>
      <p:bldP spid="10" grpId="0" build="allAtOnce"/>
      <p:bldP spid="2" grpId="0" build="allAtOnce"/>
      <p:bldP spid="3" grpId="0" uiExpand="1" build="allAtOnce"/>
      <p:bldP spid="14344" grpId="0" animBg="1"/>
      <p:bldP spid="4" grpId="0" uiExpand="1" build="allAtOnce"/>
      <p:bldP spid="5" grpId="0" uiExpand="1" build="allAtOnce"/>
      <p:bldP spid="6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214438" y="4437063"/>
            <a:ext cx="7000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Можно ли отнести слова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белые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трепещущие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к одной и той же части речи?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5362" name="AutoShape 17"/>
          <p:cNvSpPr>
            <a:spLocks noChangeArrowheads="1"/>
          </p:cNvSpPr>
          <p:nvPr/>
        </p:nvSpPr>
        <p:spPr bwMode="auto">
          <a:xfrm>
            <a:off x="2771775" y="1557338"/>
            <a:ext cx="3095625" cy="503237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трепещущий</a:t>
            </a:r>
          </a:p>
        </p:txBody>
      </p:sp>
      <p:sp>
        <p:nvSpPr>
          <p:cNvPr id="15364" name="AutoShape 18"/>
          <p:cNvSpPr>
            <a:spLocks noChangeArrowheads="1"/>
          </p:cNvSpPr>
          <p:nvPr/>
        </p:nvSpPr>
        <p:spPr bwMode="auto">
          <a:xfrm>
            <a:off x="250825" y="2781300"/>
            <a:ext cx="3889375" cy="1368425"/>
          </a:xfrm>
          <a:prstGeom prst="cloudCallout">
            <a:avLst>
              <a:gd name="adj1" fmla="val 62856"/>
              <a:gd name="adj2" fmla="val -97449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000"/>
              <a:t>Можно задать два вопроса: </a:t>
            </a:r>
            <a:r>
              <a:rPr lang="ru-RU" sz="2000" b="1"/>
              <a:t>какой? что делающий?</a:t>
            </a:r>
          </a:p>
        </p:txBody>
      </p:sp>
      <p:sp>
        <p:nvSpPr>
          <p:cNvPr id="15365" name="AutoShape 19"/>
          <p:cNvSpPr>
            <a:spLocks noChangeArrowheads="1"/>
          </p:cNvSpPr>
          <p:nvPr/>
        </p:nvSpPr>
        <p:spPr bwMode="auto">
          <a:xfrm>
            <a:off x="4932363" y="2781300"/>
            <a:ext cx="3960812" cy="1441450"/>
          </a:xfrm>
          <a:prstGeom prst="cloudCallout">
            <a:avLst>
              <a:gd name="adj1" fmla="val -57375"/>
              <a:gd name="adj2" fmla="val -95046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000"/>
              <a:t>Объяснить значение: «</a:t>
            </a:r>
            <a:r>
              <a:rPr lang="ru-RU" sz="2000" b="1"/>
              <a:t>такой</a:t>
            </a:r>
            <a:r>
              <a:rPr lang="ru-RU" sz="2000"/>
              <a:t>, который </a:t>
            </a:r>
            <a:r>
              <a:rPr lang="ru-RU" sz="2000" b="1"/>
              <a:t>трепещет</a:t>
            </a:r>
            <a:r>
              <a:rPr lang="ru-RU" sz="2000"/>
              <a:t>»</a:t>
            </a:r>
          </a:p>
        </p:txBody>
      </p:sp>
      <p:sp>
        <p:nvSpPr>
          <p:cNvPr id="2" name="Прямоугольник 12"/>
          <p:cNvSpPr>
            <a:spLocks noChangeArrowheads="1"/>
          </p:cNvSpPr>
          <p:nvPr/>
        </p:nvSpPr>
        <p:spPr bwMode="auto">
          <a:xfrm>
            <a:off x="1042988" y="5445125"/>
            <a:ext cx="7000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Перед вами новая часть речи –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причастие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Сформулируйте цель урока.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5367" name="AutoShape 12"/>
          <p:cNvSpPr>
            <a:spLocks noChangeArrowheads="1"/>
          </p:cNvSpPr>
          <p:nvPr/>
        </p:nvSpPr>
        <p:spPr bwMode="auto">
          <a:xfrm>
            <a:off x="611188" y="333375"/>
            <a:ext cx="8208962" cy="1008063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/>
              <a:t>Установить, какие признаки есть у причастия, </a:t>
            </a:r>
          </a:p>
          <a:p>
            <a:pPr algn="ctr"/>
            <a:r>
              <a:rPr lang="ru-RU" sz="2800"/>
              <a:t>чем отличается причастие от прилагательного.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  <p:bldP spid="15364" grpId="0" animBg="1"/>
      <p:bldP spid="15365" grpId="0" uiExpand="1" build="allAtOnce" animBg="1"/>
      <p:bldP spid="2" grpId="0" build="allAtOnce"/>
      <p:bldP spid="153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55650" y="188913"/>
            <a:ext cx="720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Сравните свои наблюдения с материалом, представленным в таблице.</a:t>
            </a:r>
          </a:p>
        </p:txBody>
      </p:sp>
      <p:graphicFrame>
        <p:nvGraphicFramePr>
          <p:cNvPr id="15386" name="Group 26"/>
          <p:cNvGraphicFramePr>
            <a:graphicFrameLocks noGrp="1"/>
          </p:cNvGraphicFramePr>
          <p:nvPr/>
        </p:nvGraphicFramePr>
        <p:xfrm>
          <a:off x="179388" y="1125538"/>
          <a:ext cx="8715375" cy="4489768"/>
        </p:xfrm>
        <a:graphic>
          <a:graphicData uri="http://schemas.openxmlformats.org/drawingml/2006/table">
            <a:tbl>
              <a:tblPr/>
              <a:tblGrid>
                <a:gridCol w="2703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8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3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Часть речи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Вопрос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Грамматическое 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3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Прилагательное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Какой?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3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Глагол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делать?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сделать?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Причастие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Какой?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делающий?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делавший?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Что сделавший?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684213" y="5805488"/>
            <a:ext cx="720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Из грамматических значений каких частей речи складывается значение причастия?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 descr="Asks-a-Ques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860800"/>
            <a:ext cx="835818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971550" y="1268413"/>
            <a:ext cx="7358063" cy="2071687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42988" y="1341438"/>
            <a:ext cx="72151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Грамматическое значение причастия складывается из грамматических значений</a:t>
            </a:r>
            <a:r>
              <a:rPr lang="ru-RU" sz="3200" b="1">
                <a:latin typeface="Calibri" pitchFamily="34" charset="0"/>
              </a:rPr>
              <a:t> </a:t>
            </a:r>
            <a:r>
              <a:rPr lang="ru-RU" sz="3200" b="1" i="1">
                <a:latin typeface="Calibri" pitchFamily="34" charset="0"/>
              </a:rPr>
              <a:t>прилагательного</a:t>
            </a:r>
            <a:r>
              <a:rPr lang="ru-RU" sz="3200" b="1"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и</a:t>
            </a:r>
            <a:r>
              <a:rPr lang="ru-RU" sz="3200" b="1">
                <a:latin typeface="Calibri" pitchFamily="34" charset="0"/>
              </a:rPr>
              <a:t> </a:t>
            </a:r>
            <a:r>
              <a:rPr lang="ru-RU" sz="3200" b="1" i="1">
                <a:latin typeface="Calibri" pitchFamily="34" charset="0"/>
              </a:rPr>
              <a:t>глагола</a:t>
            </a:r>
            <a:r>
              <a:rPr lang="ru-RU" sz="3200"/>
              <a:t>.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492500" y="476250"/>
            <a:ext cx="2087563" cy="431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Проверь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allAtOnce"/>
      <p:bldP spid="163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8366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Прочитайте высказывание М.В. Ломоносова о причастии.</a:t>
            </a:r>
            <a:r>
              <a:rPr lang="ru-RU" sz="2800" i="1" u="sng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1275" y="1484313"/>
            <a:ext cx="5000625" cy="405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hlink"/>
                </a:solidFill>
                <a:latin typeface="Calibri" pitchFamily="34" charset="0"/>
              </a:rPr>
              <a:t>«Сии глагольные имена служат к сокращению человеческого слова, заключая в себе имени и глагола силу».</a:t>
            </a:r>
          </a:p>
          <a:p>
            <a:endParaRPr lang="ru-RU" sz="3200">
              <a:solidFill>
                <a:schemeClr val="hlink"/>
              </a:solidFill>
              <a:latin typeface="Calibri" pitchFamily="34" charset="0"/>
            </a:endParaRPr>
          </a:p>
          <a:p>
            <a:r>
              <a:rPr lang="ru-RU" sz="3200" i="1">
                <a:solidFill>
                  <a:schemeClr val="hlink"/>
                </a:solidFill>
                <a:latin typeface="Calibri" pitchFamily="34" charset="0"/>
              </a:rPr>
              <a:t>                М.В.</a:t>
            </a:r>
            <a:r>
              <a:rPr lang="ru-RU" sz="3200" i="1">
                <a:solidFill>
                  <a:schemeClr val="hlink"/>
                </a:solidFill>
              </a:rPr>
              <a:t> </a:t>
            </a:r>
            <a:r>
              <a:rPr lang="ru-RU" sz="3200" i="1">
                <a:solidFill>
                  <a:schemeClr val="hlink"/>
                </a:solidFill>
                <a:latin typeface="Calibri" pitchFamily="34" charset="0"/>
              </a:rPr>
              <a:t>Ломоносов</a:t>
            </a:r>
          </a:p>
          <a:p>
            <a:r>
              <a:rPr lang="ru-RU" sz="3600">
                <a:latin typeface="Calibri" pitchFamily="34" charset="0"/>
              </a:rPr>
              <a:t>		</a:t>
            </a:r>
          </a:p>
        </p:txBody>
      </p:sp>
      <p:pic>
        <p:nvPicPr>
          <p:cNvPr id="6" name="Рисунок 5" descr="fb512f98ae5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5738"/>
            <a:ext cx="3643313" cy="54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24300" y="5157788"/>
            <a:ext cx="51117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Как вы поняли, для чего нужны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причастия?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8437" name="AutoShape 6"/>
          <p:cNvSpPr>
            <a:spLocks noChangeArrowheads="1"/>
          </p:cNvSpPr>
          <p:nvPr/>
        </p:nvSpPr>
        <p:spPr bwMode="auto">
          <a:xfrm>
            <a:off x="468313" y="188913"/>
            <a:ext cx="8137525" cy="6477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Решаем проблему, открываем новые знания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uiExpand="1" build="allAtOnce"/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5"/>
          <p:cNvSpPr txBox="1">
            <a:spLocks noChangeArrowheads="1"/>
          </p:cNvSpPr>
          <p:nvPr/>
        </p:nvSpPr>
        <p:spPr bwMode="auto">
          <a:xfrm>
            <a:off x="323850" y="188913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Сопоставьте столбики слов, характеризующих слово </a:t>
            </a:r>
            <a:r>
              <a:rPr lang="ru-RU" sz="2400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2555875" y="1916113"/>
            <a:ext cx="3643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9900"/>
                </a:solidFill>
                <a:latin typeface="Calibri" pitchFamily="34" charset="0"/>
              </a:rPr>
              <a:t>яблоко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787900" y="2420938"/>
            <a:ext cx="1008063" cy="576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2627313" y="2492375"/>
            <a:ext cx="1071562" cy="500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35150" y="3429000"/>
            <a:ext cx="22812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Times New Roman" pitchFamily="18" charset="0"/>
              </a:rPr>
              <a:t>красное</a:t>
            </a:r>
          </a:p>
          <a:p>
            <a:r>
              <a:rPr lang="ru-RU" sz="2800">
                <a:solidFill>
                  <a:schemeClr val="hlink"/>
                </a:solidFill>
                <a:latin typeface="Times New Roman" pitchFamily="18" charset="0"/>
              </a:rPr>
              <a:t>зелёное</a:t>
            </a:r>
          </a:p>
          <a:p>
            <a:r>
              <a:rPr lang="ru-RU" sz="2800">
                <a:solidFill>
                  <a:schemeClr val="hlink"/>
                </a:solidFill>
                <a:latin typeface="Times New Roman" pitchFamily="18" charset="0"/>
              </a:rPr>
              <a:t>сладкое</a:t>
            </a:r>
          </a:p>
          <a:p>
            <a:r>
              <a:rPr lang="ru-RU" sz="2800">
                <a:solidFill>
                  <a:schemeClr val="hlink"/>
                </a:solidFill>
                <a:latin typeface="Times New Roman" pitchFamily="18" charset="0"/>
              </a:rPr>
              <a:t>кислое</a:t>
            </a:r>
          </a:p>
          <a:p>
            <a:r>
              <a:rPr lang="ru-RU" sz="2800">
                <a:solidFill>
                  <a:schemeClr val="hlink"/>
                </a:solidFill>
                <a:latin typeface="Times New Roman" pitchFamily="18" charset="0"/>
              </a:rPr>
              <a:t>большое</a:t>
            </a:r>
          </a:p>
          <a:p>
            <a:r>
              <a:rPr lang="ru-RU" sz="2800">
                <a:solidFill>
                  <a:schemeClr val="hlink"/>
                </a:solidFill>
                <a:latin typeface="Times New Roman" pitchFamily="18" charset="0"/>
              </a:rPr>
              <a:t>круглое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003800" y="3357563"/>
            <a:ext cx="3100388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краснеющее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висящее 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срываемое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поспевшее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сорванное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мытое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очищенное</a:t>
            </a:r>
          </a:p>
        </p:txBody>
      </p:sp>
      <p:pic>
        <p:nvPicPr>
          <p:cNvPr id="8" name="Рисунок 7" descr="abols-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196975"/>
            <a:ext cx="2700337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кусности-которые-помогают-худеть-1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625"/>
            <a:ext cx="1714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64968487_yabl3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268413"/>
            <a:ext cx="20891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323850" y="620713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Отнесите признаки к соответствующему столбику. </a:t>
            </a:r>
          </a:p>
        </p:txBody>
      </p:sp>
      <p:sp>
        <p:nvSpPr>
          <p:cNvPr id="19473" name="AutoShape 17"/>
          <p:cNvSpPr>
            <a:spLocks noChangeArrowheads="1"/>
          </p:cNvSpPr>
          <p:nvPr/>
        </p:nvSpPr>
        <p:spPr bwMode="auto">
          <a:xfrm>
            <a:off x="3059113" y="1125538"/>
            <a:ext cx="2808287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постоянные</a:t>
            </a:r>
          </a:p>
        </p:txBody>
      </p:sp>
      <p:sp>
        <p:nvSpPr>
          <p:cNvPr id="19474" name="AutoShape 18"/>
          <p:cNvSpPr>
            <a:spLocks noChangeArrowheads="1"/>
          </p:cNvSpPr>
          <p:nvPr/>
        </p:nvSpPr>
        <p:spPr bwMode="auto">
          <a:xfrm>
            <a:off x="2700338" y="1628775"/>
            <a:ext cx="3384550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 действию во времени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051 L 0.20486 0.2152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110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22066 0.2886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0" y="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  <p:bldP spid="25" grpId="0" uiExpand="1" build="p"/>
      <p:bldP spid="2" grpId="0" build="allAtOnce"/>
      <p:bldP spid="19473" grpId="0" animBg="1"/>
      <p:bldP spid="19473" grpId="1" animBg="1"/>
      <p:bldP spid="19474" grpId="0" animBg="1"/>
      <p:bldP spid="1947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5"/>
          <p:cNvSpPr txBox="1">
            <a:spLocks noChangeArrowheads="1"/>
          </p:cNvSpPr>
          <p:nvPr/>
        </p:nvSpPr>
        <p:spPr bwMode="auto">
          <a:xfrm>
            <a:off x="323850" y="188913"/>
            <a:ext cx="8820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Распределите причастия в группы в зависимости от характера признака во времени.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492500" y="836613"/>
            <a:ext cx="3100388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краснеющее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висящее 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срываемое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поспевшее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сорванное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мытое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очищенное</a:t>
            </a:r>
          </a:p>
        </p:txBody>
      </p:sp>
      <p:sp>
        <p:nvSpPr>
          <p:cNvPr id="20483" name="AutoShape 12"/>
          <p:cNvSpPr>
            <a:spLocks noChangeArrowheads="1"/>
          </p:cNvSpPr>
          <p:nvPr/>
        </p:nvSpPr>
        <p:spPr bwMode="auto">
          <a:xfrm>
            <a:off x="5219700" y="3933825"/>
            <a:ext cx="3457575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 прошедшем времени</a:t>
            </a:r>
          </a:p>
        </p:txBody>
      </p:sp>
      <p:sp>
        <p:nvSpPr>
          <p:cNvPr id="20484" name="AutoShape 13"/>
          <p:cNvSpPr>
            <a:spLocks noChangeArrowheads="1"/>
          </p:cNvSpPr>
          <p:nvPr/>
        </p:nvSpPr>
        <p:spPr bwMode="auto">
          <a:xfrm>
            <a:off x="250825" y="3933825"/>
            <a:ext cx="3600450" cy="3587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 настоящем времени</a:t>
            </a:r>
          </a:p>
        </p:txBody>
      </p:sp>
      <p:sp>
        <p:nvSpPr>
          <p:cNvPr id="20485" name="AutoShape 15" descr="Z"/>
          <p:cNvSpPr>
            <a:spLocks noChangeAspect="1" noChangeArrowheads="1"/>
          </p:cNvSpPr>
          <p:nvPr/>
        </p:nvSpPr>
        <p:spPr bwMode="auto">
          <a:xfrm>
            <a:off x="4572000" y="3573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6" name="Picture 17" descr="ANd9GcTIbEWLi1lwwxACtK9CmzmHiGU169BEsiit37w_ZyxuUigCgmB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24860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9" descr="0806_yab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484313"/>
            <a:ext cx="252095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6 L -0.30521 0.5185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00" y="2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-0.30191 0.5298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2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30087 0.5409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2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41" dur="20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45" dur="20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49" dur="2000" fill="hold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53" dur="2000" fill="hold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5"/>
          <p:cNvSpPr txBox="1">
            <a:spLocks noChangeArrowheads="1"/>
          </p:cNvSpPr>
          <p:nvPr/>
        </p:nvSpPr>
        <p:spPr bwMode="auto">
          <a:xfrm>
            <a:off x="2339975" y="333375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Поработайте в парах.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3850" y="2636838"/>
            <a:ext cx="31003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краснеющее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висящее 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срываемое</a:t>
            </a: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468313" y="4508500"/>
            <a:ext cx="4968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Выделите суффиксы причастий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настоящего времени.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Выделите суффиксы причастий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прошедшего времени.</a:t>
            </a:r>
          </a:p>
        </p:txBody>
      </p:sp>
      <p:sp>
        <p:nvSpPr>
          <p:cNvPr id="21508" name="AutoShape 12"/>
          <p:cNvSpPr>
            <a:spLocks noChangeArrowheads="1"/>
          </p:cNvSpPr>
          <p:nvPr/>
        </p:nvSpPr>
        <p:spPr bwMode="auto">
          <a:xfrm>
            <a:off x="395288" y="1989138"/>
            <a:ext cx="3097212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настоящего времени</a:t>
            </a:r>
          </a:p>
        </p:txBody>
      </p:sp>
      <p:sp>
        <p:nvSpPr>
          <p:cNvPr id="21509" name="AutoShape 13"/>
          <p:cNvSpPr>
            <a:spLocks noChangeArrowheads="1"/>
          </p:cNvSpPr>
          <p:nvPr/>
        </p:nvSpPr>
        <p:spPr bwMode="auto">
          <a:xfrm>
            <a:off x="4716463" y="1989138"/>
            <a:ext cx="3168650" cy="431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прошедшего времени</a:t>
            </a:r>
          </a:p>
        </p:txBody>
      </p:sp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4716463" y="2565400"/>
            <a:ext cx="3100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поспевшее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сорванное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очищенное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мытое</a:t>
            </a: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2484438" y="2636838"/>
            <a:ext cx="208915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краснеть</a:t>
            </a:r>
          </a:p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висеть </a:t>
            </a:r>
          </a:p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срывать</a:t>
            </a:r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6804025" y="2565400"/>
            <a:ext cx="19446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поспеть</a:t>
            </a:r>
          </a:p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сорвать</a:t>
            </a:r>
          </a:p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очистить</a:t>
            </a:r>
          </a:p>
          <a:p>
            <a:r>
              <a:rPr lang="ru-RU" sz="2800">
                <a:solidFill>
                  <a:schemeClr val="hlink"/>
                </a:solidFill>
              </a:rPr>
              <a:t>–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 мыть</a:t>
            </a:r>
          </a:p>
        </p:txBody>
      </p:sp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323850" y="2636838"/>
            <a:ext cx="310038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красне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ющ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вис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ящ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ее 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срыва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ем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ое</a:t>
            </a:r>
          </a:p>
        </p:txBody>
      </p: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4716463" y="2565400"/>
            <a:ext cx="3100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поспе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вш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ее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сорва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нн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очищ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енн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ое</a:t>
            </a:r>
          </a:p>
          <a:p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мы</a:t>
            </a:r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т</a:t>
            </a:r>
            <a:r>
              <a:rPr lang="ru-RU" sz="2800">
                <a:solidFill>
                  <a:schemeClr val="hlink"/>
                </a:solidFill>
                <a:latin typeface="Calibri" pitchFamily="34" charset="0"/>
              </a:rPr>
              <a:t>ое</a:t>
            </a:r>
          </a:p>
        </p:txBody>
      </p:sp>
      <p:pic>
        <p:nvPicPr>
          <p:cNvPr id="21515" name="Picture 20" descr="jabloko-na-kvadrate-tes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4437063"/>
            <a:ext cx="3132138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extBox 5"/>
          <p:cNvSpPr txBox="1">
            <a:spLocks noChangeArrowheads="1"/>
          </p:cNvSpPr>
          <p:nvPr/>
        </p:nvSpPr>
        <p:spPr bwMode="auto">
          <a:xfrm>
            <a:off x="2339975" y="836613"/>
            <a:ext cx="61928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Рядом с причастиями запишите глаголы, от которых они образованы.</a:t>
            </a:r>
          </a:p>
        </p:txBody>
      </p:sp>
      <p:pic>
        <p:nvPicPr>
          <p:cNvPr id="21517" name="Picture 23" descr="ANd9GcTrOhXHuQqQvIj5xcHfJknKXlHwxiTw07f4hTIjJACGtV2muhNxa7rzqX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800225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2" grpId="0" uiExpand="1" build="allAtOnce"/>
      <p:bldP spid="3" grpId="0" build="p"/>
      <p:bldP spid="4" grpId="0" build="p"/>
      <p:bldP spid="5" grpId="0" build="p"/>
      <p:bldP spid="7" grpId="0" uiExpand="1" build="p"/>
      <p:bldP spid="8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737</Words>
  <Application>Microsoft Office PowerPoint</Application>
  <PresentationFormat>Экран (4:3)</PresentationFormat>
  <Paragraphs>161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Шестнадцатое ноября. Классная работа.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Горейкова ЕИ</cp:lastModifiedBy>
  <cp:revision>43</cp:revision>
  <dcterms:created xsi:type="dcterms:W3CDTF">2013-06-11T07:56:04Z</dcterms:created>
  <dcterms:modified xsi:type="dcterms:W3CDTF">2025-12-09T11:57:36Z</dcterms:modified>
</cp:coreProperties>
</file>