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3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0" autoAdjust="0"/>
  </p:normalViewPr>
  <p:slideViewPr>
    <p:cSldViewPr>
      <p:cViewPr>
        <p:scale>
          <a:sx n="90" d="100"/>
          <a:sy n="90" d="100"/>
        </p:scale>
        <p:origin x="-1234" y="-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725144"/>
            <a:ext cx="8305800" cy="1728192"/>
          </a:xfrm>
        </p:spPr>
        <p:txBody>
          <a:bodyPr/>
          <a:lstStyle/>
          <a:p>
            <a:pPr lvl="0" algn="l">
              <a:buClr>
                <a:srgbClr val="F3A447"/>
              </a:buClr>
            </a:pPr>
            <a:r>
              <a:rPr lang="ru-RU" sz="1800" dirty="0" smtClean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Подготовила</a:t>
            </a:r>
            <a:r>
              <a:rPr lang="ru-RU" sz="1800" dirty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l">
              <a:buClr>
                <a:srgbClr val="F3A447"/>
              </a:buClr>
            </a:pPr>
            <a:r>
              <a:rPr lang="ru-RU" sz="1800" dirty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sz="1800" dirty="0" err="1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Янгулова</a:t>
            </a:r>
            <a:r>
              <a:rPr lang="ru-RU" sz="1800" dirty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 Светлана Николаевна</a:t>
            </a:r>
          </a:p>
          <a:p>
            <a:pPr lvl="0" algn="l">
              <a:buClr>
                <a:srgbClr val="F3A447"/>
              </a:buClr>
            </a:pPr>
            <a:r>
              <a:rPr lang="ru-RU" sz="1800" dirty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учитель русского языка и литературы </a:t>
            </a:r>
          </a:p>
          <a:p>
            <a:pPr lvl="0" algn="l">
              <a:buClr>
                <a:srgbClr val="F3A447"/>
              </a:buClr>
            </a:pPr>
            <a:r>
              <a:rPr lang="ru-RU" sz="1800" dirty="0">
                <a:solidFill>
                  <a:srgbClr val="444D26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МБОУ Озерная СШ № 9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ru-RU" sz="6600" spc="0" dirty="0">
                <a:ln>
                  <a:noFill/>
                </a:ln>
                <a:solidFill>
                  <a:srgbClr val="82341E"/>
                </a:solidFill>
                <a:effectLst/>
                <a:latin typeface="Magnolia Script" panose="02000503070000020003" pitchFamily="2" charset="-52"/>
                <a:ea typeface="+mn-ea"/>
                <a:cs typeface="+mn-cs"/>
              </a:rPr>
              <a:t>Н.В. Гоголь. повесть  </a:t>
            </a:r>
            <a:r>
              <a:rPr lang="ru-RU" sz="6600" b="1" spc="0" dirty="0">
                <a:ln>
                  <a:noFill/>
                </a:ln>
                <a:solidFill>
                  <a:srgbClr val="82341E"/>
                </a:solidFill>
                <a:effectLst/>
                <a:latin typeface="Magnolia Script" panose="02000503070000020003" pitchFamily="2" charset="-52"/>
                <a:ea typeface="+mn-ea"/>
                <a:cs typeface="+mn-cs"/>
              </a:rPr>
              <a:t>«Шинель»</a:t>
            </a:r>
            <a:endParaRPr lang="ru-RU" sz="6600" b="1" spc="0" dirty="0">
              <a:ln>
                <a:noFill/>
              </a:ln>
              <a:solidFill>
                <a:srgbClr val="82341E"/>
              </a:solidFill>
              <a:effectLst/>
              <a:latin typeface="Magnolia Script" panose="02000503070000020003" pitchFamily="2" charset="-52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821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800" dirty="0">
                <a:latin typeface="Times New Roman"/>
                <a:ea typeface="Times New Roman"/>
              </a:rPr>
              <a:t>Заполните таблицу, что положительного и что отрицательного принесла шинель герою</a:t>
            </a:r>
            <a:r>
              <a:rPr lang="ru-RU" sz="2800" dirty="0" smtClean="0">
                <a:latin typeface="Times New Roman"/>
                <a:ea typeface="Times New Roman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Times New Roman"/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Изменился ли герой, приобретя шинель?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50335"/>
              </p:ext>
            </p:extLst>
          </p:nvPr>
        </p:nvGraphicFramePr>
        <p:xfrm>
          <a:off x="611560" y="2708921"/>
          <a:ext cx="7920880" cy="3578598"/>
        </p:xfrm>
        <a:graphic>
          <a:graphicData uri="http://schemas.openxmlformats.org/drawingml/2006/table">
            <a:tbl>
              <a:tblPr firstRow="1" firstCol="1" bandRow="1"/>
              <a:tblGrid>
                <a:gridCol w="3808034"/>
                <a:gridCol w="4112846"/>
              </a:tblGrid>
              <a:tr h="554225">
                <a:tc>
                  <a:txBody>
                    <a:bodyPr/>
                    <a:lstStyle/>
                    <a:p>
                      <a:pPr algn="ctr">
                        <a:lnSpc>
                          <a:spcPts val="1010"/>
                        </a:lnSpc>
                        <a:spcAft>
                          <a:spcPts val="1000"/>
                        </a:spcAft>
                      </a:pPr>
                      <a:endParaRPr lang="ru-RU" sz="10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01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2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10"/>
                        </a:lnSpc>
                        <a:spcAft>
                          <a:spcPts val="1000"/>
                        </a:spcAft>
                      </a:pPr>
                      <a:endParaRPr lang="ru-RU" sz="1000" b="1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01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2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6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762000" algn="l"/>
                        </a:tabLst>
                      </a:pP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3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6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2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814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Что стало причиной смерти героя?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58960"/>
            <a:ext cx="4833958" cy="4988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278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Раз в жизни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Башмачкин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ощутил свою значимость. Нет, не благодаря своим достоинством, а благодаря шинели. Для других стремление к такой «значительности» было естественным, для него – нет. И расплата не заставляет себя ждать. Жизнь все расставляет на места с катастрофической скоростью: вечер в той части города, которая считается «лучшей», приемная значительного лица, болезнь и смерть. И последнее одеяние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Башмачкина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соответствует его положению на государственной лестнице: врач советует хозяйке брать не дубовый, а сосновый гроб – дешевле. Холодный Петербург встретил и проводил </a:t>
            </a:r>
            <a:r>
              <a:rPr lang="ru-RU" sz="2800" dirty="0" err="1">
                <a:latin typeface="Times New Roman"/>
                <a:ea typeface="Calibri"/>
                <a:cs typeface="Times New Roman"/>
              </a:rPr>
              <a:t>Башмачкина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 по одежде.</a:t>
            </a:r>
            <a:endParaRPr lang="ru-RU" sz="4400" dirty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Шинель, вещь заменили личность, чин 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 заменил человека</a:t>
            </a:r>
            <a: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4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71256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«Петербург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остался без Акакия Акакиевича, как будто бы в нём его никогда не было. Исчезло и скрылось существо, никем не защищённое, никому не дорогое, ни для кого не интересное, даже не обратившее на себя внимание и естество наблюдателя, не пропускающего посадить на булавку обыкновенную муху и рассмотреть её в микроскоп. Существо, переносившее покорно канцелярские насмешки и без всякого чрезвычайного дела сошедшее в могилу, но для которого всё же хотя перед самым концом жизни мелькнул светлый гость в виде шинели, ожививший на миг бедную жизнь, и на которого так же потом нестерпимо обрушилось несчастие, как обрушивалось на царей и повелителей мира…».</a:t>
            </a:r>
            <a:endParaRPr lang="ru-RU" sz="4400" dirty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405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11216"/>
          </a:xfrm>
        </p:spPr>
        <p:txBody>
          <a:bodyPr/>
          <a:lstStyle/>
          <a:p>
            <a:pPr marL="0" indent="0" fontAlgn="base">
              <a:lnSpc>
                <a:spcPct val="80000"/>
              </a:lnSpc>
              <a:spcAft>
                <a:spcPts val="1000"/>
              </a:spcAft>
              <a:buNone/>
            </a:pPr>
            <a:r>
              <a:rPr lang="ru-RU" sz="2400" dirty="0" err="1">
                <a:solidFill>
                  <a:srgbClr val="000000"/>
                </a:solidFill>
                <a:latin typeface="Times New Roman"/>
                <a:cs typeface="Times New Roman"/>
              </a:rPr>
              <a:t>Башмачкин</a:t>
            </a: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 умирает не из-за кражи шинели, он умирает из-за грубости, равнодушия и цинизма окружающего мира. Призрак Акакия Акакиевича выступает мстителем за свою незадачливую жизнь. Это бунт, хотя его можно назвать “бунт на коленях”. Автор стремится вызвать у читателя чувство протеста против абсурдных условий жизни и чувство боли за унижение человеческого достоинства. Гоголь не хочет давать утешительной развязки, не хочет успокаивать совесть читателя. </a:t>
            </a:r>
            <a:endParaRPr lang="ru-RU" sz="2400" dirty="0"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/>
              <a:t>                                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</a:br>
            <a: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Каков </a:t>
            </a:r>
            <a: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смысл подобного финала  и зачем автор использует 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гротеск - </a:t>
            </a:r>
            <a: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сочетание реального и фантастического?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933056"/>
            <a:ext cx="1960268" cy="27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70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55976" y="1484784"/>
            <a:ext cx="4330824" cy="4611216"/>
          </a:xfrm>
        </p:spPr>
        <p:txBody>
          <a:bodyPr>
            <a:normAutofit fontScale="92500" lnSpcReduction="10000"/>
          </a:bodyPr>
          <a:lstStyle/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ru-RU" sz="2400" kern="0" dirty="0">
                <a:latin typeface="Arial"/>
              </a:rPr>
              <a:t>К </a:t>
            </a:r>
            <a:r>
              <a:rPr lang="en-US" altLang="ru-RU" sz="2400" kern="0" dirty="0" err="1">
                <a:latin typeface="Arial"/>
              </a:rPr>
              <a:t>живой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душе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взывает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Гоголь</a:t>
            </a:r>
            <a:r>
              <a:rPr lang="en-US" altLang="ru-RU" sz="2400" kern="0" dirty="0">
                <a:latin typeface="Arial"/>
              </a:rPr>
              <a:t>, </a:t>
            </a:r>
            <a:r>
              <a:rPr lang="en-US" altLang="ru-RU" sz="2400" kern="0" dirty="0" err="1">
                <a:latin typeface="Arial"/>
              </a:rPr>
              <a:t>потому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что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вокруг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чаще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всего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свиные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рыла</a:t>
            </a:r>
            <a:r>
              <a:rPr lang="en-US" altLang="ru-RU" sz="2400" kern="0" dirty="0">
                <a:latin typeface="Arial"/>
              </a:rPr>
              <a:t>, </a:t>
            </a:r>
            <a:r>
              <a:rPr lang="en-US" altLang="ru-RU" sz="2400" kern="0" dirty="0" err="1">
                <a:latin typeface="Arial"/>
              </a:rPr>
              <a:t>как</a:t>
            </a:r>
            <a:r>
              <a:rPr lang="en-US" altLang="ru-RU" sz="2400" kern="0" dirty="0">
                <a:latin typeface="Arial"/>
              </a:rPr>
              <a:t> в </a:t>
            </a:r>
            <a:r>
              <a:rPr lang="en-US" altLang="ru-RU" sz="2400" kern="0" dirty="0" err="1">
                <a:latin typeface="Arial"/>
              </a:rPr>
              <a:t>кошмарном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сне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героя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комедии</a:t>
            </a:r>
            <a:r>
              <a:rPr lang="en-US" altLang="ru-RU" sz="2400" kern="0" dirty="0">
                <a:latin typeface="Arial"/>
              </a:rPr>
              <a:t> “</a:t>
            </a:r>
            <a:r>
              <a:rPr lang="en-US" altLang="ru-RU" sz="2400" kern="0" dirty="0" err="1">
                <a:latin typeface="Arial"/>
              </a:rPr>
              <a:t>Ревизор</a:t>
            </a:r>
            <a:r>
              <a:rPr lang="en-US" altLang="ru-RU" sz="2400" kern="0" dirty="0">
                <a:latin typeface="Arial"/>
              </a:rPr>
              <a:t>”. </a:t>
            </a:r>
            <a:r>
              <a:rPr lang="en-US" altLang="ru-RU" sz="2400" kern="0" dirty="0" err="1">
                <a:latin typeface="Arial"/>
              </a:rPr>
              <a:t>Страшно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от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мертвых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душ</a:t>
            </a:r>
            <a:r>
              <a:rPr lang="en-US" altLang="ru-RU" sz="2400" kern="0" dirty="0">
                <a:latin typeface="Arial"/>
              </a:rPr>
              <a:t>. </a:t>
            </a:r>
            <a:endParaRPr lang="ru-RU" altLang="ru-RU" sz="2400" kern="0" dirty="0">
              <a:latin typeface="Arial"/>
            </a:endParaRPr>
          </a:p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sz="2400" kern="0" dirty="0">
                <a:latin typeface="Arial"/>
              </a:rPr>
              <a:t>С</a:t>
            </a:r>
            <a:r>
              <a:rPr lang="en-US" altLang="ru-RU" sz="2400" kern="0" dirty="0" err="1">
                <a:latin typeface="Arial"/>
              </a:rPr>
              <a:t>лова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из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рассказа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Чехова</a:t>
            </a:r>
            <a:r>
              <a:rPr lang="en-US" altLang="ru-RU" sz="2400" kern="0" dirty="0">
                <a:latin typeface="Arial"/>
              </a:rPr>
              <a:t> “</a:t>
            </a:r>
            <a:r>
              <a:rPr lang="en-US" altLang="ru-RU" sz="2400" kern="0" dirty="0" err="1">
                <a:latin typeface="Arial"/>
              </a:rPr>
              <a:t>Крыжовник</a:t>
            </a:r>
            <a:r>
              <a:rPr lang="en-US" altLang="ru-RU" sz="2400" kern="0" dirty="0">
                <a:latin typeface="Arial"/>
              </a:rPr>
              <a:t>”: </a:t>
            </a:r>
            <a:endParaRPr lang="ru-RU" altLang="ru-RU" sz="2400" kern="0" dirty="0">
              <a:latin typeface="Arial"/>
            </a:endParaRPr>
          </a:p>
          <a:p>
            <a:pPr marL="342900" lvl="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sz="2400" kern="0" dirty="0">
                <a:latin typeface="Arial"/>
              </a:rPr>
              <a:t>	</a:t>
            </a:r>
            <a:r>
              <a:rPr lang="en-US" altLang="ru-RU" sz="2400" kern="0" dirty="0">
                <a:latin typeface="Arial"/>
              </a:rPr>
              <a:t>“</a:t>
            </a:r>
            <a:r>
              <a:rPr lang="en-US" altLang="ru-RU" sz="2400" kern="0" dirty="0" err="1">
                <a:latin typeface="Arial"/>
              </a:rPr>
              <a:t>Надо</a:t>
            </a:r>
            <a:r>
              <a:rPr lang="en-US" altLang="ru-RU" sz="2400" kern="0" dirty="0">
                <a:latin typeface="Arial"/>
              </a:rPr>
              <a:t>, </a:t>
            </a:r>
            <a:r>
              <a:rPr lang="en-US" altLang="ru-RU" sz="2400" kern="0" dirty="0" err="1">
                <a:latin typeface="Arial"/>
              </a:rPr>
              <a:t>чтобы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за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дверью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каждого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счастливого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человека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стоял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кто-нибудь</a:t>
            </a:r>
            <a:r>
              <a:rPr lang="en-US" altLang="ru-RU" sz="2400" kern="0" dirty="0">
                <a:latin typeface="Arial"/>
              </a:rPr>
              <a:t> с </a:t>
            </a:r>
            <a:r>
              <a:rPr lang="en-US" altLang="ru-RU" sz="2400" kern="0" dirty="0" err="1">
                <a:latin typeface="Arial"/>
              </a:rPr>
              <a:t>молоточком</a:t>
            </a:r>
            <a:r>
              <a:rPr lang="en-US" altLang="ru-RU" sz="2400" kern="0" dirty="0">
                <a:latin typeface="Arial"/>
              </a:rPr>
              <a:t> и </a:t>
            </a:r>
            <a:r>
              <a:rPr lang="en-US" altLang="ru-RU" sz="2400" kern="0" dirty="0" err="1">
                <a:latin typeface="Arial"/>
              </a:rPr>
              <a:t>напоминал</a:t>
            </a:r>
            <a:r>
              <a:rPr lang="en-US" altLang="ru-RU" sz="2400" kern="0" dirty="0">
                <a:latin typeface="Arial"/>
              </a:rPr>
              <a:t> о </a:t>
            </a:r>
            <a:r>
              <a:rPr lang="en-US" altLang="ru-RU" sz="2400" kern="0" dirty="0" err="1">
                <a:latin typeface="Arial"/>
              </a:rPr>
              <a:t>несчастных</a:t>
            </a:r>
            <a:r>
              <a:rPr lang="en-US" altLang="ru-RU" sz="2400" kern="0" dirty="0">
                <a:latin typeface="Arial"/>
              </a:rPr>
              <a:t> и </a:t>
            </a:r>
            <a:r>
              <a:rPr lang="en-US" altLang="ru-RU" sz="2400" kern="0" dirty="0" err="1">
                <a:latin typeface="Arial"/>
              </a:rPr>
              <a:t>обездоленных</a:t>
            </a:r>
            <a:r>
              <a:rPr lang="en-US" altLang="ru-RU" sz="2400" kern="0" dirty="0">
                <a:latin typeface="Arial"/>
              </a:rPr>
              <a:t>, о </a:t>
            </a:r>
            <a:r>
              <a:rPr lang="en-US" altLang="ru-RU" sz="2400" kern="0" dirty="0" err="1">
                <a:latin typeface="Arial"/>
              </a:rPr>
              <a:t>пошлости</a:t>
            </a:r>
            <a:r>
              <a:rPr lang="en-US" altLang="ru-RU" sz="2400" kern="0" dirty="0">
                <a:latin typeface="Arial"/>
              </a:rPr>
              <a:t> в </a:t>
            </a:r>
            <a:r>
              <a:rPr lang="en-US" altLang="ru-RU" sz="2400" kern="0" dirty="0" err="1">
                <a:latin typeface="Arial"/>
              </a:rPr>
              <a:t>нашей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жизни</a:t>
            </a:r>
            <a:r>
              <a:rPr lang="en-US" altLang="ru-RU" sz="2400" kern="0" dirty="0">
                <a:latin typeface="Arial"/>
              </a:rPr>
              <a:t>, о “</a:t>
            </a:r>
            <a:r>
              <a:rPr lang="en-US" altLang="ru-RU" sz="2400" kern="0" dirty="0" err="1">
                <a:latin typeface="Arial"/>
              </a:rPr>
              <a:t>маленьких</a:t>
            </a:r>
            <a:r>
              <a:rPr lang="en-US" altLang="ru-RU" sz="2400" kern="0" dirty="0">
                <a:latin typeface="Arial"/>
              </a:rPr>
              <a:t> </a:t>
            </a:r>
            <a:r>
              <a:rPr lang="en-US" altLang="ru-RU" sz="2400" kern="0" dirty="0" err="1">
                <a:latin typeface="Arial"/>
              </a:rPr>
              <a:t>людях</a:t>
            </a:r>
            <a:r>
              <a:rPr lang="en-US" altLang="ru-RU" sz="2400" kern="0" dirty="0">
                <a:latin typeface="Arial"/>
              </a:rPr>
              <a:t>”.</a:t>
            </a:r>
            <a:endParaRPr lang="ru-RU" altLang="ru-RU" sz="2400" kern="0" dirty="0">
              <a:latin typeface="Arial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Зачем автор нам рассказывает такую печальную историю?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73697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223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i="1" dirty="0">
                <a:latin typeface="Times New Roman"/>
                <a:ea typeface="Times New Roman"/>
              </a:rPr>
              <a:t>Что унесете вы сегодня с собой с урока</a:t>
            </a:r>
            <a:r>
              <a:rPr lang="ru-RU" sz="2800" b="1" i="1" dirty="0" smtClean="0">
                <a:latin typeface="Times New Roman"/>
                <a:ea typeface="Times New Roman"/>
              </a:rPr>
              <a:t>?</a:t>
            </a:r>
          </a:p>
          <a:p>
            <a:pPr marL="0" indent="0">
              <a:buNone/>
            </a:pPr>
            <a:endParaRPr lang="ru-RU" sz="4000" dirty="0">
              <a:latin typeface="Times New Roman"/>
              <a:ea typeface="Times New Roman"/>
            </a:endParaRPr>
          </a:p>
          <a:p>
            <a:r>
              <a:rPr lang="ru-RU" sz="2800" b="1" i="1" dirty="0">
                <a:latin typeface="Times New Roman"/>
                <a:ea typeface="Times New Roman"/>
              </a:rPr>
              <a:t>- Чему научились</a:t>
            </a:r>
            <a:r>
              <a:rPr lang="ru-RU" sz="2800" b="1" i="1" dirty="0" smtClean="0">
                <a:latin typeface="Times New Roman"/>
                <a:ea typeface="Times New Roman"/>
              </a:rPr>
              <a:t>?</a:t>
            </a:r>
          </a:p>
          <a:p>
            <a:pPr marL="0" indent="0">
              <a:buNone/>
            </a:pPr>
            <a:endParaRPr lang="ru-RU" sz="4000" dirty="0">
              <a:latin typeface="Times New Roman"/>
              <a:ea typeface="Times New Roman"/>
            </a:endParaRPr>
          </a:p>
          <a:p>
            <a:r>
              <a:rPr lang="ru-RU" sz="2800" b="1" i="1" dirty="0">
                <a:latin typeface="Times New Roman"/>
                <a:ea typeface="Times New Roman"/>
              </a:rPr>
              <a:t>- Над чем задумались</a:t>
            </a:r>
            <a:r>
              <a:rPr lang="ru-RU" sz="2800" b="1" i="1" dirty="0" smtClean="0">
                <a:latin typeface="Times New Roman"/>
                <a:ea typeface="Times New Roman"/>
              </a:rPr>
              <a:t>?</a:t>
            </a:r>
          </a:p>
          <a:p>
            <a:pPr marL="0" indent="0">
              <a:buNone/>
            </a:pPr>
            <a:endParaRPr lang="ru-RU" sz="4000" dirty="0"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Составить </a:t>
            </a:r>
            <a:r>
              <a:rPr lang="ru-RU" sz="2800" b="1" dirty="0" err="1">
                <a:latin typeface="Times New Roman"/>
                <a:ea typeface="Times New Roman"/>
                <a:cs typeface="Times New Roman"/>
              </a:rPr>
              <a:t>синквейн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 по теме урока.</a:t>
            </a:r>
            <a:endParaRPr lang="ru-RU" sz="4400" dirty="0"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Рефлексия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05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/>
                <a:ea typeface="Calibri"/>
              </a:rPr>
              <a:t>Написать </a:t>
            </a:r>
            <a:r>
              <a:rPr lang="ru-RU" sz="2800" dirty="0">
                <a:latin typeface="Times New Roman"/>
                <a:ea typeface="Calibri"/>
              </a:rPr>
              <a:t>сочинение-рассуждение на тему «Человек  должен быть  «маленьким»?»; чтение комедии «Ревизор».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Домашнее задание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1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О каком герое идет речь в данном отрывке?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1772816"/>
            <a:ext cx="4536504" cy="405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914400" algn="l"/>
              </a:tabLs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«... я смотрел на его седину, на глубокие морщины давно не бритого лица, на сгорбленную спину - и не мог надивиться: как три или четыре года могли превратить бодрого мужчину в хилого старика».</a:t>
            </a:r>
            <a:endParaRPr lang="ru-RU" sz="2800" dirty="0">
              <a:effectLst/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3322320" cy="431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003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"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Маленький человек" в литературе 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- обозначение довольно разнородных героев, объединяемых тем, что они занимают одно из низших мест в социальной иерархии, и что это обстоятельство определяет их психологию и общественное поведение: приниженность, соединяемую с ощущением несправедливости, уязвленной гордостью. </a:t>
            </a:r>
            <a:endParaRPr lang="ru-RU" sz="280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Маленький человек» -</a:t>
            </a:r>
            <a:r>
              <a:rPr lang="ru-RU" sz="2800" dirty="0">
                <a:solidFill>
                  <a:srgbClr val="000000"/>
                </a:solidFill>
                <a:latin typeface="Times New Roman"/>
              </a:rPr>
              <a:t> это человек, задавленный бедностью и ощущающий свою ничтожность</a:t>
            </a:r>
            <a:r>
              <a:rPr lang="ru-RU" sz="2800" dirty="0">
                <a:latin typeface="Times New Roman"/>
                <a:ea typeface="Calibri"/>
              </a:rPr>
              <a:t>, не одаренный выдающимися способностями, не отличающийся силой характера, но при этом добрый, никому не делающий зла, безобидный.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З</a:t>
            </a:r>
            <a:r>
              <a:rPr lang="ru-RU" sz="3200" b="1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начение словосочетания </a:t>
            </a:r>
            <a:br>
              <a:rPr lang="ru-RU" sz="3200" b="1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3200" b="1" dirty="0" smtClean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effectLst/>
                <a:latin typeface="Times New Roman"/>
                <a:ea typeface="Calibri"/>
                <a:cs typeface="Times New Roman"/>
              </a:rPr>
              <a:t>«маленький человек»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13368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204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Тема «Н.В</a:t>
            </a:r>
            <a:r>
              <a:rPr lang="ru-RU" sz="3600" b="1" dirty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. Гоголь. Повесть «Шинель»: социально-нравственная проблематика. Образ маленького человека. Смысл финала»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234888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2204864"/>
            <a:ext cx="43924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Aft>
                <a:spcPts val="0"/>
              </a:spcAft>
              <a:tabLst>
                <a:tab pos="457200" algn="l"/>
              </a:tabLst>
            </a:pPr>
            <a:r>
              <a:rPr lang="ru-RU" sz="2600" dirty="0" smtClean="0">
                <a:solidFill>
                  <a:srgbClr val="000000"/>
                </a:solidFill>
                <a:latin typeface="Times New Roman"/>
              </a:rPr>
              <a:t>    </a:t>
            </a:r>
            <a:endParaRPr lang="ru-RU" sz="2600" b="1" dirty="0" smtClean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72815"/>
            <a:ext cx="3532307" cy="4709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698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932040" y="1484784"/>
            <a:ext cx="3754760" cy="4931744"/>
          </a:xfrm>
        </p:spPr>
        <p:txBody>
          <a:bodyPr/>
          <a:lstStyle/>
          <a:p>
            <a:pPr marL="342900" lvl="0" indent="-342900" fontAlgn="base">
              <a:spcBef>
                <a:spcPts val="0"/>
              </a:spcBef>
              <a:buClrTx/>
              <a:buSzTx/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Показать трагизм судьбы «маленького человека» на примере образа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Башмачкина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; 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342900" lvl="0" indent="-342900" fontAlgn="base">
              <a:spcBef>
                <a:spcPts val="0"/>
              </a:spcBef>
              <a:buClrTx/>
              <a:buSzTx/>
              <a:buFont typeface="Times New Roman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</a:rPr>
              <a:t>выявить авторскую позицию и свою собственную к данной проблеме.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3752814" cy="5003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966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effectLst/>
                <a:latin typeface="Times New Roman"/>
                <a:ea typeface="+mn-ea"/>
              </a:rPr>
              <a:t>Кто же такой Башмачников Акакий Акакиевич?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" y="1832610"/>
            <a:ext cx="3429269" cy="1812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13320"/>
            <a:ext cx="3303690" cy="1858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3789040"/>
            <a:ext cx="2072695" cy="2734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825273"/>
            <a:ext cx="2042269" cy="275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24" y="3789040"/>
            <a:ext cx="1994527" cy="2816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269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475312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/>
                <a:ea typeface="Calibri"/>
              </a:rPr>
              <a:t>Почему герой назван Акакием?</a:t>
            </a:r>
            <a:r>
              <a:rPr lang="ru-RU" sz="2800" dirty="0">
                <a:latin typeface="Times New Roman"/>
                <a:ea typeface="Calibri"/>
              </a:rPr>
              <a:t> </a:t>
            </a:r>
            <a:endParaRPr lang="ru-RU" sz="2800" dirty="0" smtClean="0">
              <a:latin typeface="Times New Roman"/>
              <a:ea typeface="Calibri"/>
            </a:endParaRPr>
          </a:p>
          <a:p>
            <a:endParaRPr lang="ru-RU" sz="2800" dirty="0" smtClean="0">
              <a:latin typeface="Times New Roman"/>
              <a:ea typeface="Calibri"/>
            </a:endParaRPr>
          </a:p>
          <a:p>
            <a:r>
              <a:rPr lang="ru-RU" sz="2800" b="1" dirty="0" smtClean="0">
                <a:latin typeface="Times New Roman"/>
                <a:ea typeface="Calibri"/>
              </a:rPr>
              <a:t>Согласны </a:t>
            </a:r>
            <a:r>
              <a:rPr lang="ru-RU" sz="2800" b="1" dirty="0">
                <a:latin typeface="Times New Roman"/>
                <a:ea typeface="Calibri"/>
              </a:rPr>
              <a:t>ли вы, что судьба определилась тогда, когда его нарекли Акакием Акакиевичем</a:t>
            </a:r>
            <a:r>
              <a:rPr lang="ru-RU" sz="2800" b="1" dirty="0" smtClean="0">
                <a:latin typeface="Times New Roman"/>
                <a:ea typeface="Calibri"/>
              </a:rPr>
              <a:t>?</a:t>
            </a:r>
          </a:p>
          <a:p>
            <a:endParaRPr lang="ru-RU" sz="2800" b="1" dirty="0" smtClean="0">
              <a:latin typeface="Times New Roman"/>
              <a:ea typeface="Calibri"/>
            </a:endParaRPr>
          </a:p>
          <a:p>
            <a:pPr fontAlgn="base">
              <a:tabLst>
                <a:tab pos="4572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Как сослуживцы относились к Акакию Акакиевичу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?</a:t>
            </a:r>
          </a:p>
          <a:p>
            <a:pPr marL="342900" lvl="0" indent="-342900" fontAlgn="base">
              <a:spcAft>
                <a:spcPts val="0"/>
              </a:spcAft>
              <a:buFont typeface="Times New Roman"/>
              <a:buChar char="•"/>
              <a:tabLst>
                <a:tab pos="457200" algn="l"/>
              </a:tabLst>
            </a:pPr>
            <a:endParaRPr lang="ru-RU" sz="4000" dirty="0">
              <a:latin typeface="Times New Roman"/>
              <a:ea typeface="Times New Roman"/>
            </a:endParaRPr>
          </a:p>
          <a:p>
            <a:r>
              <a:rPr lang="ru-RU" sz="2800" b="1" dirty="0">
                <a:latin typeface="Times New Roman"/>
                <a:ea typeface="Calibri"/>
              </a:rPr>
              <a:t>Сочувствуете ли вы герою? Почему? </a:t>
            </a:r>
            <a:r>
              <a:rPr lang="ru-RU" sz="2800" dirty="0" smtClean="0">
                <a:latin typeface="Times New Roman"/>
                <a:ea typeface="Calibri"/>
              </a:rPr>
              <a:t> </a:t>
            </a:r>
          </a:p>
          <a:p>
            <a:endParaRPr lang="ru-RU" sz="2800" dirty="0" smtClean="0">
              <a:latin typeface="Times New Roman"/>
              <a:ea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71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/>
          <a:lstStyle/>
          <a:p>
            <a:r>
              <a:rPr lang="ru-RU" sz="2800" b="1" dirty="0">
                <a:latin typeface="Times New Roman"/>
                <a:ea typeface="Calibri"/>
              </a:rPr>
              <a:t>Какие черты характера героя можно назвать, слушая отрывок</a:t>
            </a:r>
            <a:r>
              <a:rPr lang="ru-RU" sz="2800" b="1" dirty="0" smtClean="0">
                <a:latin typeface="Times New Roman"/>
                <a:ea typeface="Calibri"/>
              </a:rPr>
              <a:t>? (с.361-362)</a:t>
            </a:r>
          </a:p>
          <a:p>
            <a:pPr fontAlgn="base">
              <a:tabLst>
                <a:tab pos="457200" algn="l"/>
              </a:tabLst>
            </a:pPr>
            <a:r>
              <a:rPr lang="ru-RU" sz="2800" b="1" dirty="0">
                <a:latin typeface="Times New Roman"/>
                <a:ea typeface="Times New Roman"/>
              </a:rPr>
              <a:t>Как этот отрывок характеризует </a:t>
            </a:r>
            <a:r>
              <a:rPr lang="ru-RU" sz="2800" b="1" dirty="0" err="1">
                <a:latin typeface="Times New Roman"/>
                <a:ea typeface="Times New Roman"/>
              </a:rPr>
              <a:t>Башмачкина</a:t>
            </a:r>
            <a:r>
              <a:rPr lang="ru-RU" sz="2800" b="1" dirty="0" smtClean="0">
                <a:latin typeface="Times New Roman"/>
                <a:ea typeface="Times New Roman"/>
              </a:rPr>
              <a:t>? (с. 362-363)</a:t>
            </a:r>
          </a:p>
          <a:p>
            <a:pPr>
              <a:tabLst>
                <a:tab pos="457200" algn="l"/>
              </a:tabLst>
            </a:pPr>
            <a:r>
              <a:rPr lang="ru-RU" sz="2800" b="1" dirty="0">
                <a:latin typeface="Times New Roman"/>
                <a:ea typeface="Times New Roman"/>
              </a:rPr>
              <a:t>Каким вы увидели Акакия </a:t>
            </a:r>
            <a:r>
              <a:rPr lang="ru-RU" sz="2800" b="1" dirty="0" smtClean="0">
                <a:latin typeface="Times New Roman"/>
                <a:ea typeface="Times New Roman"/>
              </a:rPr>
              <a:t>Акакиевича «за обедом»? (с. 361)</a:t>
            </a:r>
          </a:p>
          <a:p>
            <a:pPr>
              <a:tabLst>
                <a:tab pos="457200" algn="l"/>
              </a:tabLst>
            </a:pPr>
            <a:r>
              <a:rPr lang="ru-RU" sz="2800" b="1" dirty="0">
                <a:latin typeface="Times New Roman"/>
                <a:ea typeface="Calibri"/>
              </a:rPr>
              <a:t>Как речь характеризует героя? </a:t>
            </a:r>
            <a:r>
              <a:rPr lang="ru-RU" sz="2800" b="1" dirty="0" smtClean="0">
                <a:latin typeface="Times New Roman"/>
                <a:ea typeface="Calibri"/>
              </a:rPr>
              <a:t>(с. 367)</a:t>
            </a:r>
            <a:endParaRPr lang="ru-RU" sz="2800" b="1" dirty="0">
              <a:latin typeface="Times New Roman"/>
              <a:ea typeface="Times New Roman"/>
            </a:endParaRPr>
          </a:p>
          <a:p>
            <a:pPr fontAlgn="base">
              <a:tabLst>
                <a:tab pos="457200" algn="l"/>
              </a:tabLst>
            </a:pPr>
            <a:endParaRPr lang="ru-RU" sz="40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2800" b="1" dirty="0" smtClean="0">
              <a:latin typeface="Times New Roman"/>
              <a:ea typeface="Calibri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прочитанных отрывков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20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419872" y="332656"/>
            <a:ext cx="5266928" cy="6336704"/>
          </a:xfrm>
        </p:spPr>
        <p:txBody>
          <a:bodyPr/>
          <a:lstStyle/>
          <a:p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Согласны ли вы, что Акакий Акакиевич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– маленький 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человек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?</a:t>
            </a:r>
          </a:p>
          <a:p>
            <a:r>
              <a:rPr lang="ru-RU" sz="2800" b="1" dirty="0">
                <a:latin typeface="Times New Roman"/>
                <a:ea typeface="Calibri"/>
              </a:rPr>
              <a:t>Почему повесть о человеке названа «Шинель</a:t>
            </a:r>
            <a:r>
              <a:rPr lang="ru-RU" sz="2800" b="1" dirty="0" smtClean="0">
                <a:latin typeface="Times New Roman"/>
                <a:ea typeface="Calibri"/>
              </a:rPr>
              <a:t>»?</a:t>
            </a:r>
          </a:p>
          <a:p>
            <a:r>
              <a:rPr lang="ru-RU" sz="2800" b="1" dirty="0">
                <a:latin typeface="Times New Roman"/>
                <a:ea typeface="Calibri"/>
              </a:rPr>
              <a:t>Какие ассоциации у вас вызывает слово шинель? </a:t>
            </a:r>
            <a:endParaRPr lang="ru-RU" sz="2800" b="1" dirty="0" smtClean="0">
              <a:latin typeface="Times New Roman"/>
              <a:ea typeface="Calibri"/>
            </a:endParaRPr>
          </a:p>
          <a:p>
            <a:r>
              <a:rPr lang="ru-RU" sz="2800" b="1" dirty="0">
                <a:latin typeface="Times New Roman"/>
                <a:ea typeface="Calibri"/>
              </a:rPr>
              <a:t>Почему же герой решил сшить новую шинель</a:t>
            </a:r>
            <a:r>
              <a:rPr lang="ru-RU" sz="2800" b="1" dirty="0" smtClean="0">
                <a:latin typeface="Times New Roman"/>
                <a:ea typeface="Calibri"/>
              </a:rPr>
              <a:t>?</a:t>
            </a:r>
          </a:p>
          <a:p>
            <a:r>
              <a:rPr lang="ru-RU" sz="2800" b="1" dirty="0" smtClean="0">
                <a:latin typeface="Times New Roman"/>
                <a:ea typeface="Calibri"/>
              </a:rPr>
              <a:t>На </a:t>
            </a:r>
            <a:r>
              <a:rPr lang="ru-RU" sz="2800" b="1" dirty="0">
                <a:latin typeface="Times New Roman"/>
                <a:ea typeface="Calibri"/>
              </a:rPr>
              <a:t>какие жертвы он идёт ради этого? </a:t>
            </a:r>
            <a:endParaRPr lang="ru-RU" dirty="0"/>
          </a:p>
        </p:txBody>
      </p:sp>
      <p:pic>
        <p:nvPicPr>
          <p:cNvPr id="8196" name="Picture 4" descr="C:\Users\user12\Desktop\79468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133153"/>
            <a:ext cx="3500388" cy="7061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37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213</TotalTime>
  <Words>754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Н.В. Гоголь. повесть  «Шинель»</vt:lpstr>
      <vt:lpstr>О каком герое идет речь в данном отрывке?</vt:lpstr>
      <vt:lpstr>Значение словосочетания  «маленький человек»</vt:lpstr>
      <vt:lpstr>Тема «Н.В. Гоголь. Повесть «Шинель»: социально-нравственная проблематика. Образ маленького человека. Смысл финала»</vt:lpstr>
      <vt:lpstr>Цель</vt:lpstr>
      <vt:lpstr>Кто же такой Башмачников Акакий Акакиевич?</vt:lpstr>
      <vt:lpstr>Презентация PowerPoint</vt:lpstr>
      <vt:lpstr>Анализ прочитанных отрывков</vt:lpstr>
      <vt:lpstr>Презентация PowerPoint</vt:lpstr>
      <vt:lpstr>Изменился ли герой, приобретя шинель? </vt:lpstr>
      <vt:lpstr>Что стало причиной смерти героя? </vt:lpstr>
      <vt:lpstr>Шинель, вещь заменили личность, чин  заменил человека.</vt:lpstr>
      <vt:lpstr>Презентация PowerPoint</vt:lpstr>
      <vt:lpstr>   Каков смысл подобного финала  и зачем автор использует гротеск - сочетание реального и фантастического?</vt:lpstr>
      <vt:lpstr>Зачем автор нам рассказывает такую печальную историю? </vt:lpstr>
      <vt:lpstr>Рефлексия</vt:lpstr>
      <vt:lpstr>Домашнее 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Двадцать шестое ноября.</dc:title>
  <dc:creator>user12</dc:creator>
  <cp:lastModifiedBy>user12</cp:lastModifiedBy>
  <cp:revision>25</cp:revision>
  <dcterms:created xsi:type="dcterms:W3CDTF">2025-11-25T10:54:46Z</dcterms:created>
  <dcterms:modified xsi:type="dcterms:W3CDTF">2025-12-09T14:32:55Z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941732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S10.9.4</vt:lpwstr>
  </property>
</Properties>
</file>