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6" r:id="rId6"/>
    <p:sldId id="261" r:id="rId7"/>
    <p:sldId id="262" r:id="rId8"/>
    <p:sldId id="263" r:id="rId9"/>
    <p:sldId id="268" r:id="rId10"/>
    <p:sldId id="264" r:id="rId11"/>
    <p:sldId id="269" r:id="rId12"/>
    <p:sldId id="270" r:id="rId13"/>
    <p:sldId id="271" r:id="rId14"/>
    <p:sldId id="272" r:id="rId15"/>
    <p:sldId id="273" r:id="rId16"/>
    <p:sldId id="265" r:id="rId17"/>
    <p:sldId id="26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647B2B3-4A5D-06F1-0096-B749913F682A}" name="Пользователь Windows" initials="ПW" userId="Пользователь Windows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1" clrIdx="0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02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96F78-FCFF-461C-A096-4BB4363F2D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B3D70C-282E-47CE-819B-1DB391CE80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BE9737-AFF8-4607-81B0-192D4CE22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5CBD78-6B42-44DC-98AD-CA5DAB3D5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5D6502-C0BB-4DDB-AA12-1B7E1FFE3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971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9DEA3C-8F35-43BB-9CE5-5D6525057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A353C7E-AB0B-4A4A-96F3-2984BA9598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45116B-D461-4ECC-B8EF-A880A1181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0F4C8E-86A9-4931-8AAA-D269243F9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4A35C5-4055-425F-B790-487784484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70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B4AB83D-C573-40C8-B90F-8346F8070E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64CA335-EF45-4524-8352-04DC638745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3EC932-D85A-494B-BFE6-F785C4966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61A97A-2FB9-4616-80FE-1CA8B7399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0FF0E7-5920-48DE-9601-580FF745B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439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F4F8EC-F836-4DB2-A111-B73E0F61A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F48172-7B34-4214-8881-2781216C7D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0FAB0B-3287-42A7-B3CD-80827F6EE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04C194-6617-4E01-AA39-0FA3706E8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F78C1D-860F-40C4-B838-6E4BC2062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745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BF21BA-29BB-4914-90BD-C25CA3035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28643D-D8EB-43B3-A534-7F9BCD45E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96CE71-B9D7-4C3C-87E5-CA781AC8E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0A9356-F36F-4D35-A9F1-5879EEFD0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B0C76F-62EF-494D-9982-6C0DC6B57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80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47BC5E-2C31-46F8-B39C-33DE320B2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7C86AB-ADFD-46C2-AAD7-75A8084540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465AE19-6729-42EE-BAFB-018E8F0F8E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8EE2DD-DC80-4D2A-86AA-CA0646FB1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A0AC7A-ABB9-4E43-9FA5-89A7BC9C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B8A2605-E1E3-4C21-B0FF-D07E183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50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9DAC46-7F30-4C3F-AE78-97D46442A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8428D0-B2A3-45E9-9AB3-12C894BE1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3DA4F34-C2B9-4C2A-B329-BA83220571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9E98957-4420-4A69-8B46-5A03CC6CB2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9442988-4E31-4704-A033-C7F8DFA8F8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174A98E-8B86-4B6E-A0C3-243FAACB2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5522AC6-382B-48CA-8754-D657621DB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9D46BA5-FDB0-4526-97A2-0033B9F8C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968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AEE241-CFF3-42AB-8996-FB54A1023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EFB0CA0-A2FC-41B4-AF71-D1AC69BFE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25D6BE4-8B5B-4C21-B943-C18208C16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68DA828-F2F4-4174-85E9-C225C74A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886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DA04072-0B27-41BB-9C86-DBC3CADCA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53DCC34-748C-4ED7-8E0E-80A9BBB6E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7E9344E-3E98-4297-A8F4-2F81430A3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353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A68A6A-5D3F-4956-8DAD-4BBE7A568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A2F34D-4C10-4BE9-AABB-B05952B18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0F0C3D-6CA1-49E5-82BE-499C9E7C69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DEA267-5091-4DFE-B9A4-BA418F561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C7E9F2-A71C-4FB6-984A-9AB520B11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B13207-674B-4DB1-9AF4-027507AFE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904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338D42-6E9B-4975-B2ED-E92BABD7C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D0BB611-637E-4966-83C2-6873D6EC96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0080671-4429-455B-A69B-5819380536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846BE3-25DE-4980-8484-AEF2B1F9F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9B7966-333E-422F-81BB-EB30B39CD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DA0420-9517-4A80-9B5F-6FA2BD34B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101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744D4-A766-40CC-81F6-697199E1F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70ADBC-0F40-49A0-96C7-2B6C1ECBF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9E961E-1DA3-4280-AE04-E95B158504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C3CBE-BF6A-433A-8467-111C9026A10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BE1E8A-3C5B-4AA3-B22F-D06D72F8E6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7E4EB9-4ADE-4085-8490-CACCF029EF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8B425-3091-409A-9467-547F80225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565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87E9DD-8A27-4E58-9DDB-830D4AE75A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56" b="16489"/>
          <a:stretch/>
        </p:blipFill>
        <p:spPr>
          <a:xfrm>
            <a:off x="-3049" y="0"/>
            <a:ext cx="12191999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81E39-1751-480B-8A43-B1228109D4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3750" y="1758893"/>
            <a:ext cx="10058400" cy="23131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КОРРИГИРУЮЩЕЙ ГИМНАСТИКИ В ДОУ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15B987A-9AE6-4268-9546-1A32929597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Подготовила: инструктор по </a:t>
            </a:r>
          </a:p>
          <a:p>
            <a:r>
              <a:rPr lang="ru-RU" dirty="0">
                <a:solidFill>
                  <a:srgbClr val="002060"/>
                </a:solidFill>
              </a:rPr>
              <a:t>физической культуре Хасанова Г.Г</a:t>
            </a:r>
          </a:p>
        </p:txBody>
      </p:sp>
    </p:spTree>
    <p:extLst>
      <p:ext uri="{BB962C8B-B14F-4D97-AF65-F5344CB8AC3E}">
        <p14:creationId xmlns:p14="http://schemas.microsoft.com/office/powerpoint/2010/main" val="125740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C0F67F-0702-41BD-B1AD-6BD1B1C19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b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lang="ru-RU" sz="4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F35147-E7DD-4FBF-8B9C-886E9CBB8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1. 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«Пловцы»</a:t>
            </a:r>
            <a:endParaRPr lang="ru-RU" sz="1400" b="1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      И.П. основная стойка, руки развести вперед  «плывем»</a:t>
            </a:r>
            <a:endParaRPr lang="ru-RU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2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. «Футболисты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»</a:t>
            </a:r>
            <a:endParaRPr lang="ru-RU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   И.П. ноги на ширине плеч, руки за спиной.</a:t>
            </a:r>
            <a:endParaRPr lang="ru-RU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- поднять правую (левую) ногу, согнутую в  колене</a:t>
            </a:r>
            <a:endParaRPr lang="ru-RU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3. 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«Штангисты»</a:t>
            </a:r>
            <a:endParaRPr lang="ru-RU" sz="1400" b="1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    И.П. основная стойка Приседания, руки сжаты в  кулачки (</a:t>
            </a:r>
            <a:r>
              <a:rPr lang="ru-RU" sz="2000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повт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. 6-7 раз)</a:t>
            </a:r>
            <a:endParaRPr lang="ru-RU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4.  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«Бегуны» 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- бег на месте высоко поднимая колени</a:t>
            </a:r>
            <a:endParaRPr lang="ru-RU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79495B-21C9-4AC5-9F2E-39158911ADB7}"/>
              </a:ext>
            </a:extLst>
          </p:cNvPr>
          <p:cNvSpPr txBox="1"/>
          <p:nvPr/>
        </p:nvSpPr>
        <p:spPr>
          <a:xfrm>
            <a:off x="956441" y="255769"/>
            <a:ext cx="999533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 на профилактику плоскостопия и                        нарушения осанки.  </a:t>
            </a:r>
            <a:endParaRPr lang="ru-RU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2BD1D3F-3A0E-47AF-8D95-299BE5D27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905" y="1027906"/>
            <a:ext cx="3650592" cy="27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215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AE48C4B-3A90-42C3-BA00-6092B4771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171684-AE36-4C03-86B8-094D17D90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296" y="329184"/>
            <a:ext cx="6894576" cy="1783080"/>
          </a:xfrm>
        </p:spPr>
        <p:txBody>
          <a:bodyPr anchor="b">
            <a:normAutofit/>
          </a:bodyPr>
          <a:lstStyle/>
          <a:p>
            <a:r>
              <a:rPr lang="ru-RU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Дыхательные упражнения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стена, внутренний, человек, пьет&#10;&#10;Автоматически созданное описание">
            <a:extLst>
              <a:ext uri="{FF2B5EF4-FFF2-40B4-BE49-F238E27FC236}">
                <a16:creationId xmlns:a16="http://schemas.microsoft.com/office/drawing/2014/main" id="{42099BF6-1571-4513-A7EE-702DBE5305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80" r="20645" b="-1"/>
          <a:stretch/>
        </p:blipFill>
        <p:spPr>
          <a:xfrm>
            <a:off x="20" y="10"/>
            <a:ext cx="4041316" cy="4193753"/>
          </a:xfrm>
          <a:custGeom>
            <a:avLst/>
            <a:gdLst/>
            <a:ahLst/>
            <a:cxnLst/>
            <a:rect l="l" t="t" r="r" b="b"/>
            <a:pathLst>
              <a:path w="4041336" h="4193763">
                <a:moveTo>
                  <a:pt x="0" y="0"/>
                </a:moveTo>
                <a:lnTo>
                  <a:pt x="4019848" y="0"/>
                </a:lnTo>
                <a:lnTo>
                  <a:pt x="4021195" y="11419"/>
                </a:lnTo>
                <a:cubicBezTo>
                  <a:pt x="4036145" y="95184"/>
                  <a:pt x="4033611" y="180091"/>
                  <a:pt x="4037665" y="264364"/>
                </a:cubicBezTo>
                <a:cubicBezTo>
                  <a:pt x="4042480" y="367421"/>
                  <a:pt x="4036399" y="470858"/>
                  <a:pt x="4034118" y="574168"/>
                </a:cubicBezTo>
                <a:cubicBezTo>
                  <a:pt x="4032344" y="662121"/>
                  <a:pt x="4023602" y="749948"/>
                  <a:pt x="4026263" y="838028"/>
                </a:cubicBezTo>
                <a:cubicBezTo>
                  <a:pt x="4026453" y="841074"/>
                  <a:pt x="4026453" y="844120"/>
                  <a:pt x="4026263" y="847166"/>
                </a:cubicBezTo>
                <a:cubicBezTo>
                  <a:pt x="4018154" y="944003"/>
                  <a:pt x="4018154" y="1041348"/>
                  <a:pt x="4026263" y="1138186"/>
                </a:cubicBezTo>
                <a:cubicBezTo>
                  <a:pt x="4028835" y="1178494"/>
                  <a:pt x="4028113" y="1218943"/>
                  <a:pt x="4024109" y="1259137"/>
                </a:cubicBezTo>
                <a:cubicBezTo>
                  <a:pt x="4020308" y="1310285"/>
                  <a:pt x="4008145" y="1362194"/>
                  <a:pt x="4016887" y="1412960"/>
                </a:cubicBezTo>
                <a:cubicBezTo>
                  <a:pt x="4022576" y="1454780"/>
                  <a:pt x="4025705" y="1496916"/>
                  <a:pt x="4026263" y="1539116"/>
                </a:cubicBezTo>
                <a:cubicBezTo>
                  <a:pt x="4030697" y="1633542"/>
                  <a:pt x="4026516" y="1728475"/>
                  <a:pt x="4024869" y="1823155"/>
                </a:cubicBezTo>
                <a:cubicBezTo>
                  <a:pt x="4023095" y="1933446"/>
                  <a:pt x="4025883" y="2043737"/>
                  <a:pt x="4017014" y="2154154"/>
                </a:cubicBezTo>
                <a:cubicBezTo>
                  <a:pt x="4012136" y="2243351"/>
                  <a:pt x="4012136" y="2332751"/>
                  <a:pt x="4017014" y="2421948"/>
                </a:cubicBezTo>
                <a:cubicBezTo>
                  <a:pt x="4019421" y="2503683"/>
                  <a:pt x="4031711" y="2584656"/>
                  <a:pt x="4029684" y="2667279"/>
                </a:cubicBezTo>
                <a:cubicBezTo>
                  <a:pt x="4027276" y="2763608"/>
                  <a:pt x="4015874" y="2859684"/>
                  <a:pt x="4019421" y="2956268"/>
                </a:cubicBezTo>
                <a:cubicBezTo>
                  <a:pt x="4021068" y="3002339"/>
                  <a:pt x="4021195" y="3048410"/>
                  <a:pt x="4022082" y="3094480"/>
                </a:cubicBezTo>
                <a:cubicBezTo>
                  <a:pt x="4023222" y="3149943"/>
                  <a:pt x="4033231" y="3205278"/>
                  <a:pt x="4027656" y="3260614"/>
                </a:cubicBezTo>
                <a:cubicBezTo>
                  <a:pt x="4018408" y="3352883"/>
                  <a:pt x="3994462" y="3443628"/>
                  <a:pt x="4009412" y="3538181"/>
                </a:cubicBezTo>
                <a:cubicBezTo>
                  <a:pt x="4017647" y="3590217"/>
                  <a:pt x="4026896" y="3642380"/>
                  <a:pt x="4031711" y="3694923"/>
                </a:cubicBezTo>
                <a:cubicBezTo>
                  <a:pt x="4035892" y="3741882"/>
                  <a:pt x="4046407" y="3789603"/>
                  <a:pt x="4038425" y="3836308"/>
                </a:cubicBezTo>
                <a:cubicBezTo>
                  <a:pt x="4031584" y="3876287"/>
                  <a:pt x="4035131" y="3916266"/>
                  <a:pt x="4029810" y="3956245"/>
                </a:cubicBezTo>
                <a:cubicBezTo>
                  <a:pt x="4022842" y="4008661"/>
                  <a:pt x="4019168" y="4061966"/>
                  <a:pt x="4013847" y="4114764"/>
                </a:cubicBezTo>
                <a:lnTo>
                  <a:pt x="4010970" y="4161894"/>
                </a:lnTo>
                <a:lnTo>
                  <a:pt x="4002764" y="4161042"/>
                </a:lnTo>
                <a:cubicBezTo>
                  <a:pt x="3957904" y="4159210"/>
                  <a:pt x="3912934" y="4160186"/>
                  <a:pt x="3868108" y="4163980"/>
                </a:cubicBezTo>
                <a:cubicBezTo>
                  <a:pt x="3637072" y="4178737"/>
                  <a:pt x="3405779" y="4172076"/>
                  <a:pt x="3174741" y="4175341"/>
                </a:cubicBezTo>
                <a:cubicBezTo>
                  <a:pt x="2865668" y="4179782"/>
                  <a:pt x="2556851" y="4168420"/>
                  <a:pt x="2247906" y="4167376"/>
                </a:cubicBezTo>
                <a:cubicBezTo>
                  <a:pt x="2184582" y="4167115"/>
                  <a:pt x="2121002" y="4170510"/>
                  <a:pt x="2057934" y="4175733"/>
                </a:cubicBezTo>
                <a:cubicBezTo>
                  <a:pt x="1970560" y="4182786"/>
                  <a:pt x="1884336" y="4173905"/>
                  <a:pt x="1797729" y="4165547"/>
                </a:cubicBezTo>
                <a:cubicBezTo>
                  <a:pt x="1693340" y="4155492"/>
                  <a:pt x="1589207" y="4164372"/>
                  <a:pt x="1485458" y="4175995"/>
                </a:cubicBezTo>
                <a:cubicBezTo>
                  <a:pt x="1307344" y="4195571"/>
                  <a:pt x="1127888" y="4198979"/>
                  <a:pt x="949185" y="4186181"/>
                </a:cubicBezTo>
                <a:cubicBezTo>
                  <a:pt x="751793" y="4172468"/>
                  <a:pt x="554529" y="4174950"/>
                  <a:pt x="357136" y="4175995"/>
                </a:cubicBezTo>
                <a:lnTo>
                  <a:pt x="0" y="4175060"/>
                </a:lnTo>
                <a:close/>
              </a:path>
            </a:pathLst>
          </a:custGeom>
        </p:spPr>
      </p:pic>
      <p:sp>
        <p:nvSpPr>
          <p:cNvPr id="12" name="sketch line">
            <a:extLst>
              <a:ext uri="{FF2B5EF4-FFF2-40B4-BE49-F238E27FC236}">
                <a16:creationId xmlns:a16="http://schemas.microsoft.com/office/drawing/2014/main" id="{F919E280-CA27-4214-97E6-294E0C3BC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2463186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человек, купальник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D43892E8-2D32-40B6-9238-8F9BF9664A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" b="14731"/>
          <a:stretch/>
        </p:blipFill>
        <p:spPr>
          <a:xfrm>
            <a:off x="1" y="4267200"/>
            <a:ext cx="4051081" cy="2590800"/>
          </a:xfrm>
          <a:custGeom>
            <a:avLst/>
            <a:gdLst/>
            <a:ahLst/>
            <a:cxnLst/>
            <a:rect l="l" t="t" r="r" b="b"/>
            <a:pathLst>
              <a:path w="4051081" h="2496030">
                <a:moveTo>
                  <a:pt x="2464753" y="4"/>
                </a:moveTo>
                <a:cubicBezTo>
                  <a:pt x="2509518" y="-78"/>
                  <a:pt x="2554292" y="1163"/>
                  <a:pt x="2599067" y="4428"/>
                </a:cubicBezTo>
                <a:cubicBezTo>
                  <a:pt x="2749817" y="17813"/>
                  <a:pt x="2901270" y="21079"/>
                  <a:pt x="3052443" y="14222"/>
                </a:cubicBezTo>
                <a:cubicBezTo>
                  <a:pt x="3173923" y="5694"/>
                  <a:pt x="3295774" y="4206"/>
                  <a:pt x="3417420" y="9782"/>
                </a:cubicBezTo>
                <a:cubicBezTo>
                  <a:pt x="3530764" y="16442"/>
                  <a:pt x="3644108" y="23233"/>
                  <a:pt x="3757835" y="19315"/>
                </a:cubicBezTo>
                <a:cubicBezTo>
                  <a:pt x="3803121" y="17748"/>
                  <a:pt x="3847768" y="15789"/>
                  <a:pt x="3892671" y="13177"/>
                </a:cubicBezTo>
                <a:cubicBezTo>
                  <a:pt x="3933972" y="9619"/>
                  <a:pt x="3975386" y="7938"/>
                  <a:pt x="4016790" y="8134"/>
                </a:cubicBezTo>
                <a:lnTo>
                  <a:pt x="4034037" y="8999"/>
                </a:lnTo>
                <a:lnTo>
                  <a:pt x="4035370" y="62503"/>
                </a:lnTo>
                <a:cubicBezTo>
                  <a:pt x="4033549" y="118790"/>
                  <a:pt x="4026390" y="174983"/>
                  <a:pt x="4020562" y="231143"/>
                </a:cubicBezTo>
                <a:cubicBezTo>
                  <a:pt x="4014860" y="285717"/>
                  <a:pt x="4006498" y="343464"/>
                  <a:pt x="4019168" y="393470"/>
                </a:cubicBezTo>
                <a:cubicBezTo>
                  <a:pt x="4042480" y="482184"/>
                  <a:pt x="4024236" y="566457"/>
                  <a:pt x="4014100" y="651618"/>
                </a:cubicBezTo>
                <a:cubicBezTo>
                  <a:pt x="4001874" y="734926"/>
                  <a:pt x="4003635" y="819681"/>
                  <a:pt x="4019295" y="902406"/>
                </a:cubicBezTo>
                <a:cubicBezTo>
                  <a:pt x="4031711" y="960787"/>
                  <a:pt x="4031711" y="1020184"/>
                  <a:pt x="4033231" y="1078946"/>
                </a:cubicBezTo>
                <a:cubicBezTo>
                  <a:pt x="4034118" y="1115753"/>
                  <a:pt x="4020562" y="1153193"/>
                  <a:pt x="4011566" y="1189872"/>
                </a:cubicBezTo>
                <a:cubicBezTo>
                  <a:pt x="3995476" y="1256123"/>
                  <a:pt x="3989648" y="1323388"/>
                  <a:pt x="4011566" y="1387989"/>
                </a:cubicBezTo>
                <a:cubicBezTo>
                  <a:pt x="4042100" y="1477465"/>
                  <a:pt x="4059584" y="1566941"/>
                  <a:pt x="4046914" y="1661622"/>
                </a:cubicBezTo>
                <a:cubicBezTo>
                  <a:pt x="4039566" y="1720003"/>
                  <a:pt x="4037919" y="1779654"/>
                  <a:pt x="4026896" y="1837274"/>
                </a:cubicBezTo>
                <a:cubicBezTo>
                  <a:pt x="4008779" y="1932843"/>
                  <a:pt x="4015240" y="2027776"/>
                  <a:pt x="4029684" y="2121948"/>
                </a:cubicBezTo>
                <a:cubicBezTo>
                  <a:pt x="4039832" y="2200637"/>
                  <a:pt x="4040934" y="2280226"/>
                  <a:pt x="4032978" y="2359155"/>
                </a:cubicBezTo>
                <a:lnTo>
                  <a:pt x="4023519" y="2496030"/>
                </a:lnTo>
                <a:lnTo>
                  <a:pt x="0" y="2496030"/>
                </a:lnTo>
                <a:lnTo>
                  <a:pt x="0" y="12459"/>
                </a:lnTo>
                <a:lnTo>
                  <a:pt x="17104" y="15006"/>
                </a:lnTo>
                <a:cubicBezTo>
                  <a:pt x="83627" y="15006"/>
                  <a:pt x="150022" y="12263"/>
                  <a:pt x="216416" y="7824"/>
                </a:cubicBezTo>
                <a:cubicBezTo>
                  <a:pt x="361434" y="-156"/>
                  <a:pt x="506837" y="3162"/>
                  <a:pt x="651370" y="17748"/>
                </a:cubicBezTo>
                <a:cubicBezTo>
                  <a:pt x="753623" y="25440"/>
                  <a:pt x="856335" y="24213"/>
                  <a:pt x="958396" y="14092"/>
                </a:cubicBezTo>
                <a:cubicBezTo>
                  <a:pt x="1145682" y="-1710"/>
                  <a:pt x="1332584" y="10958"/>
                  <a:pt x="1519486" y="21666"/>
                </a:cubicBezTo>
                <a:cubicBezTo>
                  <a:pt x="1700504" y="32113"/>
                  <a:pt x="1881394" y="24408"/>
                  <a:pt x="2062411" y="17487"/>
                </a:cubicBezTo>
                <a:cubicBezTo>
                  <a:pt x="2196255" y="12394"/>
                  <a:pt x="2330459" y="249"/>
                  <a:pt x="2464753" y="4"/>
                </a:cubicBez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AC074F2-6CF2-4404-ACCB-942AB163AC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6" y="2706624"/>
            <a:ext cx="6894576" cy="3483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9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Кто лучше надует игрушку?»</a:t>
            </a:r>
            <a:r>
              <a:rPr lang="ru-RU" sz="19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- вдох носом</a:t>
            </a:r>
          </a:p>
          <a:p>
            <a:pPr marL="0" indent="0">
              <a:buNone/>
            </a:pPr>
            <a:r>
              <a:rPr lang="ru-RU" sz="19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(1- 4, медленный выдох через рот, в отверстие </a:t>
            </a:r>
          </a:p>
          <a:p>
            <a:pPr marL="0" indent="0">
              <a:buNone/>
            </a:pPr>
            <a:r>
              <a:rPr lang="ru-RU" sz="19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(1-8).</a:t>
            </a:r>
          </a:p>
          <a:p>
            <a:pPr marL="0" indent="0">
              <a:buNone/>
            </a:pPr>
            <a:r>
              <a:rPr lang="ru-RU" sz="19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«Насос»</a:t>
            </a:r>
            <a:r>
              <a:rPr lang="ru-RU" sz="19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И. п. - стоя, руки перед грудью, пальцы сжаты в кулаки. Наклоняясь вниз с прямыми ногами, делать выдох, произнося [ш]. Выпрямляясь, делать вдох через нос. Повторить 6-8 раз.</a:t>
            </a:r>
          </a:p>
          <a:p>
            <a:pPr marL="0" indent="0">
              <a:buNone/>
            </a:pPr>
            <a:r>
              <a:rPr lang="ru-RU" sz="1900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ru-RU" sz="19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«Воздушный шар» </a:t>
            </a:r>
            <a:r>
              <a:rPr lang="ru-RU" sz="19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(диафрагмальное дыхание). И. п. - стоя, ладонь на животе. Выдох. На вдохе живот выпячивается вперед. Задержка дыхания. Выдох через неплотно сжатые губы, произносится звук [с]. Повторить 4 раза.</a:t>
            </a:r>
            <a:endParaRPr lang="ru-RU" sz="1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581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B3AF81-C225-4B60-BB57-235A4568E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Ходьба по «дорожке здоровья».</a:t>
            </a:r>
            <a:b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AB544C-A283-4000-97D2-CFD802D6B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1782981"/>
            <a:ext cx="4170269" cy="4393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Мы  стараемся, стараемся</a:t>
            </a:r>
            <a:endParaRPr lang="ru-RU" sz="2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Физкультурой занимаемся!</a:t>
            </a:r>
            <a:endParaRPr lang="ru-RU" sz="2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Пусть будут руки крепкими,</a:t>
            </a:r>
            <a:endParaRPr lang="ru-RU" sz="2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Пусть будут ноги сильными.</a:t>
            </a:r>
            <a:endParaRPr lang="ru-RU" sz="2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Мы будем все здоровыми,</a:t>
            </a:r>
            <a:endParaRPr lang="ru-RU" sz="2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Веселыми, спортивными.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76" name="Isosceles Triangle 75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76" name="Picture 4">
            <a:extLst>
              <a:ext uri="{FF2B5EF4-FFF2-40B4-BE49-F238E27FC236}">
                <a16:creationId xmlns:a16="http://schemas.microsoft.com/office/drawing/2014/main" id="{259813FA-4BF8-4574-A47B-540606352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5320" y="2017615"/>
            <a:ext cx="6253212" cy="389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Isosceles Triangle 80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44821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480309-9469-40B9-BD9A-C2A00B3DE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«Дорожка здоровья»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17C495-81F8-495C-B8E7-FD45B0B5E9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Вначале дети идут в быстром темпе по дорожке и плавно переходят на бег, бегут в среднем темпе 1—1,5 мин и переходят на спокойную ходьбу с дыхательными упражнениями. После этого детям предлагается непрерывный бег в течение 2—3 мин, который заканчивается спокойной ходьбой по массажной дорожке.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E31BC3-7E5F-4412-9DBB-38E8B0245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9746" y="4400480"/>
            <a:ext cx="4572396" cy="221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287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F08B8C-58EE-4F32-85F2-4C8C7127C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+mn-lt"/>
              </a:rPr>
              <a:t>Требование к «Тропе здоровье»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006AE5-B674-4C7E-92CF-1A90187A0F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677" y="1690687"/>
            <a:ext cx="10919793" cy="4486275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Массажную дорожку составляют из пособий и предметов, способствующих массажу стопы (ребристая доска, резиновые коврики, кольца с шипами и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Массажные коврики находятся в спортивном уголке. В любое время дети могут использовать их в самостоятельной  двигательной деятельности.</a:t>
            </a:r>
          </a:p>
          <a:p>
            <a:pPr marL="0" indent="0">
              <a:buNone/>
            </a:pP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яркостьп ривлекает внимание">
            <a:extLst>
              <a:ext uri="{FF2B5EF4-FFF2-40B4-BE49-F238E27FC236}">
                <a16:creationId xmlns:a16="http://schemas.microsoft.com/office/drawing/2014/main" id="{B984F543-4CB4-441F-8B27-233FFE76E3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5019"/>
            <a:ext cx="2994866" cy="216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FF6D8E-0743-49A7-96C9-295A00C57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1290" y="3755966"/>
            <a:ext cx="3761558" cy="282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496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2AFA17-3B74-4B4C-A6D4-F226479CA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39" y="555587"/>
            <a:ext cx="10512521" cy="1198179"/>
          </a:xfrm>
        </p:spPr>
        <p:txBody>
          <a:bodyPr>
            <a:normAutofit/>
          </a:bodyPr>
          <a:lstStyle/>
          <a:p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массажный дрожек должна проводиться ежедневно с применением дезинфицирующих средств.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1C65ABF-A3C8-4A4D-9731-12CAC51D31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08658" y="3946932"/>
            <a:ext cx="3437796" cy="2206874"/>
          </a:xfrm>
          <a:prstGeom prst="rect">
            <a:avLst/>
          </a:prstGeom>
        </p:spPr>
      </p:pic>
      <p:pic>
        <p:nvPicPr>
          <p:cNvPr id="2050" name="Picture 2" descr="массажный коврик из камней">
            <a:extLst>
              <a:ext uri="{FF2B5EF4-FFF2-40B4-BE49-F238E27FC236}">
                <a16:creationId xmlns:a16="http://schemas.microsoft.com/office/drawing/2014/main" id="{87D76421-01D4-4DBC-95E4-6E405CB8D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610" y="3241183"/>
            <a:ext cx="609441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делаем коврик из каштанов своими руками">
            <a:extLst>
              <a:ext uri="{FF2B5EF4-FFF2-40B4-BE49-F238E27FC236}">
                <a16:creationId xmlns:a16="http://schemas.microsoft.com/office/drawing/2014/main" id="{69ACBAA6-1D9B-4BE2-B17B-6F8BFC986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2056" y="1355835"/>
            <a:ext cx="2918372" cy="2188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965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500D36-CA5A-4332-A440-BD944DEF1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Ожидаемые результаты</a:t>
            </a:r>
            <a:endParaRPr lang="ru-RU" sz="4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65A63D-29FF-4D62-B843-E80A853D3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укрепить здоровье, иммунитет и опорно-двигательный аппарат детей;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повысить жизненный тонус и эмоциональное состояние;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развить координацию движений;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научит дышать через нос, выполнять движения по показу воспитателя;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будет способствовать воспитанию привычки к здоровому образу жизни.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3573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2C96A6-8F48-410A-A72D-C0255D5A18F0}"/>
              </a:ext>
            </a:extLst>
          </p:cNvPr>
          <p:cNvSpPr txBox="1"/>
          <p:nvPr/>
        </p:nvSpPr>
        <p:spPr>
          <a:xfrm>
            <a:off x="3160889" y="1625515"/>
            <a:ext cx="6096000" cy="2233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C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Спасибо всем за внимание, будьте здоровы</a:t>
            </a:r>
            <a:r>
              <a: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59080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B41035-5DDE-4454-BF2B-81950C90D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+mn-lt"/>
              </a:rPr>
              <a:t>Корригирующая гимнастика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D437AC-29A9-4492-958D-A01C8C66A7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Гимнастика пробуждения после дневного сна оказывает на детей колоссальное положительное физическое, психическое и эмоциональное воздействие. Выполняя комплекс упражнений на кровати, дети постепенно переходят из фазы расслабления в фазу напряжения, что соответствует естественной биологической последовательности развития человека.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621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708C42-4321-4CB1-BA9A-A0BA84FA7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Основная цель гимнастики после дневного сна 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C1C7A-D1A8-44CE-BD45-8446967A24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Пробудить организм, нормализовать сердечно - сосудистую, дыхательную системы, снять сонливость, вялость; сохранить и укреплять здоровье детей.</a:t>
            </a:r>
            <a:endParaRPr lang="ru-RU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4349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6D4A06-F043-4898-B506-89031010D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1412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Задачи: 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0FFA94-C47B-4942-8BBF-FC93C09D0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6538"/>
            <a:ext cx="10515600" cy="5363906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Оздоровительные: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62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ru-RU" sz="8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укреплять опорно-двигательный аппарат;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6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ru-RU" sz="8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совершенствовать и развивать координацию движений;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повышать жизненный тонус;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укреплять иммунитет; 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Обучающие: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учить детей дышать через нос;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упражнять в плавном свободном выдохе;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формировать умения выполнять движения по показу взрослого. 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Воспитательные: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воспитывать привычку здорового образа жизни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592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DF271D-944A-4ACA-8339-5FCFBDB70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корригирующей гимнастики  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9AE587-80C8-4AEB-AE1A-4ED765A69E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Пока дети спят, педагог готовит условия для контрастного закаливания детей: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готовит холодную комнату, температура в ней снижается с помощью проветривания.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Пробуждение детей происходит под звуки плавной музыки, громкость которой медленно нарастает.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3249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4B1A07-512C-4476-8498-F5D5A64B8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Структура корригирующей гимнастики 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18DD34-7683-4F6D-B6F3-D1B3C5813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 гимнастики состоит из нескольких частей: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Гимнастика в постели. 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Корригирующие упражнения на профилактику плоскостопия и                        нарушения осанки.  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Дыхательная гимнастика. </a:t>
            </a:r>
          </a:p>
          <a:p>
            <a:pPr marL="0" indent="0">
              <a:buNone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 Ходьба по «дорожке здоровья».</a:t>
            </a:r>
            <a:endParaRPr lang="ru-RU" sz="28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 Водные процедуры.  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147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64A493-898E-42E2-8DFD-9A31620A2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0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Методика проведения гимнастики после дневного сна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86AEF0-3A02-4907-8FF9-17EEEAEF0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5334"/>
            <a:ext cx="10515600" cy="5576710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Начинать гимнастику надо с проснувшимися детьми, остальные присоединяются по мере пробуждения.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Гимнастика в постели</a:t>
            </a: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включает в себя потягивание, поочерёдное поднимание рук и ног, комплекс упражнений, начиная с головы до ног. Длительность гимнастики в постели около 2-3минут.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 для профилактики нарушений осанки и плоскостопия</a:t>
            </a: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ходьба на носках, на пятках, с высоким подниманием колен, в полу приседе  на внешней стороне стопы, с перекатом с пятки на носок, ходьба по корригирующим дорожкам.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использовать кубики, мячи, обручи, гантели, гимнастические палки для осанки.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Длительность этой части составляет 2-3 мин.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8360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73E1F4-55C6-4874-B4BF-CF887DA37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Методика проведения гимнастики после дневного сна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B198EE-5CDB-4F4C-8FF8-6BDC5B80F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Дыхательная гимнастика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важна для восстановления сердечного ритма, снятия возбуждения, укрепления иммунитета, профилактики заболеваний верхних дыхательных путей. Увеличивать дозировку упражнений нужно постепенно от 30 сек.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Заканчивается гимнастика  </a:t>
            </a:r>
            <a:r>
              <a:rPr kumimoji="0" lang="ru-RU" sz="24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водными процедурами 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(умывание).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Общая длительность оздоровительной гимнастики после дневного сна должна составлять не менее 12-15 минут (ст. возраст), 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7-10 минут (мл. возраст). Один комплекс составляется на 2 недели.</a:t>
            </a:r>
          </a:p>
          <a:p>
            <a:pPr marL="0" indent="0" algn="ctr">
              <a:buNone/>
            </a:pPr>
            <a:r>
              <a:rPr lang="ru-RU" b="1" i="0" dirty="0">
                <a:solidFill>
                  <a:srgbClr val="002060"/>
                </a:solidFill>
                <a:effectLst/>
                <a:latin typeface="Roboto" panose="02000000000000000000" pitchFamily="2" charset="0"/>
              </a:rPr>
              <a:t>Обратите внимание!</a:t>
            </a:r>
            <a:r>
              <a:rPr lang="ru-RU" b="0" i="0" dirty="0">
                <a:solidFill>
                  <a:srgbClr val="002060"/>
                </a:solidFill>
                <a:effectLst/>
                <a:latin typeface="Roboto" panose="02000000000000000000" pitchFamily="2" charset="0"/>
              </a:rPr>
              <a:t> Выполнять ее должны только те дети, у которых нет противопоказаний и ограничений к их выполнению</a:t>
            </a: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246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EC1504-8178-4067-8BD7-4A3D8FC2D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0" dirty="0">
                <a:solidFill>
                  <a:srgbClr val="002060"/>
                </a:solidFill>
                <a:effectLst/>
                <a:latin typeface="+mn-lt"/>
              </a:rPr>
              <a:t>Гимнастика в кровати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FD758B-7DDD-40C1-ADB5-BD2894BF2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8386"/>
            <a:ext cx="10515600" cy="4768577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Эй, ребята, просыпайтесь!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Вам вставать пришла пора.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Потянитесь. Улыбнитесь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На живот перевернитесь.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А теперь опять на спину,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Потянулись еще раз.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Вдох и выдох. Вдох и выдох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Повторим еще раз.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Поднимите ноги вместе,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Опустите на кровать.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Руки в стороны расставьте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Хватит спать! Пора вставать!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(Дети выполняют движения в соответствии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600" b="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с текстом)</a:t>
            </a:r>
            <a:r>
              <a:rPr lang="ru-RU" sz="3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0E689B7-07BE-479B-9977-0A735E466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236" y="1690688"/>
            <a:ext cx="5242564" cy="393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8191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1200</TotalTime>
  <Words>919</Words>
  <Application>Microsoft Office PowerPoint</Application>
  <PresentationFormat>Широкоэкранный</PresentationFormat>
  <Paragraphs>91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Open Sans</vt:lpstr>
      <vt:lpstr>Roboto</vt:lpstr>
      <vt:lpstr>Times New Roman</vt:lpstr>
      <vt:lpstr>Verdana</vt:lpstr>
      <vt:lpstr>Тема Office</vt:lpstr>
      <vt:lpstr>ОРГАНИЗАЦИЯ КОРРИГИРУЮЩЕЙ ГИМНАСТИКИ В ДОУ  </vt:lpstr>
      <vt:lpstr>Корригирующая гимнастика </vt:lpstr>
      <vt:lpstr>Основная цель гимнастики после дневного сна </vt:lpstr>
      <vt:lpstr>Задачи: </vt:lpstr>
      <vt:lpstr>Организация корригирующей гимнастики  </vt:lpstr>
      <vt:lpstr>Структура корригирующей гимнастики </vt:lpstr>
      <vt:lpstr>Методика проведения гимнастики после дневного сна</vt:lpstr>
      <vt:lpstr>Методика проведения гимнастики после дневного сна</vt:lpstr>
      <vt:lpstr>Гимнастика в кровати</vt:lpstr>
      <vt:lpstr> </vt:lpstr>
      <vt:lpstr>Дыхательные упражнения</vt:lpstr>
      <vt:lpstr>Ходьба по «дорожке здоровья». </vt:lpstr>
      <vt:lpstr>«Дорожка здоровья»</vt:lpstr>
      <vt:lpstr>Требование к «Тропе здоровье» </vt:lpstr>
      <vt:lpstr>Обработка массажный дрожек должна проводиться ежедневно с применением дезинфицирующих средств.</vt:lpstr>
      <vt:lpstr>Ожидаемые результаты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Закаливание в детском саду.</dc:title>
  <dc:creator>Пользователь Windows</dc:creator>
  <cp:lastModifiedBy>Пользователь Windows</cp:lastModifiedBy>
  <cp:revision>9</cp:revision>
  <dcterms:created xsi:type="dcterms:W3CDTF">2021-02-19T17:47:31Z</dcterms:created>
  <dcterms:modified xsi:type="dcterms:W3CDTF">2021-11-03T16:16:16Z</dcterms:modified>
</cp:coreProperties>
</file>