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Повторение правописания частей слова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7920880" cy="365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2880320" cy="6036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Приставка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Корень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Суффикс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Окончание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Основа</a:t>
            </a:r>
            <a:endParaRPr lang="ru-RU" sz="3200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59832" y="260648"/>
            <a:ext cx="5796136" cy="10527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4149080"/>
            <a:ext cx="5796136" cy="10527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59832" y="2852936"/>
            <a:ext cx="5796136" cy="10527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556792"/>
            <a:ext cx="5796136" cy="10527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59832" y="5445224"/>
            <a:ext cx="5796136" cy="10527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31840" y="332656"/>
            <a:ext cx="637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Главная значимая часть слова, в которой заключено лексическое значение всех однокоренных слов..</a:t>
            </a:r>
            <a:endParaRPr lang="ru-RU" sz="2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4365104"/>
            <a:ext cx="6012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Значимая часть слова, которая служит для образования новых слов. Стоит перед корнем. </a:t>
            </a:r>
            <a:endParaRPr lang="ru-RU" sz="2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5589240"/>
            <a:ext cx="6012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 Часть слова без окончания, в которой заключено лексическое значение слова.</a:t>
            </a:r>
            <a:endParaRPr lang="ru-RU" sz="2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1700808"/>
            <a:ext cx="6012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Значимая часть слова, которая служит для образования новых слов. Стоит после корня. </a:t>
            </a:r>
            <a:endParaRPr lang="ru-RU" sz="2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87824" y="2924944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Изменяемая часть слова. Стоит в конце, бывает нулевым, может совсем отсутствовать. </a:t>
            </a:r>
            <a:endParaRPr lang="ru-RU" sz="2000" dirty="0">
              <a:latin typeface="Comic Sans MS" pitchFamily="66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>
            <a:endCxn id="7" idx="1"/>
          </p:cNvCxnSpPr>
          <p:nvPr/>
        </p:nvCxnSpPr>
        <p:spPr>
          <a:xfrm>
            <a:off x="1907704" y="1196752"/>
            <a:ext cx="1152128" cy="347869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907704" y="1124744"/>
            <a:ext cx="1152128" cy="115212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1"/>
          </p:cNvCxnSpPr>
          <p:nvPr/>
        </p:nvCxnSpPr>
        <p:spPr>
          <a:xfrm flipV="1">
            <a:off x="2267744" y="2083160"/>
            <a:ext cx="792088" cy="1201824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0" idx="1"/>
          </p:cNvCxnSpPr>
          <p:nvPr/>
        </p:nvCxnSpPr>
        <p:spPr>
          <a:xfrm>
            <a:off x="2051720" y="5949280"/>
            <a:ext cx="1008112" cy="22312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195736" y="3501008"/>
            <a:ext cx="864096" cy="108012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836712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 smtClean="0">
                <a:latin typeface="Comic Sans MS" pitchFamily="66" charset="0"/>
              </a:rPr>
              <a:t>Позвонит</a:t>
            </a:r>
            <a:r>
              <a:rPr lang="ru-RU" sz="3600" dirty="0" smtClean="0">
                <a:latin typeface="Comic Sans MS" pitchFamily="66" charset="0"/>
              </a:rPr>
              <a:t> (приставка)</a:t>
            </a:r>
          </a:p>
          <a:p>
            <a:pPr>
              <a:lnSpc>
                <a:spcPct val="200000"/>
              </a:lnSpc>
            </a:pPr>
            <a:r>
              <a:rPr lang="ru-RU" sz="3600" dirty="0" smtClean="0">
                <a:latin typeface="Comic Sans MS" pitchFamily="66" charset="0"/>
              </a:rPr>
              <a:t>         </a:t>
            </a:r>
            <a:r>
              <a:rPr lang="ru-RU" sz="3600" b="1" dirty="0" smtClean="0">
                <a:latin typeface="Comic Sans MS" pitchFamily="66" charset="0"/>
              </a:rPr>
              <a:t>Снежок</a:t>
            </a:r>
            <a:r>
              <a:rPr lang="ru-RU" sz="3600" dirty="0" smtClean="0">
                <a:latin typeface="Comic Sans MS" pitchFamily="66" charset="0"/>
              </a:rPr>
              <a:t> (корень)</a:t>
            </a:r>
          </a:p>
          <a:p>
            <a:pPr>
              <a:lnSpc>
                <a:spcPct val="200000"/>
              </a:lnSpc>
            </a:pPr>
            <a:r>
              <a:rPr lang="ru-RU" sz="3600" b="1" dirty="0" smtClean="0">
                <a:latin typeface="Comic Sans MS" pitchFamily="66" charset="0"/>
              </a:rPr>
              <a:t>           Медвежонок</a:t>
            </a:r>
            <a:r>
              <a:rPr lang="ru-RU" sz="3600" dirty="0" smtClean="0">
                <a:latin typeface="Comic Sans MS" pitchFamily="66" charset="0"/>
              </a:rPr>
              <a:t> (суффикс)</a:t>
            </a:r>
          </a:p>
          <a:p>
            <a:pPr>
              <a:lnSpc>
                <a:spcPct val="200000"/>
              </a:lnSpc>
            </a:pPr>
            <a:r>
              <a:rPr lang="ru-RU" sz="3600" b="1" dirty="0" smtClean="0">
                <a:latin typeface="Comic Sans MS" pitchFamily="66" charset="0"/>
              </a:rPr>
              <a:t>                  Гроза</a:t>
            </a:r>
            <a:r>
              <a:rPr lang="ru-RU" sz="3600" dirty="0" smtClean="0">
                <a:latin typeface="Comic Sans MS" pitchFamily="66" charset="0"/>
              </a:rPr>
              <a:t> (окончание)</a:t>
            </a:r>
            <a:endParaRPr lang="ru-RU" sz="3600" dirty="0">
              <a:latin typeface="Comic Sans MS" pitchFamily="66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39552" y="1124744"/>
            <a:ext cx="648072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187624" y="1124744"/>
            <a:ext cx="8384" cy="27964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19438228">
            <a:off x="1443995" y="2300878"/>
            <a:ext cx="1503482" cy="1360650"/>
          </a:xfrm>
          <a:prstGeom prst="arc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427984" y="3212976"/>
            <a:ext cx="504056" cy="50405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932040" y="3212976"/>
            <a:ext cx="504056" cy="50405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004048" y="4653136"/>
            <a:ext cx="432048" cy="432048"/>
          </a:xfrm>
          <a:prstGeom prst="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Запишите слова, разберите по составу в объяснением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2048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Подоконник , снежинки , пришкольный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3033199" cy="1845196"/>
          </a:xfrm>
          <a:prstGeom prst="rect">
            <a:avLst/>
          </a:prstGeom>
          <a:noFill/>
        </p:spPr>
      </p:pic>
      <p:pic>
        <p:nvPicPr>
          <p:cNvPr id="16390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077072"/>
            <a:ext cx="1080120" cy="1080120"/>
          </a:xfrm>
          <a:prstGeom prst="rect">
            <a:avLst/>
          </a:prstGeom>
          <a:noFill/>
        </p:spPr>
      </p:pic>
      <p:pic>
        <p:nvPicPr>
          <p:cNvPr id="8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5064"/>
            <a:ext cx="432048" cy="432048"/>
          </a:xfrm>
          <a:prstGeom prst="rect">
            <a:avLst/>
          </a:prstGeom>
          <a:noFill/>
        </p:spPr>
      </p:pic>
      <p:pic>
        <p:nvPicPr>
          <p:cNvPr id="9" name="Picture 6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437112"/>
            <a:ext cx="720080" cy="720080"/>
          </a:xfrm>
          <a:prstGeom prst="rect">
            <a:avLst/>
          </a:prstGeom>
          <a:noFill/>
        </p:spPr>
      </p:pic>
      <p:pic>
        <p:nvPicPr>
          <p:cNvPr id="10" name="Picture 6" descr="Picture backgrou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5157192"/>
            <a:ext cx="576064" cy="576064"/>
          </a:xfrm>
          <a:prstGeom prst="rect">
            <a:avLst/>
          </a:prstGeom>
          <a:noFill/>
        </p:spPr>
      </p:pic>
      <p:pic>
        <p:nvPicPr>
          <p:cNvPr id="11" name="Picture 6" descr="Picture 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5661248"/>
            <a:ext cx="495672" cy="495672"/>
          </a:xfrm>
          <a:prstGeom prst="rect">
            <a:avLst/>
          </a:prstGeom>
          <a:noFill/>
        </p:spPr>
      </p:pic>
      <p:pic>
        <p:nvPicPr>
          <p:cNvPr id="12" name="Picture 6" descr="Picture backgroun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5301208"/>
            <a:ext cx="639688" cy="639688"/>
          </a:xfrm>
          <a:prstGeom prst="rect">
            <a:avLst/>
          </a:prstGeom>
          <a:noFill/>
        </p:spPr>
      </p:pic>
      <p:pic>
        <p:nvPicPr>
          <p:cNvPr id="13" name="Picture 6" descr="Picture backgroun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6093296"/>
            <a:ext cx="351656" cy="351656"/>
          </a:xfrm>
          <a:prstGeom prst="rect">
            <a:avLst/>
          </a:prstGeom>
          <a:noFill/>
        </p:spPr>
      </p:pic>
      <p:pic>
        <p:nvPicPr>
          <p:cNvPr id="16392" name="Picture 8" descr="Picture backgroun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3140968"/>
            <a:ext cx="3297672" cy="189358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915816" y="2276872"/>
            <a:ext cx="432048" cy="432048"/>
          </a:xfrm>
          <a:prstGeom prst="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9552" y="2780928"/>
            <a:ext cx="2304256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539552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2843808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19438228">
            <a:off x="939939" y="2228871"/>
            <a:ext cx="1503482" cy="1360650"/>
          </a:xfrm>
          <a:prstGeom prst="arc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39552" y="2132856"/>
            <a:ext cx="648072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187624" y="2132856"/>
            <a:ext cx="8384" cy="27964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267744" y="2132856"/>
            <a:ext cx="360040" cy="288032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5" idx="1"/>
          </p:cNvCxnSpPr>
          <p:nvPr/>
        </p:nvCxnSpPr>
        <p:spPr>
          <a:xfrm>
            <a:off x="2627784" y="2132856"/>
            <a:ext cx="288032" cy="36004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5076056" y="2276872"/>
            <a:ext cx="432048" cy="432048"/>
          </a:xfrm>
          <a:prstGeom prst="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419872" y="2780928"/>
            <a:ext cx="1656184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5076056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3419872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Дуга 36"/>
          <p:cNvSpPr/>
          <p:nvPr/>
        </p:nvSpPr>
        <p:spPr>
          <a:xfrm rot="19438228">
            <a:off x="3100180" y="2228871"/>
            <a:ext cx="1503482" cy="1360650"/>
          </a:xfrm>
          <a:prstGeom prst="arc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4427984" y="2060848"/>
            <a:ext cx="288032" cy="36004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716016" y="2060848"/>
            <a:ext cx="288032" cy="36004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8028384" y="2276872"/>
            <a:ext cx="720080" cy="432048"/>
          </a:xfrm>
          <a:prstGeom prst="rect">
            <a:avLst/>
          </a:prstGeom>
          <a:solidFill>
            <a:schemeClr val="bg1">
              <a:alpha val="0"/>
            </a:schemeClr>
          </a:solidFill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868144" y="2780928"/>
            <a:ext cx="2088232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 flipV="1">
            <a:off x="5868144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7956376" y="2564904"/>
            <a:ext cx="8384" cy="22440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Дуга 45"/>
          <p:cNvSpPr/>
          <p:nvPr/>
        </p:nvSpPr>
        <p:spPr>
          <a:xfrm rot="19438228">
            <a:off x="6238454" y="2229091"/>
            <a:ext cx="1707651" cy="1324781"/>
          </a:xfrm>
          <a:prstGeom prst="arc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5940152" y="2204864"/>
            <a:ext cx="648072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6588224" y="2204864"/>
            <a:ext cx="8384" cy="27964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7740352" y="2060848"/>
            <a:ext cx="144016" cy="36004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7884368" y="2060848"/>
            <a:ext cx="144016" cy="43204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30" grpId="0" animBg="1"/>
      <p:bldP spid="37" grpId="0" animBg="1"/>
      <p:bldP spid="41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Отгадайте слово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6984776" cy="222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Comic Sans MS" pitchFamily="66" charset="0"/>
              </a:rPr>
              <a:t>Приставка, суффикс и окончание, как в слове ПОДБЕРЁЗОВИК. Корень – как в слове ОСИННИК.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4293096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Comic Sans MS" pitchFamily="66" charset="0"/>
              </a:rPr>
              <a:t>подосиновик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3550" y="4409728"/>
            <a:ext cx="225045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134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Повторение правописания частей слова </vt:lpstr>
      <vt:lpstr>Слайд 2</vt:lpstr>
      <vt:lpstr>Слайд 3</vt:lpstr>
      <vt:lpstr>Запишите слова, разберите по составу в объяснением</vt:lpstr>
      <vt:lpstr>Отгадайте слово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правописания частей слова </dc:title>
  <dc:creator>Компьютер</dc:creator>
  <cp:lastModifiedBy>Компьютер</cp:lastModifiedBy>
  <cp:revision>8</cp:revision>
  <dcterms:created xsi:type="dcterms:W3CDTF">2025-12-09T16:11:25Z</dcterms:created>
  <dcterms:modified xsi:type="dcterms:W3CDTF">2025-12-09T17:28:17Z</dcterms:modified>
</cp:coreProperties>
</file>