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0" r:id="rId3"/>
    <p:sldId id="261" r:id="rId4"/>
    <p:sldId id="266" r:id="rId5"/>
    <p:sldId id="271" r:id="rId6"/>
    <p:sldId id="272" r:id="rId7"/>
    <p:sldId id="262" r:id="rId8"/>
    <p:sldId id="275" r:id="rId9"/>
    <p:sldId id="279" r:id="rId10"/>
    <p:sldId id="263" r:id="rId11"/>
    <p:sldId id="276" r:id="rId12"/>
    <p:sldId id="264" r:id="rId1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224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54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76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196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9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632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112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347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409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998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8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A939D-A82D-475C-8278-8587F95F5711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19B94-4DAA-4E5D-9865-BC1F42F32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21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64287" cy="435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7014" y="-829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Mistral" panose="03090702030407020403" pitchFamily="66" charset="0"/>
              </a:rPr>
              <a:t>МБУ ДО «Детская музыкальная школа № 3 </a:t>
            </a:r>
            <a:br>
              <a:rPr lang="ru-RU" sz="2000" b="1" dirty="0" smtClean="0">
                <a:solidFill>
                  <a:srgbClr val="7030A0"/>
                </a:solidFill>
                <a:latin typeface="Mistral" panose="03090702030407020403" pitchFamily="66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Mistral" panose="03090702030407020403" pitchFamily="66" charset="0"/>
              </a:rPr>
              <a:t>им. Н. К. </a:t>
            </a:r>
            <a:r>
              <a:rPr lang="ru-RU" sz="2000" b="1" dirty="0" err="1" smtClean="0">
                <a:solidFill>
                  <a:srgbClr val="7030A0"/>
                </a:solidFill>
                <a:latin typeface="Mistral" panose="03090702030407020403" pitchFamily="66" charset="0"/>
              </a:rPr>
              <a:t>Гусельникова</a:t>
            </a:r>
            <a:r>
              <a:rPr lang="ru-RU" sz="2000" b="1" dirty="0" smtClean="0">
                <a:solidFill>
                  <a:srgbClr val="7030A0"/>
                </a:solidFill>
                <a:latin typeface="Mistral" panose="03090702030407020403" pitchFamily="66" charset="0"/>
              </a:rPr>
              <a:t>»</a:t>
            </a:r>
            <a:endParaRPr lang="ru-RU" sz="2000" b="1" dirty="0">
              <a:solidFill>
                <a:srgbClr val="7030A0"/>
              </a:solidFill>
              <a:latin typeface="Mistral" panose="030907020304070204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7055" y="1266487"/>
            <a:ext cx="842410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5">
                    <a:lumMod val="75000"/>
                  </a:schemeClr>
                </a:solidFill>
                <a:latin typeface="Mistral" panose="03090702030407020403" pitchFamily="66" charset="0"/>
                <a:cs typeface="Aharoni" panose="02010803020104030203" pitchFamily="2" charset="-79"/>
              </a:rPr>
              <a:t>«</a:t>
            </a:r>
            <a:r>
              <a:rPr lang="ru-RU" sz="9600" b="1" dirty="0" smtClean="0">
                <a:solidFill>
                  <a:schemeClr val="accent5">
                    <a:lumMod val="75000"/>
                  </a:schemeClr>
                </a:solidFill>
                <a:latin typeface="Mistral" panose="03090702030407020403" pitchFamily="66" charset="0"/>
                <a:cs typeface="Aharoni" panose="02010803020104030203" pitchFamily="2" charset="-79"/>
              </a:rPr>
              <a:t>Зимняя гармония</a:t>
            </a:r>
            <a:r>
              <a:rPr lang="ru-RU" sz="9600" b="1" dirty="0" smtClean="0">
                <a:solidFill>
                  <a:schemeClr val="accent5">
                    <a:lumMod val="75000"/>
                  </a:schemeClr>
                </a:solidFill>
                <a:latin typeface="Mistral" panose="03090702030407020403" pitchFamily="66" charset="0"/>
                <a:cs typeface="Aharoni" panose="02010803020104030203" pitchFamily="2" charset="-79"/>
              </a:rPr>
              <a:t>»</a:t>
            </a:r>
          </a:p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олимпиада </a:t>
            </a:r>
            <a:endParaRPr lang="ru-RU" sz="2400" b="1" dirty="0">
              <a:solidFill>
                <a:srgbClr val="C00000"/>
              </a:solidFill>
              <a:latin typeface="Batang" panose="02030600000101010101" pitchFamily="18" charset="-127"/>
              <a:ea typeface="Batang" panose="02030600000101010101" pitchFamily="18" charset="-127"/>
              <a:cs typeface="Aharoni" panose="02010803020104030203" pitchFamily="2" charset="-79"/>
            </a:endParaRPr>
          </a:p>
          <a:p>
            <a:pPr lvl="0" algn="ctr"/>
            <a:r>
              <a:rPr lang="ru-RU" sz="2400" b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по </a:t>
            </a:r>
            <a:r>
              <a:rPr lang="ru-RU" sz="2400" b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сольфеджио в 4-х турах</a:t>
            </a:r>
          </a:p>
          <a:p>
            <a:pPr lvl="0" algn="ctr"/>
            <a:r>
              <a:rPr lang="ru-RU" sz="2400" b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д</a:t>
            </a:r>
            <a:r>
              <a:rPr lang="ru-RU" sz="2400" b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ля учащихся 3(8) классов</a:t>
            </a:r>
          </a:p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ДМШ и ДШИ</a:t>
            </a:r>
            <a:endParaRPr lang="ru-RU" sz="2400" b="1" dirty="0">
              <a:solidFill>
                <a:srgbClr val="C00000"/>
              </a:solidFill>
              <a:latin typeface="Batang" panose="02030600000101010101" pitchFamily="18" charset="-127"/>
              <a:ea typeface="Batang" panose="02030600000101010101" pitchFamily="18" charset="-127"/>
              <a:cs typeface="Aharoni" panose="02010803020104030203" pitchFamily="2" charset="-79"/>
            </a:endParaRPr>
          </a:p>
          <a:p>
            <a:pPr algn="ctr"/>
            <a:endParaRPr lang="ru-RU" sz="9600" b="1" dirty="0">
              <a:solidFill>
                <a:schemeClr val="accent5">
                  <a:lumMod val="75000"/>
                </a:schemeClr>
              </a:solidFill>
              <a:latin typeface="Mistral" panose="03090702030407020403" pitchFamily="66" charset="0"/>
              <a:cs typeface="Aharoni" panose="02010803020104030203" pitchFamily="2" charset="-79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9921959" y="222002"/>
            <a:ext cx="2010655" cy="1332951"/>
          </a:xfrm>
          <a:prstGeom prst="horizontalScroll">
            <a:avLst/>
          </a:prstGeom>
          <a:solidFill>
            <a:schemeClr val="accent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187847" y="4641733"/>
            <a:ext cx="47394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а</a:t>
            </a:r>
            <a:r>
              <a:rPr lang="ru-RU" sz="2000" b="1" dirty="0" smtClean="0">
                <a:solidFill>
                  <a:srgbClr val="002060"/>
                </a:solidFill>
              </a:rPr>
              <a:t>втор  - зав. теоретическим отделением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Муравьева Елена Александровна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7553" y="5708040"/>
            <a:ext cx="2584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cs typeface="Arabic Typesetting" panose="03020402040406030203" pitchFamily="66" charset="-78"/>
              </a:rPr>
              <a:t>Дзержинск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cs typeface="Arabic Typesetting" panose="03020402040406030203" pitchFamily="66" charset="-78"/>
              </a:rPr>
              <a:t>Нижегородская область</a:t>
            </a:r>
            <a:endParaRPr lang="ru-RU" b="1" dirty="0">
              <a:solidFill>
                <a:srgbClr val="002060"/>
              </a:solidFill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226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90" y="-46426"/>
            <a:ext cx="3564287" cy="435133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30806" y="2448119"/>
            <a:ext cx="7327710" cy="963821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тур. </a:t>
            </a:r>
            <a:b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Слуховой анализ. </a:t>
            </a: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Двойная волна 4"/>
          <p:cNvSpPr/>
          <p:nvPr/>
        </p:nvSpPr>
        <p:spPr>
          <a:xfrm>
            <a:off x="4136863" y="1763145"/>
            <a:ext cx="7333397" cy="2541767"/>
          </a:xfrm>
          <a:prstGeom prst="doubleWave">
            <a:avLst>
              <a:gd name="adj1" fmla="val 6250"/>
              <a:gd name="adj2" fmla="val -1923"/>
            </a:avLst>
          </a:prstGeom>
          <a:solidFill>
            <a:srgbClr val="FF0000">
              <a:alpha val="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3" descr="G:\картинки\скрипичный ключ анима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3481">
            <a:off x="212570" y="517749"/>
            <a:ext cx="517572" cy="147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80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1134"/>
          <p:cNvGrpSpPr/>
          <p:nvPr/>
        </p:nvGrpSpPr>
        <p:grpSpPr>
          <a:xfrm>
            <a:off x="2857076" y="892860"/>
            <a:ext cx="9234841" cy="3575539"/>
            <a:chOff x="-3809" y="0"/>
            <a:chExt cx="7208607" cy="2821575"/>
          </a:xfrm>
        </p:grpSpPr>
        <p:sp>
          <p:nvSpPr>
            <p:cNvPr id="32" name="Rectangle 26"/>
            <p:cNvSpPr/>
            <p:nvPr/>
          </p:nvSpPr>
          <p:spPr>
            <a:xfrm>
              <a:off x="813" y="0"/>
              <a:ext cx="59287" cy="26252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Rectangle 27"/>
            <p:cNvSpPr/>
            <p:nvPr/>
          </p:nvSpPr>
          <p:spPr>
            <a:xfrm>
              <a:off x="2581275" y="1075944"/>
              <a:ext cx="531430" cy="26252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       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Rectangle 28"/>
            <p:cNvSpPr/>
            <p:nvPr/>
          </p:nvSpPr>
          <p:spPr>
            <a:xfrm>
              <a:off x="5649976" y="1075944"/>
              <a:ext cx="59288" cy="26252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Rectangle 29"/>
            <p:cNvSpPr/>
            <p:nvPr/>
          </p:nvSpPr>
          <p:spPr>
            <a:xfrm>
              <a:off x="2572131" y="2278634"/>
              <a:ext cx="411972" cy="26252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     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Rectangle 31"/>
            <p:cNvSpPr/>
            <p:nvPr/>
          </p:nvSpPr>
          <p:spPr>
            <a:xfrm>
              <a:off x="5550916" y="2278634"/>
              <a:ext cx="1653882" cy="26252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                          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Rectangle 33"/>
            <p:cNvSpPr/>
            <p:nvPr/>
          </p:nvSpPr>
          <p:spPr>
            <a:xfrm>
              <a:off x="813" y="2559050"/>
              <a:ext cx="59287" cy="262525"/>
            </a:xfrm>
            <a:prstGeom prst="rect">
              <a:avLst/>
            </a:prstGeom>
            <a:ln>
              <a:noFill/>
            </a:ln>
          </p:spPr>
          <p:txBody>
            <a:bodyPr lIns="0" tIns="0" rIns="0" bIns="0" rtlCol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8" name="Picture 118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-3809" y="352675"/>
              <a:ext cx="2584450" cy="882650"/>
            </a:xfrm>
            <a:prstGeom prst="rect">
              <a:avLst/>
            </a:prstGeom>
          </p:spPr>
        </p:pic>
        <p:pic>
          <p:nvPicPr>
            <p:cNvPr id="39" name="Picture 1191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977515" y="317750"/>
              <a:ext cx="2667000" cy="917575"/>
            </a:xfrm>
            <a:prstGeom prst="rect">
              <a:avLst/>
            </a:prstGeom>
          </p:spPr>
        </p:pic>
        <p:pic>
          <p:nvPicPr>
            <p:cNvPr id="40" name="Picture 1190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-3809" y="1349625"/>
              <a:ext cx="2565400" cy="1089025"/>
            </a:xfrm>
            <a:prstGeom prst="rect">
              <a:avLst/>
            </a:prstGeom>
          </p:spPr>
        </p:pic>
        <p:pic>
          <p:nvPicPr>
            <p:cNvPr id="41" name="Picture 138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2882900" y="1428987"/>
              <a:ext cx="2666365" cy="1009536"/>
            </a:xfrm>
            <a:prstGeom prst="rect">
              <a:avLst/>
            </a:prstGeom>
          </p:spPr>
        </p:pic>
      </p:grpSp>
      <p:sp>
        <p:nvSpPr>
          <p:cNvPr id="42" name="Прямоугольник 41"/>
          <p:cNvSpPr/>
          <p:nvPr/>
        </p:nvSpPr>
        <p:spPr>
          <a:xfrm>
            <a:off x="1419510" y="174088"/>
            <a:ext cx="1009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Музыкальный </a:t>
            </a:r>
            <a:r>
              <a:rPr lang="ru-RU" sz="3200" b="1" dirty="0" err="1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пазл</a:t>
            </a:r>
            <a:r>
              <a:rPr lang="ru-RU" sz="3200" b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: собери мелодию диктанта из фрагментов и запиши ее на нотной </a:t>
            </a:r>
            <a:r>
              <a:rPr lang="ru-RU" sz="3200" b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строчке</a:t>
            </a:r>
            <a:r>
              <a:rPr lang="ru-RU" sz="3200" b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: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  <p:pic>
        <p:nvPicPr>
          <p:cNvPr id="43" name="Picture 140"/>
          <p:cNvPicPr/>
          <p:nvPr/>
        </p:nvPicPr>
        <p:blipFill>
          <a:blip r:embed="rId6"/>
          <a:stretch>
            <a:fillRect/>
          </a:stretch>
        </p:blipFill>
        <p:spPr>
          <a:xfrm>
            <a:off x="914400" y="3730469"/>
            <a:ext cx="10604310" cy="2800120"/>
          </a:xfrm>
          <a:prstGeom prst="rect">
            <a:avLst/>
          </a:prstGeom>
        </p:spPr>
      </p:pic>
      <p:sp>
        <p:nvSpPr>
          <p:cNvPr id="15" name="Пятно 2 14"/>
          <p:cNvSpPr/>
          <p:nvPr/>
        </p:nvSpPr>
        <p:spPr>
          <a:xfrm rot="21347720">
            <a:off x="28868" y="1094687"/>
            <a:ext cx="2760576" cy="1832469"/>
          </a:xfrm>
          <a:prstGeom prst="irregularSeal2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4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6" y="-46426"/>
            <a:ext cx="3564287" cy="435133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00326" y="2310959"/>
            <a:ext cx="7327710" cy="963821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тур. Сольфеджио.</a:t>
            </a: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Двойная волна 4"/>
          <p:cNvSpPr/>
          <p:nvPr/>
        </p:nvSpPr>
        <p:spPr>
          <a:xfrm>
            <a:off x="3913723" y="1521985"/>
            <a:ext cx="7333397" cy="2541767"/>
          </a:xfrm>
          <a:prstGeom prst="doubleWave">
            <a:avLst>
              <a:gd name="adj1" fmla="val 6250"/>
              <a:gd name="adj2" fmla="val -1923"/>
            </a:avLst>
          </a:prstGeom>
          <a:solidFill>
            <a:schemeClr val="accent1">
              <a:lumMod val="50000"/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3" descr="G:\картинки\скрипичный ключ анима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3481">
            <a:off x="212570" y="517749"/>
            <a:ext cx="517572" cy="147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356" y="4739943"/>
            <a:ext cx="97337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Monotype Corsiva" panose="03010101010201010101" pitchFamily="66" charset="0"/>
              </a:rPr>
              <a:t>Исполнение номера наизусть с </a:t>
            </a:r>
            <a:r>
              <a:rPr lang="ru-RU" sz="4000" b="1" dirty="0" err="1" smtClean="0">
                <a:latin typeface="Monotype Corsiva" panose="03010101010201010101" pitchFamily="66" charset="0"/>
              </a:rPr>
              <a:t>дирижированием</a:t>
            </a:r>
            <a:r>
              <a:rPr lang="ru-RU" sz="4000" b="1" dirty="0" smtClean="0">
                <a:latin typeface="Monotype Corsiva" panose="03010101010201010101" pitchFamily="66" charset="0"/>
              </a:rPr>
              <a:t>:</a:t>
            </a:r>
          </a:p>
          <a:p>
            <a:r>
              <a:rPr lang="ru-RU" sz="4000" b="1" dirty="0">
                <a:latin typeface="Monotype Corsiva" panose="03010101010201010101" pitchFamily="66" charset="0"/>
              </a:rPr>
              <a:t> </a:t>
            </a:r>
            <a:r>
              <a:rPr lang="ru-RU" sz="4000" b="1" dirty="0" smtClean="0">
                <a:latin typeface="Monotype Corsiva" panose="03010101010201010101" pitchFamily="66" charset="0"/>
              </a:rPr>
              <a:t>        № ______                       оценка      «_____»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sp>
        <p:nvSpPr>
          <p:cNvPr id="6" name="Пятно 2 5"/>
          <p:cNvSpPr/>
          <p:nvPr/>
        </p:nvSpPr>
        <p:spPr>
          <a:xfrm>
            <a:off x="7199085" y="4852726"/>
            <a:ext cx="3802743" cy="1881113"/>
          </a:xfrm>
          <a:prstGeom prst="irregularSeal2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46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1298174">
            <a:off x="483358" y="501793"/>
            <a:ext cx="6299579" cy="2118578"/>
          </a:xfrm>
          <a:ln>
            <a:solidFill>
              <a:srgbClr val="FFC00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b="1" dirty="0" smtClean="0"/>
              <a:t>            Цели </a:t>
            </a:r>
            <a:r>
              <a:rPr lang="ru-RU" sz="1400" b="1" dirty="0"/>
              <a:t>и задачи Олимпиады.</a:t>
            </a:r>
            <a:endParaRPr lang="ru-RU" sz="1400" dirty="0"/>
          </a:p>
          <a:p>
            <a:pPr lvl="0"/>
            <a:r>
              <a:rPr lang="ru-RU" sz="1400" dirty="0"/>
              <a:t>Мониторинг качества подготовки учащихся по учебному предмету «Сольфеджио»;</a:t>
            </a:r>
          </a:p>
          <a:p>
            <a:pPr lvl="0"/>
            <a:r>
              <a:rPr lang="ru-RU" sz="1400" dirty="0"/>
              <a:t>Выявление и поддержка наиболее способных и перспективных учащихся;</a:t>
            </a:r>
          </a:p>
          <a:p>
            <a:pPr lvl="0"/>
            <a:r>
              <a:rPr lang="ru-RU" sz="1400" dirty="0"/>
              <a:t>Создание условий для развития и реализации творческих  способностей учащихся;</a:t>
            </a:r>
          </a:p>
          <a:p>
            <a:pPr lvl="0"/>
            <a:r>
              <a:rPr lang="ru-RU" sz="1400" dirty="0"/>
              <a:t>Создание условий для повышения интереса учащихся к освоению предмета.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97866" y="3785089"/>
            <a:ext cx="4189022" cy="246221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/>
              <a:t>Конкурсные требования Олимпиады.</a:t>
            </a:r>
            <a:endParaRPr lang="ru-RU" sz="1400" dirty="0"/>
          </a:p>
          <a:p>
            <a:pPr lvl="0"/>
            <a:r>
              <a:rPr lang="ru-RU" sz="1400" dirty="0"/>
              <a:t>В задания олимпиады входят</a:t>
            </a:r>
            <a:r>
              <a:rPr lang="ru-RU" sz="1400" dirty="0" smtClean="0"/>
              <a:t>:</a:t>
            </a:r>
          </a:p>
          <a:p>
            <a:pPr lvl="0"/>
            <a:endParaRPr lang="ru-RU" sz="1400" dirty="0"/>
          </a:p>
          <a:p>
            <a:pPr marL="285750" lvl="0" indent="-285750">
              <a:buFontTx/>
              <a:buChar char="-"/>
            </a:pPr>
            <a:r>
              <a:rPr lang="ru-RU" sz="1400" dirty="0" smtClean="0"/>
              <a:t>Письменное </a:t>
            </a:r>
            <a:r>
              <a:rPr lang="ru-RU" sz="1400" dirty="0"/>
              <a:t>теоретическое задание; </a:t>
            </a:r>
            <a:endParaRPr lang="ru-RU" sz="1400" dirty="0" smtClean="0"/>
          </a:p>
          <a:p>
            <a:pPr marL="285750" lvl="0" indent="-285750">
              <a:buFontTx/>
              <a:buChar char="-"/>
            </a:pPr>
            <a:endParaRPr lang="ru-RU" sz="1400" dirty="0"/>
          </a:p>
          <a:p>
            <a:pPr marL="285750" lvl="0" indent="-285750">
              <a:buFontTx/>
              <a:buChar char="-"/>
            </a:pPr>
            <a:r>
              <a:rPr lang="ru-RU" sz="1400" dirty="0" smtClean="0"/>
              <a:t>Слуховой </a:t>
            </a:r>
            <a:r>
              <a:rPr lang="ru-RU" sz="1400" dirty="0"/>
              <a:t>анализ</a:t>
            </a:r>
            <a:r>
              <a:rPr lang="ru-RU" sz="1400" dirty="0" smtClean="0"/>
              <a:t>;</a:t>
            </a:r>
          </a:p>
          <a:p>
            <a:pPr marL="285750" lvl="0" indent="-285750">
              <a:buFontTx/>
              <a:buChar char="-"/>
            </a:pPr>
            <a:endParaRPr lang="ru-RU" sz="1400" dirty="0"/>
          </a:p>
          <a:p>
            <a:pPr marL="285750" lvl="0" indent="-285750">
              <a:buFontTx/>
              <a:buChar char="-"/>
            </a:pPr>
            <a:r>
              <a:rPr lang="ru-RU" sz="1400" dirty="0" smtClean="0"/>
              <a:t>Пение </a:t>
            </a:r>
            <a:r>
              <a:rPr lang="ru-RU" sz="1400" dirty="0"/>
              <a:t>сольфеджио</a:t>
            </a:r>
            <a:r>
              <a:rPr lang="ru-RU" sz="1400" dirty="0" smtClean="0"/>
              <a:t>.</a:t>
            </a:r>
          </a:p>
          <a:p>
            <a:pPr lvl="0"/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Уровень сложности отвечает требованиям программы по соответствующему классу.</a:t>
            </a:r>
          </a:p>
        </p:txBody>
      </p:sp>
      <p:sp>
        <p:nvSpPr>
          <p:cNvPr id="5" name="TextBox 4"/>
          <p:cNvSpPr txBox="1"/>
          <p:nvPr/>
        </p:nvSpPr>
        <p:spPr>
          <a:xfrm rot="586080">
            <a:off x="5950423" y="2704334"/>
            <a:ext cx="4236865" cy="116955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1400" dirty="0"/>
              <a:t>Все ответы на задания 1,2,3 тура ученики </a:t>
            </a:r>
            <a:r>
              <a:rPr lang="ru-RU" sz="1400" dirty="0" smtClean="0"/>
              <a:t>вписывают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в специальный Бланк ответов. </a:t>
            </a:r>
            <a:br>
              <a:rPr lang="ru-RU" sz="1400" dirty="0"/>
            </a:br>
            <a:r>
              <a:rPr lang="ru-RU" sz="1400" dirty="0"/>
              <a:t>При проведении 4 тура выступающий ученик </a:t>
            </a:r>
            <a:r>
              <a:rPr lang="ru-RU" sz="1400" dirty="0" smtClean="0"/>
              <a:t>отдает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Бланк ответа </a:t>
            </a:r>
            <a:r>
              <a:rPr lang="ru-RU" sz="1400" dirty="0" smtClean="0"/>
              <a:t>преподавателям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для оперативного оценивания задания этого тура. </a:t>
            </a:r>
            <a:endParaRPr lang="ru-RU" sz="1400" dirty="0"/>
          </a:p>
        </p:txBody>
      </p:sp>
      <p:pic>
        <p:nvPicPr>
          <p:cNvPr id="6" name="Picture 33" descr="G:\картинки\скрипичный ключ анима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3481">
            <a:off x="10895887" y="3786988"/>
            <a:ext cx="915825" cy="261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0159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6" y="-46426"/>
            <a:ext cx="3564287" cy="435133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30806" y="2448119"/>
            <a:ext cx="7327710" cy="963821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тур.   Теория.</a:t>
            </a: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Двойная волна 4"/>
          <p:cNvSpPr/>
          <p:nvPr/>
        </p:nvSpPr>
        <p:spPr>
          <a:xfrm>
            <a:off x="3840480" y="2017571"/>
            <a:ext cx="6934505" cy="2333767"/>
          </a:xfrm>
          <a:prstGeom prst="doubleWave">
            <a:avLst>
              <a:gd name="adj1" fmla="val 6250"/>
              <a:gd name="adj2" fmla="val -1923"/>
            </a:avLst>
          </a:prstGeom>
          <a:solidFill>
            <a:schemeClr val="accent4">
              <a:lumMod val="50000"/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3" descr="G:\картинки\скрипичный ключ анима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3481">
            <a:off x="212570" y="517749"/>
            <a:ext cx="517572" cy="147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955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Теоретики\Desktop\Сканер\20150117_110632 - копия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301" y="1141365"/>
            <a:ext cx="7902054" cy="534900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722126" y="1272653"/>
            <a:ext cx="3780429" cy="597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8811" y="216869"/>
            <a:ext cx="8239837" cy="124002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1.  Напиши пропущенные названия тональностей:</a:t>
            </a:r>
            <a:endParaRPr lang="ru-RU" sz="32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02008" y="3631671"/>
            <a:ext cx="2320118" cy="3218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02008" y="4294453"/>
            <a:ext cx="2320118" cy="3218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08545" y="3197217"/>
            <a:ext cx="2320118" cy="3218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899315" y="5715459"/>
            <a:ext cx="2320118" cy="3218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105468" y="4616313"/>
            <a:ext cx="2552130" cy="4284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354707" y="5390593"/>
            <a:ext cx="2320118" cy="646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190002" y="3407759"/>
            <a:ext cx="1401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?_____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426302" y="5611283"/>
            <a:ext cx="1401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?_____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354707" y="5185247"/>
            <a:ext cx="1401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?_____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105468" y="3120205"/>
            <a:ext cx="1401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?_____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074815" y="4554163"/>
            <a:ext cx="1196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?____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186643" y="4216446"/>
            <a:ext cx="1401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?_____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495101" y="5789145"/>
            <a:ext cx="13830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?____</a:t>
            </a:r>
            <a:endParaRPr lang="ru-RU" sz="3200" b="1" dirty="0"/>
          </a:p>
        </p:txBody>
      </p:sp>
      <p:sp>
        <p:nvSpPr>
          <p:cNvPr id="22" name="Пятно 2 21"/>
          <p:cNvSpPr/>
          <p:nvPr/>
        </p:nvSpPr>
        <p:spPr>
          <a:xfrm rot="21347720">
            <a:off x="8978360" y="1121520"/>
            <a:ext cx="2760576" cy="1832469"/>
          </a:xfrm>
          <a:prstGeom prst="irregularSeal2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29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Теоретики\Pictures\1249567158_not_0 - копия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532" y="1076511"/>
            <a:ext cx="8457632" cy="1407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Теоретики\Pictures\1249567158_not_0 - копия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96" y="3305155"/>
            <a:ext cx="11983304" cy="149885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06438" y="208019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anose="03010101010201010101" pitchFamily="66" charset="0"/>
              </a:rPr>
              <a:t>2. а) Построй мажорную гамму с 2-мя бемолями: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139823" y="3694185"/>
            <a:ext cx="13647" cy="66874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010410" y="3694183"/>
            <a:ext cx="13647" cy="66874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408166" y="3694181"/>
            <a:ext cx="13647" cy="66874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1768913" y="3694177"/>
            <a:ext cx="13647" cy="66874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1680214" y="3694178"/>
            <a:ext cx="13647" cy="66874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0653213" y="3694179"/>
            <a:ext cx="13647" cy="66874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537513" y="3694180"/>
            <a:ext cx="13647" cy="66874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003344" y="3694186"/>
            <a:ext cx="13647" cy="66874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910321" y="3694184"/>
            <a:ext cx="13647" cy="66874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303526" y="3694182"/>
            <a:ext cx="13647" cy="66874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92725" y="3019490"/>
            <a:ext cx="10935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Устойчивые ступени               Неустойчивые ступени         Вводные     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Опевания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устойчивых  ступеней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1129" y="2417445"/>
            <a:ext cx="4425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Monotype Corsiva" panose="03010101010201010101" pitchFamily="66" charset="0"/>
              </a:rPr>
              <a:t>б)  В ней напиши: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sp>
        <p:nvSpPr>
          <p:cNvPr id="21" name="Пятно 2 20"/>
          <p:cNvSpPr/>
          <p:nvPr/>
        </p:nvSpPr>
        <p:spPr>
          <a:xfrm rot="21347720">
            <a:off x="8011725" y="4731284"/>
            <a:ext cx="2760576" cy="1832469"/>
          </a:xfrm>
          <a:prstGeom prst="irregularSeal2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08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9520" y="242295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Monotype Corsiva" panose="03010101010201010101" pitchFamily="66" charset="0"/>
              </a:rPr>
              <a:t>3</a:t>
            </a:r>
            <a:r>
              <a:rPr lang="ru-RU" sz="3600" b="1" dirty="0" smtClean="0">
                <a:latin typeface="Monotype Corsiva" panose="03010101010201010101" pitchFamily="66" charset="0"/>
              </a:rPr>
              <a:t>. Выбери правильный ответ: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7442046"/>
              </p:ext>
            </p:extLst>
          </p:nvPr>
        </p:nvGraphicFramePr>
        <p:xfrm>
          <a:off x="645994" y="1368910"/>
          <a:ext cx="10707806" cy="4172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52341"/>
                <a:gridCol w="5355465"/>
              </a:tblGrid>
              <a:tr h="7716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Сколько обращений у трезвучия?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0" marB="0"/>
                </a:tc>
                <a:tc>
                  <a:txBody>
                    <a:bodyPr/>
                    <a:lstStyle/>
                    <a:p>
                      <a:pPr marL="12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одно 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два  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0" marB="0"/>
                </a:tc>
              </a:tr>
              <a:tr h="925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называется первое обращение трезвучия?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0" marB="0"/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15000"/>
                        </a:lnSpc>
                        <a:spcAft>
                          <a:spcPts val="26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</a:t>
                      </a: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квартсекстаккорд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24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>
                        <a:lnSpc>
                          <a:spcPct val="115000"/>
                        </a:lnSpc>
                        <a:spcAft>
                          <a:spcPts val="26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секстаккорд       </a:t>
                      </a:r>
                    </a:p>
                  </a:txBody>
                  <a:tcPr marL="67310" marR="73025" marT="0" marB="0"/>
                </a:tc>
              </a:tr>
              <a:tr h="1143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называется трезвучие на V ступени лада? 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0" marB="0"/>
                </a:tc>
                <a:tc>
                  <a:txBody>
                    <a:bodyPr/>
                    <a:lstStyle/>
                    <a:p>
                      <a:pPr marL="1270" algn="l">
                        <a:lnSpc>
                          <a:spcPct val="115000"/>
                        </a:lnSpc>
                        <a:spcAft>
                          <a:spcPts val="265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а)доминантовое              </a:t>
                      </a:r>
                    </a:p>
                    <a:p>
                      <a:pPr marL="127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субдоминантовое </a:t>
                      </a:r>
                      <a:endParaRPr lang="ru-RU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0" marB="0"/>
                </a:tc>
              </a:tr>
              <a:tr h="1195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 ступени называются главными?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0" marB="0"/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I ,III, V   </a:t>
                      </a:r>
                      <a:endParaRPr lang="ru-RU" sz="24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I, IV, V  </a:t>
                      </a:r>
                      <a:endParaRPr lang="ru-RU" sz="24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310" marR="73025" marT="0" marB="0"/>
                </a:tc>
              </a:tr>
            </a:tbl>
          </a:graphicData>
        </a:graphic>
      </p:graphicFrame>
      <p:sp>
        <p:nvSpPr>
          <p:cNvPr id="5" name="Пятно 2 4"/>
          <p:cNvSpPr/>
          <p:nvPr/>
        </p:nvSpPr>
        <p:spPr>
          <a:xfrm rot="21347720">
            <a:off x="9021081" y="4723257"/>
            <a:ext cx="2760576" cy="1832469"/>
          </a:xfrm>
          <a:prstGeom prst="irregularSeal2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6" y="-46426"/>
            <a:ext cx="3564287" cy="435133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30806" y="2448119"/>
            <a:ext cx="7327710" cy="963821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тур.</a:t>
            </a:r>
            <a:r>
              <a:rPr lang="en-US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Практика.</a:t>
            </a: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Двойная волна 4"/>
          <p:cNvSpPr/>
          <p:nvPr/>
        </p:nvSpPr>
        <p:spPr>
          <a:xfrm>
            <a:off x="4035643" y="1763145"/>
            <a:ext cx="6934505" cy="2333767"/>
          </a:xfrm>
          <a:prstGeom prst="doubleWave">
            <a:avLst>
              <a:gd name="adj1" fmla="val 6250"/>
              <a:gd name="adj2" fmla="val -1923"/>
            </a:avLst>
          </a:prstGeom>
          <a:solidFill>
            <a:schemeClr val="accent6">
              <a:lumMod val="50000"/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3" descr="G:\картинки\скрипичный ключ анима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3481">
            <a:off x="212570" y="517749"/>
            <a:ext cx="517572" cy="147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69" y="4781887"/>
            <a:ext cx="4044216" cy="1685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4849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40009" y="389948"/>
            <a:ext cx="8799204" cy="6574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6350" algn="just">
              <a:lnSpc>
                <a:spcPct val="102000"/>
              </a:lnSpc>
              <a:spcAft>
                <a:spcPts val="515"/>
              </a:spcAft>
            </a:pPr>
            <a:r>
              <a:rPr lang="ru-RU" sz="3600" b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В </a:t>
            </a:r>
            <a:r>
              <a:rPr lang="ru-RU" sz="3600" b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данных примерах определи и обозначь размер:  </a:t>
            </a:r>
            <a:endParaRPr lang="ru-RU" sz="3600" b="1" dirty="0">
              <a:solidFill>
                <a:srgbClr val="000000"/>
              </a:solidFill>
              <a:latin typeface="Monotype Corsiva" panose="03010101010201010101" pitchFamily="66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99" y="3326319"/>
            <a:ext cx="11368423" cy="13786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00" y="1347799"/>
            <a:ext cx="11041247" cy="14652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ятно 2 4"/>
          <p:cNvSpPr/>
          <p:nvPr/>
        </p:nvSpPr>
        <p:spPr>
          <a:xfrm rot="21347720">
            <a:off x="8583817" y="4917180"/>
            <a:ext cx="2760576" cy="1832469"/>
          </a:xfrm>
          <a:prstGeom prst="irregularSeal2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55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4546" y="329565"/>
            <a:ext cx="6502101" cy="1286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6350" algn="just">
              <a:lnSpc>
                <a:spcPct val="102000"/>
              </a:lnSpc>
              <a:spcAft>
                <a:spcPts val="515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В данной тональности построй </a:t>
            </a:r>
          </a:p>
          <a:p>
            <a:pPr indent="-6350" algn="just">
              <a:lnSpc>
                <a:spcPct val="102000"/>
              </a:lnSpc>
              <a:spcAft>
                <a:spcPts val="515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главные трезвучия с обращениями:  </a:t>
            </a:r>
            <a:endParaRPr lang="ru-RU" sz="3600" b="1" dirty="0">
              <a:solidFill>
                <a:srgbClr val="000000"/>
              </a:solidFill>
              <a:latin typeface="Monotype Corsiva" panose="03010101010201010101" pitchFamily="66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 descr="C:\Users\Теоретики\Pictures\1249567158_not_0 - копия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69" y="2792770"/>
            <a:ext cx="11838253" cy="15260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4339987" y="3198126"/>
            <a:ext cx="1" cy="655092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590430" y="3198126"/>
            <a:ext cx="1" cy="655092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1527809" y="3198126"/>
            <a:ext cx="1" cy="655092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1662012" y="3198126"/>
            <a:ext cx="1" cy="655092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69493" y="4134116"/>
            <a:ext cx="980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5/3          T 6          T 6/4            S 5/3             S 6            S 6/4           D 5/3               D 6               D 6/4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92322" y="4751032"/>
            <a:ext cx="9767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                III             V                IV               VI               I                  V                 VII                 II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687" y="2207313"/>
            <a:ext cx="2287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 - мажор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ятно 2 15"/>
          <p:cNvSpPr/>
          <p:nvPr/>
        </p:nvSpPr>
        <p:spPr>
          <a:xfrm rot="21347720">
            <a:off x="9027726" y="428300"/>
            <a:ext cx="2760576" cy="1832469"/>
          </a:xfrm>
          <a:prstGeom prst="irregularSeal2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80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315</Words>
  <Application>Microsoft Office PowerPoint</Application>
  <PresentationFormat>Широкоэкранный</PresentationFormat>
  <Paragraphs>73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Batang</vt:lpstr>
      <vt:lpstr>Aharoni</vt:lpstr>
      <vt:lpstr>Arabic Typesetting</vt:lpstr>
      <vt:lpstr>Arial</vt:lpstr>
      <vt:lpstr>Calibri</vt:lpstr>
      <vt:lpstr>Calibri Light</vt:lpstr>
      <vt:lpstr>Mistral</vt:lpstr>
      <vt:lpstr>Monotype Corsiva</vt:lpstr>
      <vt:lpstr>Times New Roman</vt:lpstr>
      <vt:lpstr>Тема Office</vt:lpstr>
      <vt:lpstr>МБУ ДО «Детская музыкальная школа № 3  им. Н. К. Гусельникова»</vt:lpstr>
      <vt:lpstr>Презентация PowerPoint</vt:lpstr>
      <vt:lpstr>I тур.   Теория.</vt:lpstr>
      <vt:lpstr>1.  Напиши пропущенные названия тональностей:</vt:lpstr>
      <vt:lpstr>2. а) Построй мажорную гамму с 2-мя бемолями:</vt:lpstr>
      <vt:lpstr>3. Выбери правильный ответ:</vt:lpstr>
      <vt:lpstr>II тур. Практика.</vt:lpstr>
      <vt:lpstr>Презентация PowerPoint</vt:lpstr>
      <vt:lpstr>Презентация PowerPoint</vt:lpstr>
      <vt:lpstr>III тур.  Слуховой анализ. </vt:lpstr>
      <vt:lpstr>Презентация PowerPoint</vt:lpstr>
      <vt:lpstr>IVтур. Сольфеджио.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Александровна Муравьева</dc:creator>
  <cp:lastModifiedBy>Пользователь Windows</cp:lastModifiedBy>
  <cp:revision>45</cp:revision>
  <cp:lastPrinted>2025-11-25T15:14:38Z</cp:lastPrinted>
  <dcterms:created xsi:type="dcterms:W3CDTF">2015-12-07T14:31:21Z</dcterms:created>
  <dcterms:modified xsi:type="dcterms:W3CDTF">2025-12-13T15:30:08Z</dcterms:modified>
</cp:coreProperties>
</file>