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6" r:id="rId6"/>
    <p:sldId id="260" r:id="rId7"/>
    <p:sldId id="267" r:id="rId8"/>
    <p:sldId id="272" r:id="rId9"/>
    <p:sldId id="261" r:id="rId10"/>
    <p:sldId id="270" r:id="rId11"/>
    <p:sldId id="269" r:id="rId12"/>
    <p:sldId id="271" r:id="rId13"/>
    <p:sldId id="263" r:id="rId14"/>
    <p:sldId id="264" r:id="rId15"/>
    <p:sldId id="26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59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ACA5B-C885-4B52-B945-54DAC87B3D52}" type="datetimeFigureOut">
              <a:rPr lang="ru-RU" smtClean="0"/>
              <a:pPr/>
              <a:t>01.12.2024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9734D-1DCB-4C7F-A1A8-29873574E74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ACA5B-C885-4B52-B945-54DAC87B3D52}" type="datetimeFigureOut">
              <a:rPr lang="ru-RU" smtClean="0"/>
              <a:pPr/>
              <a:t>01.12.2024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9734D-1DCB-4C7F-A1A8-29873574E7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ACA5B-C885-4B52-B945-54DAC87B3D52}" type="datetimeFigureOut">
              <a:rPr lang="ru-RU" smtClean="0"/>
              <a:pPr/>
              <a:t>01.12.2024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9734D-1DCB-4C7F-A1A8-29873574E7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ACA5B-C885-4B52-B945-54DAC87B3D52}" type="datetimeFigureOut">
              <a:rPr lang="ru-RU" smtClean="0"/>
              <a:pPr/>
              <a:t>01.12.2024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9734D-1DCB-4C7F-A1A8-29873574E74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ACA5B-C885-4B52-B945-54DAC87B3D52}" type="datetimeFigureOut">
              <a:rPr lang="ru-RU" smtClean="0"/>
              <a:pPr/>
              <a:t>01.12.2024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9734D-1DCB-4C7F-A1A8-29873574E7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ACA5B-C885-4B52-B945-54DAC87B3D52}" type="datetimeFigureOut">
              <a:rPr lang="ru-RU" smtClean="0"/>
              <a:pPr/>
              <a:t>01.12.2024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9734D-1DCB-4C7F-A1A8-29873574E74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ACA5B-C885-4B52-B945-54DAC87B3D52}" type="datetimeFigureOut">
              <a:rPr lang="ru-RU" smtClean="0"/>
              <a:pPr/>
              <a:t>01.12.2024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9734D-1DCB-4C7F-A1A8-29873574E74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ACA5B-C885-4B52-B945-54DAC87B3D52}" type="datetimeFigureOut">
              <a:rPr lang="ru-RU" smtClean="0"/>
              <a:pPr/>
              <a:t>01.12.2024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9734D-1DCB-4C7F-A1A8-29873574E7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ACA5B-C885-4B52-B945-54DAC87B3D52}" type="datetimeFigureOut">
              <a:rPr lang="ru-RU" smtClean="0"/>
              <a:pPr/>
              <a:t>01.12.2024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9734D-1DCB-4C7F-A1A8-29873574E7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ACA5B-C885-4B52-B945-54DAC87B3D52}" type="datetimeFigureOut">
              <a:rPr lang="ru-RU" smtClean="0"/>
              <a:pPr/>
              <a:t>01.12.2024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9734D-1DCB-4C7F-A1A8-29873574E7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ACA5B-C885-4B52-B945-54DAC87B3D52}" type="datetimeFigureOut">
              <a:rPr lang="ru-RU" smtClean="0"/>
              <a:pPr/>
              <a:t>01.12.2024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9734D-1DCB-4C7F-A1A8-29873574E74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DCACA5B-C885-4B52-B945-54DAC87B3D52}" type="datetimeFigureOut">
              <a:rPr lang="ru-RU" smtClean="0"/>
              <a:pPr/>
              <a:t>01.12.2024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549734D-1DCB-4C7F-A1A8-29873574E74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slow">
    <p:push dir="u"/>
  </p:transition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-24825" y="69304"/>
            <a:ext cx="8701281" cy="6240016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4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Формирование культурно-гигиенических навыков у детей дошкольного возраста.</a:t>
            </a:r>
            <a:br>
              <a:rPr lang="ru-RU" sz="4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ru-RU" sz="4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ru-RU" sz="4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</a:t>
            </a:r>
            <a:r>
              <a:rPr lang="ru-RU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Подготовила: </a:t>
            </a:r>
            <a:br>
              <a:rPr lang="ru-RU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           воспитатель</a:t>
            </a:r>
            <a:br>
              <a:rPr lang="ru-RU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          </a:t>
            </a:r>
            <a:r>
              <a:rPr lang="ru-RU" sz="20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Заворотынская</a:t>
            </a:r>
            <a:r>
              <a:rPr lang="ru-RU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Ж.С.</a:t>
            </a:r>
            <a:br>
              <a:rPr lang="ru-RU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br>
              <a:rPr lang="ru-RU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479632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54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146" name="Picture 2" descr="https://2mlad-ds2kar.educhel.ru/uploads/5000/20861/persona/articles/.thumbs/13757ba6b989c81.png?150762626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780928"/>
            <a:ext cx="3810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6823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980728"/>
            <a:ext cx="756084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</a:rPr>
              <a:t>С. </a:t>
            </a:r>
            <a:r>
              <a:rPr lang="ru-RU" sz="2800" b="1" dirty="0" err="1">
                <a:solidFill>
                  <a:srgbClr val="002060"/>
                </a:solidFill>
              </a:rPr>
              <a:t>Приварская</a:t>
            </a:r>
            <a:r>
              <a:rPr lang="ru-RU" sz="2800" b="1" dirty="0">
                <a:solidFill>
                  <a:srgbClr val="002060"/>
                </a:solidFill>
              </a:rPr>
              <a:t> </a:t>
            </a:r>
            <a:br>
              <a:rPr lang="ru-RU" sz="2800" dirty="0">
                <a:solidFill>
                  <a:srgbClr val="002060"/>
                </a:solidFill>
              </a:rPr>
            </a:br>
            <a:br>
              <a:rPr lang="ru-RU" sz="2800" dirty="0">
                <a:solidFill>
                  <a:srgbClr val="002060"/>
                </a:solidFill>
              </a:rPr>
            </a:br>
            <a:r>
              <a:rPr lang="ru-RU" sz="2800" dirty="0">
                <a:solidFill>
                  <a:srgbClr val="002060"/>
                </a:solidFill>
              </a:rPr>
              <a:t>На майку с трусами одеть мы должны</a:t>
            </a:r>
            <a:br>
              <a:rPr lang="ru-RU" sz="2800" dirty="0">
                <a:solidFill>
                  <a:srgbClr val="002060"/>
                </a:solidFill>
              </a:rPr>
            </a:br>
            <a:r>
              <a:rPr lang="ru-RU" sz="2800" dirty="0">
                <a:solidFill>
                  <a:srgbClr val="002060"/>
                </a:solidFill>
              </a:rPr>
              <a:t>Колготки, рубашку, рейтузы-штаны,</a:t>
            </a:r>
            <a:br>
              <a:rPr lang="ru-RU" sz="2800" dirty="0">
                <a:solidFill>
                  <a:srgbClr val="002060"/>
                </a:solidFill>
              </a:rPr>
            </a:br>
            <a:r>
              <a:rPr lang="ru-RU" sz="2800" dirty="0">
                <a:solidFill>
                  <a:srgbClr val="002060"/>
                </a:solidFill>
              </a:rPr>
              <a:t>Носочки на ножки и кофту на верх.</a:t>
            </a:r>
            <a:br>
              <a:rPr lang="ru-RU" sz="2800" dirty="0">
                <a:solidFill>
                  <a:srgbClr val="002060"/>
                </a:solidFill>
              </a:rPr>
            </a:br>
            <a:r>
              <a:rPr lang="ru-RU" sz="2800" dirty="0">
                <a:solidFill>
                  <a:srgbClr val="002060"/>
                </a:solidFill>
              </a:rPr>
              <a:t>Кто первый оделся? Ну, кто быстрей всех?</a:t>
            </a:r>
            <a:br>
              <a:rPr lang="ru-RU" sz="2800" dirty="0">
                <a:solidFill>
                  <a:srgbClr val="002060"/>
                </a:solidFill>
              </a:rPr>
            </a:br>
            <a:r>
              <a:rPr lang="ru-RU" sz="2800" dirty="0">
                <a:solidFill>
                  <a:srgbClr val="002060"/>
                </a:solidFill>
              </a:rPr>
              <a:t>               </a:t>
            </a:r>
            <a:br>
              <a:rPr lang="ru-RU" sz="2800" dirty="0">
                <a:solidFill>
                  <a:srgbClr val="002060"/>
                </a:solidFill>
              </a:rPr>
            </a:br>
            <a:r>
              <a:rPr lang="ru-RU" sz="2800" dirty="0">
                <a:solidFill>
                  <a:srgbClr val="002060"/>
                </a:solidFill>
              </a:rPr>
              <a:t>Теперь мы ботинки, сапожки возьмем</a:t>
            </a:r>
            <a:br>
              <a:rPr lang="ru-RU" sz="2800" dirty="0">
                <a:solidFill>
                  <a:srgbClr val="002060"/>
                </a:solidFill>
              </a:rPr>
            </a:br>
            <a:r>
              <a:rPr lang="ru-RU" sz="2800" dirty="0">
                <a:solidFill>
                  <a:srgbClr val="002060"/>
                </a:solidFill>
              </a:rPr>
              <a:t>И шапки оденем, и в куртки нырнем!</a:t>
            </a:r>
            <a:br>
              <a:rPr lang="ru-RU" sz="2800" dirty="0">
                <a:solidFill>
                  <a:srgbClr val="002060"/>
                </a:solidFill>
              </a:rPr>
            </a:br>
            <a:r>
              <a:rPr lang="ru-RU" sz="2800" dirty="0">
                <a:solidFill>
                  <a:srgbClr val="002060"/>
                </a:solidFill>
              </a:rPr>
              <a:t>Осталось нам только замки застегнуть.</a:t>
            </a:r>
            <a:br>
              <a:rPr lang="ru-RU" sz="2800" dirty="0">
                <a:solidFill>
                  <a:srgbClr val="002060"/>
                </a:solidFill>
              </a:rPr>
            </a:br>
            <a:r>
              <a:rPr lang="ru-RU" sz="2800" dirty="0">
                <a:solidFill>
                  <a:srgbClr val="002060"/>
                </a:solidFill>
              </a:rPr>
              <a:t>И можем все вместе отправиться в путь!</a:t>
            </a:r>
          </a:p>
        </p:txBody>
      </p:sp>
    </p:spTree>
    <p:extLst>
      <p:ext uri="{BB962C8B-B14F-4D97-AF65-F5344CB8AC3E}">
        <p14:creationId xmlns:p14="http://schemas.microsoft.com/office/powerpoint/2010/main" val="3985003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antique.newbookshop.ru/pict/101497003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0" y="0"/>
            <a:ext cx="9328180" cy="6888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1207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344" y="962"/>
            <a:ext cx="9141449" cy="75713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Для успешного формирования культурно-гигиенических навыков необходимы следующие условия:</a:t>
            </a:r>
          </a:p>
          <a:p>
            <a:pPr algn="ctr"/>
            <a:endParaRPr lang="ru-RU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организация привлекательной и удобной для выполнения действий и заданий обстановки в детском саду и дома (мебель, оборудование, соответствующие росту детей, закрепленные места хранения вещей, доступные для пользования и т.д.);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разделение осваиваемых действий, следующих в строго установленном порядке, на ряд операций, что способствует более быстрому созданию прочных динамических стереотипов;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многократные упражнения детей в действиях с выделением способа и порядка их выполнения (особенно на начальном этапе обучения). При этом характер действий должен быть неизменным, формы - разные;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индивидуальная работа с каждым ребенком, учет уровня его развития и темпов овладения культурно-гигиеническими навыками;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организация ситуаций, обеспечивающих контроль над выполнением осваиваемых детьми в непривычной обстановке действий;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безукоризненное выполнение взрослыми всех гигиенических и культурных требований.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1931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60648"/>
            <a:ext cx="8496944" cy="42155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  <a:spcAft>
                <a:spcPts val="1000"/>
              </a:spcAft>
              <a:buSzPts val="1000"/>
              <a:tabLst>
                <a:tab pos="457200" algn="l"/>
              </a:tabLst>
            </a:pPr>
            <a:r>
              <a:rPr lang="ru-RU" sz="2400" dirty="0">
                <a:solidFill>
                  <a:srgbClr val="002060"/>
                </a:solidFill>
                <a:effectLst/>
                <a:ea typeface="Times New Roman"/>
                <a:cs typeface="Times New Roman"/>
              </a:rPr>
              <a:t>Памятка для родителей и педагогов.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endParaRPr lang="ru-RU" dirty="0">
              <a:ea typeface="Times New Roman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>
                <a:effectLst/>
                <a:ea typeface="Times New Roman"/>
                <a:cs typeface="Times New Roman"/>
              </a:rPr>
              <a:t>Обучая детей нужно учитывать их опыт. Нельзя, например, начинать учить ребёнка пользоваться вилкой, если он ещё не научился правильно есть ложкой.</a:t>
            </a:r>
            <a:endParaRPr lang="ru-RU" dirty="0">
              <a:effectLst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>
                <a:effectLst/>
                <a:ea typeface="Times New Roman"/>
                <a:cs typeface="Times New Roman"/>
              </a:rPr>
              <a:t>Очень важна последовательность в обучении. Так, действия, связанные с раздеванием, быстрее осваиваются детьми, чем действия с одеванием; ребёнку легче сначала научиться мыть руки, а потом лицо. </a:t>
            </a:r>
            <a:endParaRPr lang="ru-RU" dirty="0">
              <a:effectLst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>
                <a:effectLst/>
                <a:ea typeface="Times New Roman"/>
                <a:cs typeface="Times New Roman"/>
              </a:rPr>
              <a:t>Постепенное усложнение требований, переводит ребёнка на новую ступень самостоятельности, поддерживает его интерес к самообслуживанию, позволяет совершенствовать навыки.</a:t>
            </a:r>
            <a:endParaRPr lang="ru-RU" dirty="0">
              <a:effectLst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93919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04664"/>
            <a:ext cx="8496944" cy="40431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i="1" dirty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Культурно-гигиенические навыки - важная составляющая часть культуры поведения. Педагоги и родители должны постоянно помнить, что привитые в детстве навыки, в том числе культурно-гигиенические, приносят человеку огромную пользу в течение всей его последующей жизни.</a:t>
            </a:r>
            <a:endParaRPr lang="ru-RU" sz="2000" dirty="0">
              <a:solidFill>
                <a:srgbClr val="002060"/>
              </a:solidFill>
              <a:effectLst/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i="1" dirty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Формируя у детей дошкольного возраста культурно - гигиенические навыки, мы параллельно влияем на многие психические процессы в развитии ребёнка, при этом педагог должен набраться большого терпения и понимания.</a:t>
            </a:r>
            <a:endParaRPr lang="ru-RU" sz="2000" dirty="0">
              <a:solidFill>
                <a:srgbClr val="00206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06715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901" y="2967335"/>
            <a:ext cx="76322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954668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332656"/>
            <a:ext cx="8424936" cy="61709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К числу основных условий успешного формирования культурно – гигиенических навыков</a:t>
            </a:r>
            <a:r>
              <a:rPr lang="ru-RU" sz="2400" dirty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400" b="1" u="sng" dirty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относятся</a:t>
            </a:r>
            <a:r>
              <a:rPr lang="ru-RU" sz="2400" u="sng" dirty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: </a:t>
            </a:r>
            <a:endParaRPr lang="ru-RU" sz="2000" dirty="0">
              <a:solidFill>
                <a:srgbClr val="002060"/>
              </a:solidFill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>
                <a:effectLst/>
                <a:latin typeface="Times New Roman"/>
                <a:ea typeface="Times New Roman"/>
                <a:cs typeface="Times New Roman"/>
              </a:rPr>
              <a:t>рационально организованная обстановка, </a:t>
            </a:r>
            <a:endParaRPr lang="ru-RU" sz="1600" dirty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>
                <a:effectLst/>
                <a:latin typeface="Times New Roman"/>
                <a:ea typeface="Times New Roman"/>
                <a:cs typeface="Times New Roman"/>
              </a:rPr>
              <a:t>четкий режим дня,</a:t>
            </a:r>
            <a:endParaRPr lang="ru-RU" sz="1600" dirty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>
                <a:effectLst/>
                <a:latin typeface="Times New Roman"/>
                <a:ea typeface="Times New Roman"/>
                <a:cs typeface="Times New Roman"/>
              </a:rPr>
              <a:t>руководство взрослых.</a:t>
            </a:r>
            <a:endParaRPr lang="ru-RU" sz="1600" dirty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ffectLst/>
                <a:latin typeface="Times New Roman"/>
                <a:ea typeface="Times New Roman"/>
                <a:cs typeface="Times New Roman"/>
              </a:rPr>
              <a:t>Под </a:t>
            </a:r>
            <a:r>
              <a:rPr lang="ru-RU" b="1" i="1" dirty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рационально организованной обстановкой</a:t>
            </a:r>
            <a:r>
              <a:rPr lang="ru-RU" b="1" dirty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lang="ru-RU" dirty="0">
                <a:effectLst/>
                <a:latin typeface="Times New Roman"/>
                <a:ea typeface="Times New Roman"/>
                <a:cs typeface="Times New Roman"/>
              </a:rPr>
              <a:t>понимается наличие чистого, достаточно просторного помещения с необходимым оборудованием, обеспечивающим проведение всех режимных элементов (умывание, питание, сон, образовательная деятельность и игры).</a:t>
            </a:r>
            <a:endParaRPr lang="ru-RU" sz="1600" dirty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i="1" dirty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Режим дня</a:t>
            </a:r>
            <a:r>
              <a:rPr lang="ru-RU" dirty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lang="ru-RU" dirty="0">
                <a:effectLst/>
                <a:latin typeface="Times New Roman"/>
                <a:ea typeface="Times New Roman"/>
                <a:cs typeface="Times New Roman"/>
              </a:rPr>
              <a:t>обеспечивает ежедневное повторение гигиенических процедур в одно и то же время – это способствует постепенному формированию навыков и привычек культуры поведения. </a:t>
            </a:r>
            <a:endParaRPr lang="ru-RU" sz="1600" dirty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ffectLst/>
                <a:latin typeface="Times New Roman"/>
                <a:ea typeface="Times New Roman"/>
                <a:cs typeface="Times New Roman"/>
              </a:rPr>
              <a:t>Формирование культурно - гигиенических навыков осуществляется</a:t>
            </a:r>
            <a:r>
              <a:rPr lang="ru-RU" dirty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 под </a:t>
            </a:r>
            <a:r>
              <a:rPr lang="ru-RU" b="1" i="1" dirty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руководством взрослых </a:t>
            </a:r>
            <a:r>
              <a:rPr lang="ru-RU" dirty="0">
                <a:effectLst/>
                <a:latin typeface="Times New Roman"/>
                <a:ea typeface="Times New Roman"/>
                <a:cs typeface="Times New Roman"/>
              </a:rPr>
              <a:t>- родителей, воспитателя. Поэтому должна быть обеспечена полная согласованность в требованиях дошкольного учреждения и семьи.</a:t>
            </a:r>
            <a:endParaRPr lang="ru-RU" sz="16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65150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7"/>
            <a:ext cx="8712968" cy="60380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Методы и приемы формирование у детей дошкольного возраста культурно – гигиенических навыков</a:t>
            </a:r>
            <a:endParaRPr lang="ru-RU" sz="2000" dirty="0">
              <a:solidFill>
                <a:srgbClr val="002060"/>
              </a:solidFill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>
                <a:effectLst/>
                <a:latin typeface="Times New Roman"/>
                <a:ea typeface="Times New Roman"/>
                <a:cs typeface="Times New Roman"/>
              </a:rPr>
              <a:t>личный пример взрослых </a:t>
            </a:r>
            <a:endParaRPr lang="ru-RU" sz="1600" dirty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>
                <a:effectLst/>
                <a:latin typeface="Times New Roman"/>
                <a:ea typeface="Times New Roman"/>
                <a:cs typeface="Times New Roman"/>
              </a:rPr>
              <a:t>непосредственно образовательная деятельность</a:t>
            </a:r>
            <a:endParaRPr lang="ru-RU" sz="1600" dirty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>
                <a:effectLst/>
                <a:latin typeface="Times New Roman"/>
                <a:ea typeface="Times New Roman"/>
                <a:cs typeface="Times New Roman"/>
              </a:rPr>
              <a:t>показ</a:t>
            </a:r>
            <a:endParaRPr lang="ru-RU" sz="1600" dirty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>
                <a:effectLst/>
                <a:latin typeface="Times New Roman"/>
                <a:ea typeface="Times New Roman"/>
                <a:cs typeface="Times New Roman"/>
              </a:rPr>
              <a:t>объяснение</a:t>
            </a:r>
            <a:endParaRPr lang="ru-RU" sz="1600" dirty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>
                <a:effectLst/>
                <a:latin typeface="Times New Roman"/>
                <a:ea typeface="Times New Roman"/>
                <a:cs typeface="Times New Roman"/>
              </a:rPr>
              <a:t>пояснение</a:t>
            </a:r>
            <a:endParaRPr lang="ru-RU" sz="1600" dirty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>
                <a:effectLst/>
                <a:latin typeface="Times New Roman"/>
                <a:ea typeface="Times New Roman"/>
                <a:cs typeface="Times New Roman"/>
              </a:rPr>
              <a:t>поощрение </a:t>
            </a:r>
            <a:endParaRPr lang="ru-RU" sz="1600" dirty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>
                <a:effectLst/>
                <a:latin typeface="Times New Roman"/>
                <a:ea typeface="Times New Roman"/>
                <a:cs typeface="Times New Roman"/>
              </a:rPr>
              <a:t>беседы</a:t>
            </a:r>
            <a:endParaRPr lang="ru-RU" sz="1600" dirty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>
                <a:effectLst/>
                <a:latin typeface="Times New Roman"/>
                <a:ea typeface="Times New Roman"/>
                <a:cs typeface="Times New Roman"/>
              </a:rPr>
              <a:t>упражнения в действиях</a:t>
            </a:r>
            <a:endParaRPr lang="ru-RU" sz="1600" dirty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>
                <a:effectLst/>
                <a:latin typeface="Times New Roman"/>
                <a:ea typeface="Times New Roman"/>
                <a:cs typeface="Times New Roman"/>
              </a:rPr>
              <a:t>дидактические игры</a:t>
            </a:r>
            <a:endParaRPr lang="ru-RU" sz="1600" dirty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 err="1">
                <a:latin typeface="Times New Roman"/>
                <a:ea typeface="Times New Roman"/>
                <a:cs typeface="Times New Roman"/>
              </a:rPr>
              <a:t>п</a:t>
            </a:r>
            <a:r>
              <a:rPr lang="ru-RU" dirty="0" err="1">
                <a:effectLst/>
                <a:latin typeface="Times New Roman"/>
                <a:ea typeface="Times New Roman"/>
                <a:cs typeface="Times New Roman"/>
              </a:rPr>
              <a:t>отешки</a:t>
            </a:r>
            <a:r>
              <a:rPr lang="ru-RU" dirty="0">
                <a:effectLst/>
                <a:latin typeface="Times New Roman"/>
                <a:ea typeface="Times New Roman"/>
                <a:cs typeface="Times New Roman"/>
              </a:rPr>
              <a:t>,</a:t>
            </a: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 пословицы, поговорки</a:t>
            </a:r>
            <a:endParaRPr lang="ru-RU" sz="16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lvl="0">
              <a:buSzPts val="1000"/>
              <a:tabLst>
                <a:tab pos="457200" algn="l"/>
              </a:tabLst>
            </a:pPr>
            <a:r>
              <a:rPr lang="ru-RU" sz="1600" dirty="0">
                <a:latin typeface="Calibri"/>
                <a:ea typeface="Times New Roman"/>
                <a:cs typeface="Times New Roman"/>
              </a:rPr>
              <a:t>        </a:t>
            </a:r>
            <a:r>
              <a:rPr lang="ru-RU" dirty="0">
                <a:effectLst/>
                <a:latin typeface="Times New Roman"/>
                <a:ea typeface="Times New Roman"/>
                <a:cs typeface="Times New Roman"/>
              </a:rPr>
              <a:t>стихотворения</a:t>
            </a:r>
            <a:endParaRPr lang="ru-RU" sz="1600" dirty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>
                <a:effectLst/>
                <a:latin typeface="Times New Roman"/>
                <a:ea typeface="Times New Roman"/>
                <a:cs typeface="Times New Roman"/>
              </a:rPr>
              <a:t>игровые приемы</a:t>
            </a:r>
            <a:endParaRPr lang="ru-RU" sz="1600" dirty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>
                <a:effectLst/>
                <a:latin typeface="Times New Roman"/>
                <a:ea typeface="Times New Roman"/>
                <a:cs typeface="Times New Roman"/>
              </a:rPr>
              <a:t>викторины, развлечения</a:t>
            </a:r>
            <a:endParaRPr lang="ru-RU" sz="1600" dirty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>
                <a:effectLst/>
                <a:latin typeface="Times New Roman"/>
                <a:ea typeface="Times New Roman"/>
                <a:cs typeface="Times New Roman"/>
              </a:rPr>
              <a:t>прием повторения действий (например, попросили перед мытьем: «Покажите, как вы засучили рукава» или после мытья посмотрели, насколько чисто и сухо вытерты руки.)</a:t>
            </a:r>
            <a:endParaRPr lang="ru-RU" sz="1600" dirty="0">
              <a:effectLst/>
              <a:latin typeface="Times New Roman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endParaRPr lang="ru-RU" sz="16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70581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332657"/>
            <a:ext cx="8712968" cy="4246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solidFill>
                  <a:srgbClr val="002060"/>
                </a:solidFill>
                <a:effectLst/>
                <a:ea typeface="Times New Roman"/>
                <a:cs typeface="Times New Roman"/>
              </a:rPr>
              <a:t>Критерии опрятной еды включают умение:</a:t>
            </a:r>
            <a:endParaRPr lang="ru-RU" sz="2000" dirty="0">
              <a:solidFill>
                <a:srgbClr val="002060"/>
              </a:solidFill>
              <a:effectLst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dirty="0">
                <a:effectLst/>
                <a:ea typeface="Times New Roman"/>
                <a:cs typeface="Times New Roman"/>
              </a:rPr>
              <a:t>Правильное пользование столовой и чайной ложками, вилкой, салфеткой;</a:t>
            </a:r>
            <a:endParaRPr lang="ru-RU" dirty="0">
              <a:effectLst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dirty="0">
                <a:effectLst/>
                <a:ea typeface="Times New Roman"/>
                <a:cs typeface="Times New Roman"/>
              </a:rPr>
              <a:t>Не крошить хлеб;</a:t>
            </a:r>
            <a:endParaRPr lang="ru-RU" dirty="0">
              <a:effectLst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dirty="0">
                <a:effectLst/>
                <a:ea typeface="Times New Roman"/>
                <a:cs typeface="Times New Roman"/>
              </a:rPr>
              <a:t>Пережевывать пищу с закрытым ртом;</a:t>
            </a:r>
            <a:endParaRPr lang="ru-RU" dirty="0">
              <a:effectLst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dirty="0">
                <a:effectLst/>
                <a:ea typeface="Times New Roman"/>
                <a:cs typeface="Times New Roman"/>
              </a:rPr>
              <a:t>Не разговаривать с полным ртом;</a:t>
            </a:r>
            <a:endParaRPr lang="ru-RU" dirty="0">
              <a:effectLst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dirty="0">
                <a:effectLst/>
                <a:ea typeface="Times New Roman"/>
                <a:cs typeface="Times New Roman"/>
              </a:rPr>
              <a:t>Тихо выходить по окончании еды из-за стола;</a:t>
            </a:r>
            <a:endParaRPr lang="ru-RU" dirty="0">
              <a:effectLst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dirty="0">
                <a:effectLst/>
                <a:ea typeface="Times New Roman"/>
                <a:cs typeface="Times New Roman"/>
              </a:rPr>
              <a:t>Благодарить;</a:t>
            </a:r>
            <a:endParaRPr lang="ru-RU" dirty="0">
              <a:effectLst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dirty="0">
                <a:effectLst/>
                <a:ea typeface="Times New Roman"/>
                <a:cs typeface="Times New Roman"/>
              </a:rPr>
              <a:t>Пользоваться только своим прибором.</a:t>
            </a:r>
            <a:endParaRPr lang="ru-RU" dirty="0">
              <a:effectLst/>
              <a:ea typeface="Calibri"/>
              <a:cs typeface="Times New Roman"/>
            </a:endParaRPr>
          </a:p>
        </p:txBody>
      </p:sp>
      <p:pic>
        <p:nvPicPr>
          <p:cNvPr id="5122" name="Picture 2" descr="http://ds16.spb.ru/public/users/993/JPG/23082016157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3" y="1484784"/>
            <a:ext cx="2731031" cy="2352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radkovkadou.caduk.ru/images/6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585485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8563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38224"/>
            <a:ext cx="305259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Вот обед уж подошел, </a:t>
            </a:r>
            <a:br>
              <a:rPr lang="ru-RU" dirty="0"/>
            </a:br>
            <a:r>
              <a:rPr lang="ru-RU" dirty="0"/>
              <a:t>Сели дети все за стол. </a:t>
            </a:r>
            <a:br>
              <a:rPr lang="ru-RU" dirty="0"/>
            </a:br>
            <a:r>
              <a:rPr lang="ru-RU" dirty="0"/>
              <a:t>Чтобы не было беды, </a:t>
            </a:r>
            <a:br>
              <a:rPr lang="ru-RU" dirty="0"/>
            </a:br>
            <a:r>
              <a:rPr lang="ru-RU" dirty="0"/>
              <a:t>Вспомним правила еды: </a:t>
            </a:r>
            <a:br>
              <a:rPr lang="ru-RU" dirty="0"/>
            </a:br>
            <a:r>
              <a:rPr lang="ru-RU" dirty="0"/>
              <a:t>Наши ноги не стучат, </a:t>
            </a:r>
            <a:br>
              <a:rPr lang="ru-RU" dirty="0"/>
            </a:br>
            <a:r>
              <a:rPr lang="ru-RU" dirty="0"/>
              <a:t>Наши язычки молчат. </a:t>
            </a:r>
            <a:br>
              <a:rPr lang="ru-RU" dirty="0"/>
            </a:br>
            <a:r>
              <a:rPr lang="ru-RU" dirty="0"/>
              <a:t>За обедом не сори, </a:t>
            </a:r>
            <a:br>
              <a:rPr lang="ru-RU" dirty="0"/>
            </a:br>
            <a:r>
              <a:rPr lang="ru-RU" dirty="0"/>
              <a:t>Насорил — так убери.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256076" y="4365104"/>
            <a:ext cx="25202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А у нас есть ложки </a:t>
            </a:r>
            <a:br>
              <a:rPr lang="ru-RU" dirty="0"/>
            </a:br>
            <a:r>
              <a:rPr lang="ru-RU" dirty="0"/>
              <a:t>Волшебные немножко. </a:t>
            </a:r>
            <a:br>
              <a:rPr lang="ru-RU" dirty="0"/>
            </a:br>
            <a:r>
              <a:rPr lang="ru-RU" dirty="0"/>
              <a:t>Вот — тарелка, </a:t>
            </a:r>
          </a:p>
          <a:p>
            <a:r>
              <a:rPr lang="ru-RU" dirty="0"/>
              <a:t>вот — еда. </a:t>
            </a:r>
            <a:br>
              <a:rPr lang="ru-RU" dirty="0"/>
            </a:br>
            <a:r>
              <a:rPr lang="ru-RU" dirty="0"/>
              <a:t>Не осталось и следа.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328084" y="117219"/>
            <a:ext cx="23762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Бери ложку, бери хлеб,</a:t>
            </a:r>
            <a:br>
              <a:rPr lang="ru-RU" dirty="0"/>
            </a:br>
            <a:r>
              <a:rPr lang="ru-RU" dirty="0"/>
              <a:t>И скорее за обед.</a:t>
            </a:r>
          </a:p>
        </p:txBody>
      </p:sp>
      <p:pic>
        <p:nvPicPr>
          <p:cNvPr id="10" name="Рисунок 9" descr="C:\Users\Пользователь\Desktop\20241105_08350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8403" y="1040549"/>
            <a:ext cx="3095625" cy="332455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C:\Users\Пользователь\Desktop\20231128_112645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480738"/>
            <a:ext cx="3381375" cy="36957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35177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04664"/>
            <a:ext cx="8208912" cy="42108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solidFill>
                  <a:srgbClr val="002060"/>
                </a:solidFill>
                <a:effectLst/>
                <a:ea typeface="Times New Roman"/>
                <a:cs typeface="Times New Roman"/>
              </a:rPr>
              <a:t>Мытьё рук и личной гигиены включают умение:</a:t>
            </a:r>
            <a:endParaRPr lang="ru-RU" sz="2000" dirty="0">
              <a:solidFill>
                <a:srgbClr val="002060"/>
              </a:solidFill>
              <a:effectLst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dirty="0">
                <a:effectLst/>
                <a:ea typeface="Times New Roman"/>
                <a:cs typeface="Times New Roman"/>
              </a:rPr>
              <a:t>Мыть лицо, уши, руки </a:t>
            </a:r>
            <a:endParaRPr lang="ru-RU" dirty="0">
              <a:effectLst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dirty="0">
                <a:effectLst/>
                <a:ea typeface="Times New Roman"/>
                <a:cs typeface="Times New Roman"/>
              </a:rPr>
              <a:t>Закатать рукава;</a:t>
            </a:r>
            <a:endParaRPr lang="ru-RU" dirty="0">
              <a:effectLst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dirty="0">
                <a:effectLst/>
                <a:ea typeface="Times New Roman"/>
                <a:cs typeface="Times New Roman"/>
              </a:rPr>
              <a:t>Смочить руки;</a:t>
            </a:r>
            <a:endParaRPr lang="ru-RU" dirty="0">
              <a:effectLst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dirty="0">
                <a:effectLst/>
                <a:ea typeface="Times New Roman"/>
                <a:cs typeface="Times New Roman"/>
              </a:rPr>
              <a:t>Взять мыло, намыливать до появления пены;</a:t>
            </a:r>
            <a:endParaRPr lang="ru-RU" dirty="0">
              <a:effectLst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dirty="0">
                <a:effectLst/>
                <a:ea typeface="Times New Roman"/>
                <a:cs typeface="Times New Roman"/>
              </a:rPr>
              <a:t>Смыть мыло;</a:t>
            </a:r>
            <a:endParaRPr lang="ru-RU" dirty="0">
              <a:effectLst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dirty="0">
                <a:effectLst/>
                <a:ea typeface="Times New Roman"/>
                <a:cs typeface="Times New Roman"/>
              </a:rPr>
              <a:t>Сухо вытереть руки, аккуратно сложить полотенце и повесить в свою ячейку;</a:t>
            </a:r>
            <a:endParaRPr lang="ru-RU" dirty="0">
              <a:effectLst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dirty="0">
                <a:effectLst/>
                <a:ea typeface="Times New Roman"/>
                <a:cs typeface="Times New Roman"/>
              </a:rPr>
              <a:t>Пользоваться расческой.</a:t>
            </a:r>
            <a:endParaRPr lang="ru-RU" dirty="0">
              <a:effectLst/>
              <a:ea typeface="Calibri"/>
              <a:cs typeface="Times New Roman"/>
            </a:endParaRPr>
          </a:p>
        </p:txBody>
      </p:sp>
      <p:pic>
        <p:nvPicPr>
          <p:cNvPr id="2050" name="Picture 2" descr="http://timothykurek.com/wp-content/uploads/2017/09/comb-the-hair-clipart-comb-the-hair-clipart-hair-brush-and-comb-on-brush-hair-clipart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851920" y="3941011"/>
            <a:ext cx="3131887" cy="2685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908720"/>
            <a:ext cx="1656184" cy="24977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7046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ruka.site/wp-content/uploads/2017/04/4607082999411646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21993" cy="6878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2916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Плакат &quot;Алгоритм. Правила посещения туалета&quot; арт. 470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8928991" cy="64807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40214609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9"/>
            <a:ext cx="8640960" cy="42816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solidFill>
                  <a:srgbClr val="002060"/>
                </a:solidFill>
                <a:effectLst/>
                <a:ea typeface="Times New Roman"/>
                <a:cs typeface="Times New Roman"/>
              </a:rPr>
              <a:t>Снимание и надевание одежды в определенном порядке включают умение:</a:t>
            </a:r>
            <a:endParaRPr lang="ru-RU" sz="2400" dirty="0">
              <a:solidFill>
                <a:srgbClr val="002060"/>
              </a:solidFill>
              <a:effectLst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dirty="0">
                <a:effectLst/>
                <a:ea typeface="Times New Roman"/>
                <a:cs typeface="Times New Roman"/>
              </a:rPr>
              <a:t>Расстегнуть пуговицы;</a:t>
            </a:r>
            <a:endParaRPr lang="ru-RU" dirty="0">
              <a:effectLst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dirty="0">
                <a:effectLst/>
                <a:ea typeface="Times New Roman"/>
                <a:cs typeface="Times New Roman"/>
              </a:rPr>
              <a:t>Снять платье (брюки, шорты);</a:t>
            </a:r>
            <a:endParaRPr lang="ru-RU" dirty="0">
              <a:effectLst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dirty="0">
                <a:effectLst/>
                <a:ea typeface="Times New Roman"/>
                <a:cs typeface="Times New Roman"/>
              </a:rPr>
              <a:t>Аккуратно повесить;</a:t>
            </a:r>
            <a:endParaRPr lang="ru-RU" dirty="0">
              <a:effectLst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dirty="0">
                <a:effectLst/>
                <a:ea typeface="Times New Roman"/>
                <a:cs typeface="Times New Roman"/>
              </a:rPr>
              <a:t>Снять рубашку и аккуратно её повесить на платье, брюки, шорты;</a:t>
            </a:r>
            <a:endParaRPr lang="ru-RU" dirty="0">
              <a:effectLst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dirty="0">
                <a:effectLst/>
                <a:ea typeface="Times New Roman"/>
                <a:cs typeface="Times New Roman"/>
              </a:rPr>
              <a:t>Снять обувь;</a:t>
            </a:r>
            <a:endParaRPr lang="ru-RU" dirty="0">
              <a:effectLst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dirty="0">
                <a:effectLst/>
                <a:ea typeface="Times New Roman"/>
                <a:cs typeface="Times New Roman"/>
              </a:rPr>
              <a:t>Снять колготки, повесить на рубашку (платье);</a:t>
            </a:r>
            <a:endParaRPr lang="ru-RU" dirty="0">
              <a:effectLst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dirty="0">
                <a:effectLst/>
                <a:ea typeface="Times New Roman"/>
                <a:cs typeface="Times New Roman"/>
              </a:rPr>
              <a:t>Надеть в обратной последовательности</a:t>
            </a:r>
            <a:r>
              <a:rPr lang="ru-RU" sz="2000" dirty="0">
                <a:effectLst/>
                <a:latin typeface="Times New Roman"/>
                <a:ea typeface="Times New Roman"/>
                <a:cs typeface="Times New Roman"/>
              </a:rPr>
              <a:t>.</a:t>
            </a:r>
            <a:endParaRPr lang="ru-RU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2050" name="Picture 2" descr="http://img0.liveinternet.ru/images/attach/c/2/70/111/70111460_227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4077072"/>
            <a:ext cx="2524125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8503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392</TotalTime>
  <Words>806</Words>
  <Application>Microsoft Office PowerPoint</Application>
  <PresentationFormat>Экран (4:3)</PresentationFormat>
  <Paragraphs>74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Arial</vt:lpstr>
      <vt:lpstr>Calibri</vt:lpstr>
      <vt:lpstr>Georgia</vt:lpstr>
      <vt:lpstr>Symbol</vt:lpstr>
      <vt:lpstr>Times New Roman</vt:lpstr>
      <vt:lpstr>Trebuchet MS</vt:lpstr>
      <vt:lpstr>Воздушный поток</vt:lpstr>
      <vt:lpstr>Формирование культурно-гигиенических навыков у детей дошкольного возраста.                              Подготовила:                                                                    воспитатель                                                                  Заворотынская Ж.С.            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Сергей</dc:creator>
  <cp:lastModifiedBy>Жанна</cp:lastModifiedBy>
  <cp:revision>34</cp:revision>
  <dcterms:created xsi:type="dcterms:W3CDTF">2012-11-05T13:09:23Z</dcterms:created>
  <dcterms:modified xsi:type="dcterms:W3CDTF">2024-12-01T16:26:56Z</dcterms:modified>
</cp:coreProperties>
</file>