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2" r:id="rId5"/>
    <p:sldId id="273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164" y="-8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Уровень</a:t>
            </a:r>
            <a:r>
              <a:rPr lang="ru-RU" baseline="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развития коммуникативных способностей обучающихся с ОВЗ</a:t>
            </a:r>
            <a:endParaRPr lang="ru-RU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c:rich>
      </c:tx>
      <c:layout/>
    </c:title>
    <c:plotArea>
      <c:layout>
        <c:manualLayout>
          <c:layoutTarget val="inner"/>
          <c:xMode val="edge"/>
          <c:yMode val="edge"/>
          <c:x val="8.9635226973569012E-3"/>
          <c:y val="0.17178248840419946"/>
          <c:w val="0.9671337501096916"/>
          <c:h val="0.67636664538841162"/>
        </c:manualLayout>
      </c:layout>
      <c:barChart>
        <c:barDir val="col"/>
        <c:grouping val="clustered"/>
        <c:ser>
          <c:idx val="0"/>
          <c:order val="0"/>
          <c:tx>
            <c:strRef>
              <c:f>Лист1!$C$3</c:f>
              <c:strCache>
                <c:ptCount val="1"/>
                <c:pt idx="0">
                  <c:v>Низкий уровень</c:v>
                </c:pt>
              </c:strCache>
            </c:strRef>
          </c:tx>
          <c:dLbls>
            <c:showVal val="1"/>
          </c:dLbls>
          <c:cat>
            <c:multiLvlStrRef>
              <c:f>Лист1!$A$4:$B$8</c:f>
              <c:multiLvlStrCache>
                <c:ptCount val="5"/>
                <c:lvl>
                  <c:pt idx="0">
                    <c:v>Инициативность</c:v>
                  </c:pt>
                  <c:pt idx="1">
                    <c:v>Чувствительность к воздействию сверстника</c:v>
                  </c:pt>
                  <c:pt idx="2">
                    <c:v>Преоблающий эмоциональный фон</c:v>
                  </c:pt>
                  <c:pt idx="3">
                    <c:v>Результаты диагностики по О.В.Дыбиной "Интервью"</c:v>
                  </c:pt>
                  <c:pt idx="4">
                    <c:v>Диагностическое задание "Зеркало настроения"</c:v>
                  </c:pt>
                </c:lvl>
                <c:lvl>
                  <c:pt idx="0">
                    <c:v>Метод наблюдения Е.О.Смирновой, В.М.Холмогоровой</c:v>
                  </c:pt>
                  <c:pt idx="3">
                    <c:v>Методика О.В.Дыбиной</c:v>
                  </c:pt>
                  <c:pt idx="4">
                    <c:v>Метод наблюдения </c:v>
                  </c:pt>
                </c:lvl>
              </c:multiLvlStrCache>
            </c:multiLvlStrRef>
          </c:cat>
          <c:val>
            <c:numRef>
              <c:f>Лист1!$C$4:$C$8</c:f>
              <c:numCache>
                <c:formatCode>General</c:formatCode>
                <c:ptCount val="5"/>
                <c:pt idx="0">
                  <c:v>16.600000000000001</c:v>
                </c:pt>
                <c:pt idx="1">
                  <c:v>20</c:v>
                </c:pt>
                <c:pt idx="2">
                  <c:v>16.600000000000001</c:v>
                </c:pt>
                <c:pt idx="3">
                  <c:v>14.2</c:v>
                </c:pt>
                <c:pt idx="4">
                  <c:v>16.7</c:v>
                </c:pt>
              </c:numCache>
            </c:numRef>
          </c:val>
        </c:ser>
        <c:ser>
          <c:idx val="1"/>
          <c:order val="1"/>
          <c:tx>
            <c:strRef>
              <c:f>Лист1!$D$3</c:f>
              <c:strCache>
                <c:ptCount val="1"/>
                <c:pt idx="0">
                  <c:v>Средний уровень</c:v>
                </c:pt>
              </c:strCache>
            </c:strRef>
          </c:tx>
          <c:dLbls>
            <c:showVal val="1"/>
          </c:dLbls>
          <c:cat>
            <c:multiLvlStrRef>
              <c:f>Лист1!$A$4:$B$8</c:f>
              <c:multiLvlStrCache>
                <c:ptCount val="5"/>
                <c:lvl>
                  <c:pt idx="0">
                    <c:v>Инициативность</c:v>
                  </c:pt>
                  <c:pt idx="1">
                    <c:v>Чувствительность к воздействию сверстника</c:v>
                  </c:pt>
                  <c:pt idx="2">
                    <c:v>Преоблающий эмоциональный фон</c:v>
                  </c:pt>
                  <c:pt idx="3">
                    <c:v>Результаты диагностики по О.В.Дыбиной "Интервью"</c:v>
                  </c:pt>
                  <c:pt idx="4">
                    <c:v>Диагностическое задание "Зеркало настроения"</c:v>
                  </c:pt>
                </c:lvl>
                <c:lvl>
                  <c:pt idx="0">
                    <c:v>Метод наблюдения Е.О.Смирновой, В.М.Холмогоровой</c:v>
                  </c:pt>
                  <c:pt idx="3">
                    <c:v>Методика О.В.Дыбиной</c:v>
                  </c:pt>
                  <c:pt idx="4">
                    <c:v>Метод наблюдения </c:v>
                  </c:pt>
                </c:lvl>
              </c:multiLvlStrCache>
            </c:multiLvlStrRef>
          </c:cat>
          <c:val>
            <c:numRef>
              <c:f>Лист1!$D$4:$D$8</c:f>
              <c:numCache>
                <c:formatCode>General</c:formatCode>
                <c:ptCount val="5"/>
                <c:pt idx="0">
                  <c:v>66.7</c:v>
                </c:pt>
                <c:pt idx="1">
                  <c:v>40</c:v>
                </c:pt>
                <c:pt idx="2">
                  <c:v>33.300000000000004</c:v>
                </c:pt>
                <c:pt idx="3">
                  <c:v>57.2</c:v>
                </c:pt>
                <c:pt idx="4">
                  <c:v>66.7</c:v>
                </c:pt>
              </c:numCache>
            </c:numRef>
          </c:val>
        </c:ser>
        <c:ser>
          <c:idx val="2"/>
          <c:order val="2"/>
          <c:tx>
            <c:strRef>
              <c:f>Лист1!$E$3</c:f>
              <c:strCache>
                <c:ptCount val="1"/>
                <c:pt idx="0">
                  <c:v>Высокий уровень</c:v>
                </c:pt>
              </c:strCache>
            </c:strRef>
          </c:tx>
          <c:dLbls>
            <c:showVal val="1"/>
          </c:dLbls>
          <c:cat>
            <c:multiLvlStrRef>
              <c:f>Лист1!$A$4:$B$8</c:f>
              <c:multiLvlStrCache>
                <c:ptCount val="5"/>
                <c:lvl>
                  <c:pt idx="0">
                    <c:v>Инициативность</c:v>
                  </c:pt>
                  <c:pt idx="1">
                    <c:v>Чувствительность к воздействию сверстника</c:v>
                  </c:pt>
                  <c:pt idx="2">
                    <c:v>Преоблающий эмоциональный фон</c:v>
                  </c:pt>
                  <c:pt idx="3">
                    <c:v>Результаты диагностики по О.В.Дыбиной "Интервью"</c:v>
                  </c:pt>
                  <c:pt idx="4">
                    <c:v>Диагностическое задание "Зеркало настроения"</c:v>
                  </c:pt>
                </c:lvl>
                <c:lvl>
                  <c:pt idx="0">
                    <c:v>Метод наблюдения Е.О.Смирновой, В.М.Холмогоровой</c:v>
                  </c:pt>
                  <c:pt idx="3">
                    <c:v>Методика О.В.Дыбиной</c:v>
                  </c:pt>
                  <c:pt idx="4">
                    <c:v>Метод наблюдения </c:v>
                  </c:pt>
                </c:lvl>
              </c:multiLvlStrCache>
            </c:multiLvlStrRef>
          </c:cat>
          <c:val>
            <c:numRef>
              <c:f>Лист1!$E$4:$E$8</c:f>
              <c:numCache>
                <c:formatCode>General</c:formatCode>
                <c:ptCount val="5"/>
                <c:pt idx="0">
                  <c:v>16.7</c:v>
                </c:pt>
                <c:pt idx="1">
                  <c:v>40</c:v>
                </c:pt>
                <c:pt idx="2">
                  <c:v>50.1</c:v>
                </c:pt>
                <c:pt idx="3">
                  <c:v>28.6</c:v>
                </c:pt>
                <c:pt idx="4">
                  <c:v>16.600000000000001</c:v>
                </c:pt>
              </c:numCache>
            </c:numRef>
          </c:val>
        </c:ser>
        <c:dLbls>
          <c:showVal val="1"/>
        </c:dLbls>
        <c:overlap val="-25"/>
        <c:axId val="80819712"/>
        <c:axId val="80821248"/>
      </c:barChart>
      <c:catAx>
        <c:axId val="80819712"/>
        <c:scaling>
          <c:orientation val="minMax"/>
        </c:scaling>
        <c:axPos val="b"/>
        <c:majorTickMark val="none"/>
        <c:tickLblPos val="nextTo"/>
        <c:crossAx val="80821248"/>
        <c:crosses val="autoZero"/>
        <c:auto val="1"/>
        <c:lblAlgn val="ctr"/>
        <c:lblOffset val="100"/>
      </c:catAx>
      <c:valAx>
        <c:axId val="80821248"/>
        <c:scaling>
          <c:orientation val="minMax"/>
        </c:scaling>
        <c:delete val="1"/>
        <c:axPos val="l"/>
        <c:numFmt formatCode="General" sourceLinked="1"/>
        <c:majorTickMark val="none"/>
        <c:tickLblPos val="nextTo"/>
        <c:crossAx val="80819712"/>
        <c:crosses val="autoZero"/>
        <c:crossBetween val="between"/>
      </c:valAx>
    </c:plotArea>
    <c:legend>
      <c:legendPos val="t"/>
      <c:layout/>
    </c:legend>
    <c:plotVisOnly val="1"/>
    <c:dispBlanksAs val="gap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472" y="571480"/>
            <a:ext cx="8229600" cy="586551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 smtClean="0"/>
          </a:p>
          <a:p>
            <a:pPr marL="0" indent="0" algn="ctr">
              <a:buNone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коммуникативных способностей обучающихся 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ограниченными возможностями здоровья </a:t>
            </a:r>
            <a:endParaRPr lang="ru-RU" sz="1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Подготовила: учитель истории и обществознания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Станскова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Екатерина Алексеевна</a:t>
            </a:r>
          </a:p>
          <a:p>
            <a:pPr marL="0" indent="0" algn="ctr">
              <a:buNone/>
            </a:pPr>
            <a:endParaRPr lang="ru-RU" sz="17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4186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714480" y="1000108"/>
            <a:ext cx="60715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2500306"/>
            <a:ext cx="871543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своей работе мы пришли к выводу, что нам следует формировать и совершенствовать такие коммуникативные способности как: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умение вступить в коммуникацию в образовательной       деятельности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умение поддержать коммуникацию с ребенком;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умение проявлять инициативу в коммуникации;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умение учитывать состояние партнера по коммуникации.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0864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Актуальность темы исследования: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настоящего исследования определяется тем, что в нем рассматривается проблема овладения коммуникативными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способностями обучающихся с ограниченными возможностями здоровья,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составной частью навыков речевого общения, которые, в свою очередь являются необходимым условием успешной социальной адаптации обучающегося с ограниченными возможностями здоровья.</a:t>
            </a:r>
          </a:p>
          <a:p>
            <a:pPr marL="0" indent="0" algn="ctr">
              <a:buNone/>
            </a:pP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Проблема исследования</a:t>
            </a:r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:</a:t>
            </a:r>
            <a:endParaRPr lang="ru-RU" sz="2800" dirty="0">
              <a:solidFill>
                <a:srgbClr val="7030A0"/>
              </a:solidFill>
              <a:latin typeface="Times New Roman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развить коммуникативные способности обучающихся с ограниченными возможностями здоровья?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94740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472" y="428604"/>
            <a:ext cx="8229600" cy="5865515"/>
          </a:xfrm>
        </p:spPr>
        <p:txBody>
          <a:bodyPr>
            <a:normAutofit lnSpcReduction="10000"/>
          </a:bodyPr>
          <a:lstStyle/>
          <a:p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Объект </a:t>
            </a: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исследования: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психолого-педагогическое сопровождение образовательного процесса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Предмет </a:t>
            </a: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исследования: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развития коммуникативных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способностей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 с ограниченными возможностями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здоровья.</a:t>
            </a:r>
          </a:p>
          <a:p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Цель исследования: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выявить причины и сложности коммуникативных способностей обучающихся с ограниченными возможностями здоровья и определить пути развития данных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способностей.</a:t>
            </a:r>
          </a:p>
          <a:p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Практическая значимость исследования: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полученные результаты исследования могут быть использованы в работе педагога-психолога, учителей и родителей при решении проблем развития коммуникативных способностей обучающихся с ограниченными  возможностями здоровья.</a:t>
            </a:r>
          </a:p>
        </p:txBody>
      </p:sp>
    </p:spTree>
    <p:extLst>
      <p:ext uri="{BB962C8B-B14F-4D97-AF65-F5344CB8AC3E}">
        <p14:creationId xmlns:p14="http://schemas.microsoft.com/office/powerpoint/2010/main" xmlns="" val="2620213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7158" y="571480"/>
            <a:ext cx="60007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Гипотеза исследования: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1285860"/>
            <a:ext cx="914400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результате анализа психолого-педагогической литературы мы выдвинули Гипотезу, что возможно, развитие коммуникативных способностей у обучающихся с ОВЗ будет более эффективным, если будут гармонично развиты следующие компоненты: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инфомационно-коммуникативный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компонент (метод наблюдения Е. О.Смирновой, В. М. Холмогоровой);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интерактивный компонент  (методика  О. В.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Дыбиной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«Интервью»;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перцептивный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компонент (метод наблюдения, диагностическое задание «Зеркало настроения»).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2000240"/>
            <a:ext cx="892971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Рассмотреть психолого-педагогические особенности обучающихся с ограниченными возможностями здоровья;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Охарактеризовать коммуникативные способности обучающихся с ограниченными возможностями;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Описать методы и приемы развития коммуникативных способностей   обучающихся с ограниченными возможностями здоровья;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Разработать программу театральный кружок «Маска» для обучающихся с ограниченными возможностями здоровья и апробировать ее на практике, обобщить результаты.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142984"/>
            <a:ext cx="37313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Задачи исследования: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Компоненты коммуникативных </a:t>
            </a: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способностей у обучающихся с ОВЗ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6632"/>
            <a:ext cx="8229600" cy="6009531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Стрелка вниз 4"/>
          <p:cNvSpPr/>
          <p:nvPr/>
        </p:nvSpPr>
        <p:spPr>
          <a:xfrm>
            <a:off x="1428728" y="1714488"/>
            <a:ext cx="281136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4452780" y="1736872"/>
            <a:ext cx="263236" cy="48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7358082" y="1714488"/>
            <a:ext cx="322370" cy="5578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2500306"/>
            <a:ext cx="2199188" cy="40324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умения вступать в процесс общения; </a:t>
            </a:r>
          </a:p>
          <a:p>
            <a:pPr lvl="0"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умения соотносить средства вербального и невербального общения;</a:t>
            </a:r>
          </a:p>
          <a:p>
            <a:pPr lvl="0"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умение принимать и передавать </a:t>
            </a:r>
          </a:p>
          <a:p>
            <a:pPr lvl="0"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информацию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28992" y="2214555"/>
            <a:ext cx="2428892" cy="43577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умения согласовывать свои действия, мнения, установки с потребностями своих товарищей по общению; </a:t>
            </a:r>
          </a:p>
          <a:p>
            <a:pPr lvl="0"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умения доверять, помогать и поддерживать тех, с кем общаешься;</a:t>
            </a:r>
          </a:p>
          <a:p>
            <a:pPr lvl="0" algn="ctr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- выход из конфликтных ситуаций </a:t>
            </a:r>
            <a:endParaRPr lang="ru-RU" sz="1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357950" y="2357430"/>
            <a:ext cx="2357454" cy="41434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умения делиться своими чувствами,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настроением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 партнером по общению; - проявлять чуткость, отзывчивость, сопереживание,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партнерам по общению; - оценивать эмоциональное поведение друг друга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23529" y="770820"/>
            <a:ext cx="2248778" cy="951078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Информационно-коммуникативный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компонент: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428992" y="785794"/>
            <a:ext cx="2232248" cy="936104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>
                <a:solidFill>
                  <a:srgbClr val="7030A0"/>
                </a:solidFill>
                <a:latin typeface="Times New Roman"/>
              </a:rPr>
              <a:t>Интерактивный компонент: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357950" y="714356"/>
            <a:ext cx="2143140" cy="936104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b="1" dirty="0">
                <a:solidFill>
                  <a:srgbClr val="7030A0"/>
                </a:solidFill>
                <a:latin typeface="Times New Roman"/>
              </a:rPr>
              <a:t>Перцептивный</a:t>
            </a:r>
          </a:p>
          <a:p>
            <a:pPr lvl="0" algn="ctr"/>
            <a:r>
              <a:rPr lang="ru-RU" b="1" dirty="0">
                <a:solidFill>
                  <a:srgbClr val="7030A0"/>
                </a:solidFill>
                <a:latin typeface="Times New Roman"/>
              </a:rPr>
              <a:t>компонент:</a:t>
            </a:r>
          </a:p>
        </p:txBody>
      </p:sp>
    </p:spTree>
    <p:extLst>
      <p:ext uri="{BB962C8B-B14F-4D97-AF65-F5344CB8AC3E}">
        <p14:creationId xmlns:p14="http://schemas.microsoft.com/office/powerpoint/2010/main" xmlns="" val="790921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9144000" cy="1214446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Сущность понятий «обучающиеся с ограниченными возможностями здоровья», «коммуникативные способности обучающихся с ограниченными возможностями здоровья</a:t>
            </a:r>
            <a:endParaRPr lang="ru-RU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34" y="1142984"/>
            <a:ext cx="8229600" cy="521744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4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Дети </a:t>
            </a: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ограниченными возможностями здоровья </a:t>
            </a:r>
            <a:r>
              <a:rPr lang="ru-RU" sz="24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дети, имеющие различные отклонения психического или физического плана, которые обусловливают нарушения общего развития, не позволяющие детям вести полноценную жизнь. В данную группу можно отнести как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детей-инвалидов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так и не признанных инвалидами, но при наличии ограничений жизнедеятельности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Коммуникативные способности –</a:t>
            </a:r>
            <a:r>
              <a:rPr lang="ru-RU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группа умений, характеризующие личностные качества ребенка, необходимые для организации и реализации общения ребенка со взрослыми и детьми. </a:t>
            </a:r>
            <a:endParaRPr lang="ru-RU" sz="24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Развитие коммуникативных способностей –</a:t>
            </a:r>
            <a:r>
              <a:rPr lang="ru-RU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системный и целенаправленный подход, где тесно взаимодействуют все субъекты образовательных отношений.</a:t>
            </a:r>
          </a:p>
          <a:p>
            <a:pPr marL="0" indent="0">
              <a:buNone/>
            </a:pP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5061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Диаграмма 7"/>
          <p:cNvGraphicFramePr/>
          <p:nvPr/>
        </p:nvGraphicFramePr>
        <p:xfrm>
          <a:off x="285720" y="285729"/>
          <a:ext cx="8501122" cy="62865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917752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1472" y="377280"/>
            <a:ext cx="8215370" cy="6052116"/>
          </a:xfrm>
          <a:ln>
            <a:solidFill>
              <a:schemeClr val="accent1"/>
            </a:solidFill>
          </a:ln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sz="3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Театральный </a:t>
            </a:r>
            <a:r>
              <a:rPr lang="ru-RU" sz="2800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кружок «Маска</a:t>
            </a:r>
            <a:r>
              <a:rPr lang="ru-RU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работы кружка разработана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основе авторской программы А.С. Лебедевой для учреждений дополнительного образования «Школа 2100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целью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театрального кружка «Маска» мы считаем:</a:t>
            </a:r>
          </a:p>
          <a:p>
            <a:pPr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совершенствование художественного вкуса обучающихся с ограниченными возможностями здоровья,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нравственно-этические чувства, обеспечить развитие коммуникативных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способностей  у обучающихся с ограниченными возможностями здоровья.</a:t>
            </a: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организации – групповые и индивидуальные занятия. Основными формами их проведения являются театральные игры, конкурсы, викторины, беседы, тренинги, репетиции, праздники. Формой  подведения итогов считаются выступления на праздниках, родительских собраниях,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инсценированние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сказок, сценок из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жизни. </a:t>
            </a:r>
          </a:p>
          <a:p>
            <a:pPr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реализации был составлен  тематический план учебной программы Театральный кружок «Маска»  Приложение 1.</a:t>
            </a:r>
          </a:p>
          <a:p>
            <a:pPr>
              <a:buNone/>
            </a:pP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67764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505</TotalTime>
  <Words>651</Words>
  <Application>Microsoft Office PowerPoint</Application>
  <PresentationFormat>Экран (4:3)</PresentationFormat>
  <Paragraphs>64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Актуальность темы исследования:</vt:lpstr>
      <vt:lpstr>Слайд 3</vt:lpstr>
      <vt:lpstr>Слайд 4</vt:lpstr>
      <vt:lpstr>Слайд 5</vt:lpstr>
      <vt:lpstr>Компоненты коммуникативных способностей у обучающихся с ОВЗ</vt:lpstr>
      <vt:lpstr>Сущность понятий «обучающиеся с ограниченными возможностями здоровья», «коммуникативные способности обучающихся с ограниченными возможностями здоровья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79193</dc:creator>
  <cp:lastModifiedBy>user</cp:lastModifiedBy>
  <cp:revision>38</cp:revision>
  <dcterms:created xsi:type="dcterms:W3CDTF">2020-11-14T15:07:30Z</dcterms:created>
  <dcterms:modified xsi:type="dcterms:W3CDTF">2025-12-24T06:56:40Z</dcterms:modified>
</cp:coreProperties>
</file>