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notesMasterIdLst>
    <p:notesMasterId r:id="rId16"/>
  </p:notesMasterIdLst>
  <p:sldIdLst>
    <p:sldId id="278" r:id="rId2"/>
    <p:sldId id="279" r:id="rId3"/>
    <p:sldId id="280" r:id="rId4"/>
    <p:sldId id="281" r:id="rId5"/>
    <p:sldId id="259" r:id="rId6"/>
    <p:sldId id="283" r:id="rId7"/>
    <p:sldId id="267" r:id="rId8"/>
    <p:sldId id="284" r:id="rId9"/>
    <p:sldId id="285" r:id="rId10"/>
    <p:sldId id="286" r:id="rId11"/>
    <p:sldId id="287" r:id="rId12"/>
    <p:sldId id="288" r:id="rId13"/>
    <p:sldId id="290" r:id="rId14"/>
    <p:sldId id="291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6600CC"/>
    <a:srgbClr val="00FFFF"/>
    <a:srgbClr val="33CC33"/>
    <a:srgbClr val="75FFFF"/>
    <a:srgbClr val="4D4D4D"/>
    <a:srgbClr val="FFCCFF"/>
    <a:srgbClr val="47C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28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AA05E2B9-70CF-4D14-B106-648D8DE3EC48}" type="datetimeFigureOut">
              <a:rPr lang="ru-RU"/>
              <a:pPr>
                <a:defRPr/>
              </a:pPr>
              <a:t>16.01.2018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DD9DC078-04A4-4A5D-B265-A2A50707BE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86947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215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8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FCEEE5D8-2316-4561-AEC2-4D2DA0ECE5AD}" type="slidenum">
              <a:rPr lang="ru-RU" sz="1200" smtClean="0"/>
              <a:pPr eaLnBrk="1" hangingPunct="1"/>
              <a:t>1</a:t>
            </a:fld>
            <a:endParaRPr lang="ru-RU" sz="120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253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8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6FD36DBE-5AC7-4326-90CB-EA3E83C8DCD5}" type="slidenum">
              <a:rPr lang="ru-RU" sz="1200" smtClean="0"/>
              <a:pPr eaLnBrk="1" hangingPunct="1"/>
              <a:t>6</a:t>
            </a:fld>
            <a:endParaRPr lang="ru-RU" sz="12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Freeform 7"/>
          <p:cNvSpPr/>
          <p:nvPr/>
        </p:nvSpPr>
        <p:spPr>
          <a:xfrm>
            <a:off x="-1588" y="-1588"/>
            <a:ext cx="9145588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15240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Rectangle 3"/>
          <p:cNvSpPr>
            <a:spLocks noChangeArrowheads="1"/>
          </p:cNvSpPr>
          <p:nvPr userDrawn="1"/>
        </p:nvSpPr>
        <p:spPr bwMode="auto">
          <a:xfrm>
            <a:off x="0" y="5562600"/>
            <a:ext cx="9144000" cy="12954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Полилиния 13"/>
          <p:cNvSpPr>
            <a:spLocks/>
          </p:cNvSpPr>
          <p:nvPr userDrawn="1"/>
        </p:nvSpPr>
        <p:spPr bwMode="auto">
          <a:xfrm flipH="1">
            <a:off x="0" y="0"/>
            <a:ext cx="2438400" cy="6858000"/>
          </a:xfrm>
          <a:custGeom>
            <a:avLst/>
            <a:gdLst>
              <a:gd name="T0" fmla="*/ 2147483647 w 1914"/>
              <a:gd name="T1" fmla="*/ 2147483647 h 4329"/>
              <a:gd name="T2" fmla="*/ 2147483647 w 1914"/>
              <a:gd name="T3" fmla="*/ 2147483647 h 4329"/>
              <a:gd name="T4" fmla="*/ 2147483647 w 1914"/>
              <a:gd name="T5" fmla="*/ 2147483647 h 4329"/>
              <a:gd name="T6" fmla="*/ 0 w 1914"/>
              <a:gd name="T7" fmla="*/ 0 h 4329"/>
              <a:gd name="T8" fmla="*/ 2147483647 w 1914"/>
              <a:gd name="T9" fmla="*/ 2147483647 h 432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914"/>
              <a:gd name="T16" fmla="*/ 0 h 4329"/>
              <a:gd name="T17" fmla="*/ 1914 w 1914"/>
              <a:gd name="T18" fmla="*/ 4329 h 432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rgbClr val="5DAE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9" name="Picture 5" descr="j0438737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00"/>
            <a:ext cx="3028950" cy="4038600"/>
          </a:xfrm>
          <a:prstGeom prst="rect">
            <a:avLst/>
          </a:prstGeom>
          <a:noFill/>
          <a:ln w="9525">
            <a:solidFill>
              <a:srgbClr val="00336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6"/>
          <p:cNvSpPr>
            <a:spLocks noChangeArrowheads="1"/>
          </p:cNvSpPr>
          <p:nvPr userDrawn="1"/>
        </p:nvSpPr>
        <p:spPr bwMode="gray">
          <a:xfrm rot="5400000">
            <a:off x="4395787" y="1166813"/>
            <a:ext cx="352425" cy="9144000"/>
          </a:xfrm>
          <a:prstGeom prst="rect">
            <a:avLst/>
          </a:prstGeom>
          <a:gradFill rotWithShape="1">
            <a:gsLst>
              <a:gs pos="0">
                <a:srgbClr val="00182F"/>
              </a:gs>
              <a:gs pos="50000">
                <a:srgbClr val="003366"/>
              </a:gs>
              <a:gs pos="100000">
                <a:srgbClr val="00182F"/>
              </a:gs>
            </a:gsLst>
            <a:lin ang="5400000" scaled="1"/>
          </a:gradFill>
          <a:ln w="9525">
            <a:miter lim="800000"/>
            <a:headEnd/>
            <a:tailEnd/>
          </a:ln>
          <a:scene3d>
            <a:camera prst="legacyObliqueTop"/>
            <a:lightRig rig="legacyFlat2" dir="t"/>
          </a:scene3d>
          <a:sp3d extrusionH="49200" prstMaterial="legacyMetal">
            <a:bevelT w="13500" h="13500" prst="angle"/>
            <a:bevelB w="13500" h="13500" prst="angle"/>
            <a:extrusionClr>
              <a:srgbClr val="0051A2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11" name="Rectangle 7"/>
          <p:cNvSpPr>
            <a:spLocks noChangeArrowheads="1"/>
          </p:cNvSpPr>
          <p:nvPr userDrawn="1"/>
        </p:nvSpPr>
        <p:spPr bwMode="gray">
          <a:xfrm rot="5400000">
            <a:off x="4510087" y="-3138487"/>
            <a:ext cx="123825" cy="9144000"/>
          </a:xfrm>
          <a:prstGeom prst="rect">
            <a:avLst/>
          </a:prstGeom>
          <a:gradFill rotWithShape="1">
            <a:gsLst>
              <a:gs pos="0">
                <a:srgbClr val="00182F"/>
              </a:gs>
              <a:gs pos="50000">
                <a:srgbClr val="003366"/>
              </a:gs>
              <a:gs pos="100000">
                <a:srgbClr val="00182F"/>
              </a:gs>
            </a:gsLst>
            <a:lin ang="5400000" scaled="1"/>
          </a:gradFill>
          <a:ln w="9525">
            <a:miter lim="800000"/>
            <a:headEnd/>
            <a:tailEnd/>
          </a:ln>
          <a:scene3d>
            <a:camera prst="legacyObliqueBottom"/>
            <a:lightRig rig="legacyFlat2" dir="b"/>
          </a:scene3d>
          <a:sp3d extrusionH="49200" prstMaterial="legacyMetal">
            <a:bevelT w="13500" h="13500" prst="angle"/>
            <a:bevelB w="13500" h="13500" prst="angle"/>
            <a:extrusionClr>
              <a:srgbClr val="0051A2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pic>
        <p:nvPicPr>
          <p:cNvPr id="12" name="Picture 8" descr="65R1"/>
          <p:cNvPicPr>
            <a:picLocks noChangeAspect="1" noChangeArrowheads="1" noCrop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0"/>
            <a:ext cx="539750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AEF03B-66B6-4812-A8AA-A2792B29DC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97615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DD636C-8C70-43AE-A298-D2D2BD09CA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5112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1F31C1-0E8A-47A8-8C32-B11C540108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1426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77EF91-43F5-421D-870D-040CE255BA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5840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/>
          <p:nvPr/>
        </p:nvSpPr>
        <p:spPr>
          <a:xfrm>
            <a:off x="-1588" y="-1588"/>
            <a:ext cx="9145588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5B1F14-4B75-4402-8669-F958AFD9E3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7575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4AE374-1FA2-4956-89D2-427A505D93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2140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C7FC41-20B8-4386-AB18-90D08DCCF6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3651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474AC5-7384-4AB0-BE92-493934B946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5436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383778-2026-4C3C-B7F3-0C678D27E3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58350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ight Triangle 17"/>
          <p:cNvSpPr/>
          <p:nvPr/>
        </p:nvSpPr>
        <p:spPr>
          <a:xfrm rot="5400000">
            <a:off x="433388" y="-433388"/>
            <a:ext cx="6858000" cy="7724775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A281E28-C9C1-4A42-912E-0E225CBECD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7700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rtlCol="0" anchor="ctr">
            <a:normAutofit/>
          </a:bodyPr>
          <a:lstStyle>
            <a:lvl1pPr algn="r">
              <a:defRPr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C2A051-1BD0-4417-B352-2E01FD48B3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06818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3175" y="5051425"/>
            <a:ext cx="3575050" cy="1806575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1588" y="5051425"/>
            <a:ext cx="9145588" cy="180657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325" y="365125"/>
            <a:ext cx="7521575" cy="5492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22325" y="1100138"/>
            <a:ext cx="7521575" cy="357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613" y="5870575"/>
            <a:ext cx="2176462" cy="201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900" y="6284913"/>
            <a:ext cx="4724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50" y="6170613"/>
            <a:ext cx="503238" cy="503237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5C04094-838A-40A3-A982-21B535B2E3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3" name="Полилиния 12"/>
          <p:cNvSpPr>
            <a:spLocks/>
          </p:cNvSpPr>
          <p:nvPr userDrawn="1"/>
        </p:nvSpPr>
        <p:spPr bwMode="auto">
          <a:xfrm flipH="1">
            <a:off x="0" y="0"/>
            <a:ext cx="838200" cy="6858000"/>
          </a:xfrm>
          <a:custGeom>
            <a:avLst/>
            <a:gdLst>
              <a:gd name="T0" fmla="*/ 2147483647 w 1914"/>
              <a:gd name="T1" fmla="*/ 2147483647 h 4329"/>
              <a:gd name="T2" fmla="*/ 2147483647 w 1914"/>
              <a:gd name="T3" fmla="*/ 2147483647 h 4329"/>
              <a:gd name="T4" fmla="*/ 2147483647 w 1914"/>
              <a:gd name="T5" fmla="*/ 2147483647 h 4329"/>
              <a:gd name="T6" fmla="*/ 0 w 1914"/>
              <a:gd name="T7" fmla="*/ 0 h 4329"/>
              <a:gd name="T8" fmla="*/ 2147483647 w 1914"/>
              <a:gd name="T9" fmla="*/ 2147483647 h 432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914"/>
              <a:gd name="T16" fmla="*/ 0 h 4329"/>
              <a:gd name="T17" fmla="*/ 1914 w 1914"/>
              <a:gd name="T18" fmla="*/ 4329 h 432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rgbClr val="5DAE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4" name="Rectangle 3"/>
          <p:cNvSpPr>
            <a:spLocks noChangeArrowheads="1"/>
          </p:cNvSpPr>
          <p:nvPr userDrawn="1"/>
        </p:nvSpPr>
        <p:spPr bwMode="gray">
          <a:xfrm rot="5400000">
            <a:off x="4495800" y="2209800"/>
            <a:ext cx="152400" cy="9144000"/>
          </a:xfrm>
          <a:prstGeom prst="rect">
            <a:avLst/>
          </a:prstGeom>
          <a:gradFill rotWithShape="1">
            <a:gsLst>
              <a:gs pos="0">
                <a:srgbClr val="00182F"/>
              </a:gs>
              <a:gs pos="50000">
                <a:srgbClr val="003366"/>
              </a:gs>
              <a:gs pos="100000">
                <a:srgbClr val="00182F"/>
              </a:gs>
            </a:gsLst>
            <a:lin ang="5400000" scaled="1"/>
          </a:gradFill>
          <a:ln w="9525">
            <a:miter lim="800000"/>
            <a:headEnd/>
            <a:tailEnd/>
          </a:ln>
          <a:scene3d>
            <a:camera prst="legacyObliqueTop"/>
            <a:lightRig rig="legacyFlat2" dir="t"/>
          </a:scene3d>
          <a:sp3d extrusionH="49200" prstMaterial="legacyMetal">
            <a:bevelT w="13500" h="13500" prst="angle"/>
            <a:bevelB w="13500" h="13500" prst="angle"/>
            <a:extrusionClr>
              <a:srgbClr val="0051A2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1035" name="Rectangle 4"/>
          <p:cNvSpPr>
            <a:spLocks noChangeArrowheads="1"/>
          </p:cNvSpPr>
          <p:nvPr userDrawn="1"/>
        </p:nvSpPr>
        <p:spPr bwMode="gray">
          <a:xfrm rot="5400000">
            <a:off x="4534694" y="-3190081"/>
            <a:ext cx="74612" cy="9144000"/>
          </a:xfrm>
          <a:prstGeom prst="rect">
            <a:avLst/>
          </a:prstGeom>
          <a:gradFill rotWithShape="1">
            <a:gsLst>
              <a:gs pos="0">
                <a:srgbClr val="00182F"/>
              </a:gs>
              <a:gs pos="50000">
                <a:srgbClr val="003366"/>
              </a:gs>
              <a:gs pos="100000">
                <a:srgbClr val="00182F"/>
              </a:gs>
            </a:gsLst>
            <a:lin ang="5400000" scaled="1"/>
          </a:gradFill>
          <a:ln w="9525">
            <a:miter lim="800000"/>
            <a:headEnd/>
            <a:tailEnd/>
          </a:ln>
          <a:scene3d>
            <a:camera prst="legacyObliqueBottom"/>
            <a:lightRig rig="legacyFlat2" dir="b"/>
          </a:scene3d>
          <a:sp3d extrusionH="49200" prstMaterial="legacyMetal">
            <a:bevelT w="13500" h="13500" prst="angle"/>
            <a:bevelB w="13500" h="13500" prst="angle"/>
            <a:extrusionClr>
              <a:srgbClr val="0051A2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pic>
        <p:nvPicPr>
          <p:cNvPr id="1036" name="Picture 10" descr="j0436915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58" r:id="rId2"/>
    <p:sldLayoutId id="2147483766" r:id="rId3"/>
    <p:sldLayoutId id="2147483759" r:id="rId4"/>
    <p:sldLayoutId id="2147483760" r:id="rId5"/>
    <p:sldLayoutId id="2147483761" r:id="rId6"/>
    <p:sldLayoutId id="2147483762" r:id="rId7"/>
    <p:sldLayoutId id="2147483767" r:id="rId8"/>
    <p:sldLayoutId id="2147483768" r:id="rId9"/>
    <p:sldLayoutId id="2147483763" r:id="rId10"/>
    <p:sldLayoutId id="214748376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ts val="800"/>
        </a:spcBef>
        <a:spcAft>
          <a:spcPct val="0"/>
        </a:spcAft>
        <a:buFont typeface="Arial" charset="0"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038" indent="-173038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1638" indent="-16351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238" indent="-16351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8838" indent="-173038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8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7.png"/><Relationship Id="rId5" Type="http://schemas.openxmlformats.org/officeDocument/2006/relationships/image" Target="../media/image6.gif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941513" y="333375"/>
            <a:ext cx="6124575" cy="54768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  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урок окружающего мира</a:t>
            </a:r>
          </a:p>
        </p:txBody>
      </p:sp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3563938" y="765175"/>
            <a:ext cx="223202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defRPr/>
            </a:pPr>
            <a:r>
              <a:rPr lang="ru-RU" sz="3200" dirty="0" smtClean="0"/>
              <a:t>  </a:t>
            </a:r>
            <a:r>
              <a:rPr lang="ru-RU" sz="3200" dirty="0" smtClean="0">
                <a:solidFill>
                  <a:schemeClr val="accent3">
                    <a:lumMod val="75000"/>
                  </a:schemeClr>
                </a:solidFill>
              </a:rPr>
              <a:t>2 класс</a:t>
            </a:r>
          </a:p>
        </p:txBody>
      </p:sp>
      <p:sp>
        <p:nvSpPr>
          <p:cNvPr id="13" name="Rectangle 2"/>
          <p:cNvSpPr txBox="1">
            <a:spLocks noChangeArrowheads="1"/>
          </p:cNvSpPr>
          <p:nvPr/>
        </p:nvSpPr>
        <p:spPr>
          <a:xfrm>
            <a:off x="565150" y="2214563"/>
            <a:ext cx="8229600" cy="1143000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3600" dirty="0" smtClean="0">
                <a:solidFill>
                  <a:srgbClr val="333333"/>
                </a:solidFill>
                <a:latin typeface="Comic Sans MS" pitchFamily="66" charset="0"/>
              </a:rPr>
              <a:t> </a:t>
            </a:r>
            <a:r>
              <a:rPr lang="ru-RU" dirty="0" smtClean="0">
                <a:solidFill>
                  <a:srgbClr val="33CC33"/>
                </a:solidFill>
                <a:latin typeface="Comic Sans MS" pitchFamily="66" charset="0"/>
              </a:rPr>
              <a:t>раздел</a:t>
            </a:r>
            <a:r>
              <a:rPr lang="ru-RU" sz="3600" dirty="0" smtClean="0">
                <a:solidFill>
                  <a:srgbClr val="33CC33"/>
                </a:solidFill>
                <a:latin typeface="Comic Sans MS" pitchFamily="66" charset="0"/>
              </a:rPr>
              <a:t>: </a:t>
            </a:r>
          </a:p>
          <a:p>
            <a:pPr algn="ctr">
              <a:defRPr/>
            </a:pPr>
            <a:r>
              <a:rPr lang="ru-RU" sz="4800" b="1" dirty="0" smtClean="0">
                <a:solidFill>
                  <a:schemeClr val="accent6"/>
                </a:solidFill>
                <a:latin typeface="Comic Sans MS" pitchFamily="66" charset="0"/>
              </a:rPr>
              <a:t>«ЗДОРОВЬЕ И БЕЗОПАСНОСТЬ»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598488" y="4437063"/>
            <a:ext cx="6126162" cy="549275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   </a:t>
            </a:r>
            <a:endParaRPr lang="ru-RU" dirty="0" smtClean="0">
              <a:solidFill>
                <a:srgbClr val="33CC33"/>
              </a:solidFill>
              <a:latin typeface="Comic Sans MS" pitchFamily="66" charset="0"/>
            </a:endParaRPr>
          </a:p>
        </p:txBody>
      </p:sp>
      <p:pic>
        <p:nvPicPr>
          <p:cNvPr id="6150" name="Picture 5" descr="666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95513" cy="151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0300" y="3644900"/>
            <a:ext cx="2933700" cy="2325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k f tochka tochka zapyataya g gladkov yu kim   tochka tochka zapyataya [mobilmusic.ru]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606777" y="5033509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78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563938" y="1612900"/>
            <a:ext cx="4422775" cy="54927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кишечник</a:t>
            </a:r>
          </a:p>
        </p:txBody>
      </p:sp>
      <p:pic>
        <p:nvPicPr>
          <p:cNvPr id="6" name="Picture 4" descr=",kjghjkgj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535"/>
          <a:stretch>
            <a:fillRect/>
          </a:stretch>
        </p:blipFill>
        <p:spPr bwMode="auto">
          <a:xfrm>
            <a:off x="107950" y="188913"/>
            <a:ext cx="2087563" cy="293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1784350" y="333375"/>
            <a:ext cx="6551613" cy="547688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  <a:defRPr/>
            </a:pPr>
            <a:r>
              <a:rPr lang="ru-RU" dirty="0" smtClean="0">
                <a:solidFill>
                  <a:srgbClr val="33CC33"/>
                </a:solidFill>
                <a:latin typeface="Comic Sans MS" pitchFamily="66" charset="0"/>
              </a:rPr>
              <a:t>Внутреннее строение : </a:t>
            </a:r>
          </a:p>
          <a:p>
            <a:pPr>
              <a:lnSpc>
                <a:spcPct val="150000"/>
              </a:lnSpc>
              <a:defRPr/>
            </a:pPr>
            <a:r>
              <a:rPr lang="ru-RU" sz="1800" dirty="0" smtClean="0">
                <a:solidFill>
                  <a:srgbClr val="7030A0"/>
                </a:solidFill>
                <a:latin typeface="Comic Sans MS" pitchFamily="66" charset="0"/>
              </a:rPr>
              <a:t>Органы «внутренней кухни»</a:t>
            </a:r>
            <a:endParaRPr lang="ru-RU" dirty="0" smtClean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15365" name="AutoShape 4" descr="https://img3.stockfresh.com/files/p/pixelchaos/m/84/2288271_stock-photo-stomach-human-cross-section.jpg"/>
          <p:cNvSpPr>
            <a:spLocks noChangeAspect="1" noChangeArrowheads="1"/>
          </p:cNvSpPr>
          <p:nvPr/>
        </p:nvSpPr>
        <p:spPr bwMode="auto">
          <a:xfrm>
            <a:off x="198438" y="-2127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1536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33" t="8618" r="35274" b="15341"/>
          <a:stretch>
            <a:fillRect/>
          </a:stretch>
        </p:blipFill>
        <p:spPr bwMode="auto">
          <a:xfrm>
            <a:off x="3608388" y="2133600"/>
            <a:ext cx="2279650" cy="400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563938" y="1612900"/>
            <a:ext cx="4422775" cy="54927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печень</a:t>
            </a:r>
          </a:p>
        </p:txBody>
      </p:sp>
      <p:pic>
        <p:nvPicPr>
          <p:cNvPr id="6" name="Picture 4" descr=",kjghjkgj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535"/>
          <a:stretch>
            <a:fillRect/>
          </a:stretch>
        </p:blipFill>
        <p:spPr bwMode="auto">
          <a:xfrm>
            <a:off x="107950" y="188913"/>
            <a:ext cx="2087563" cy="293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2924175"/>
            <a:ext cx="3975100" cy="2884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1784350" y="333375"/>
            <a:ext cx="6551613" cy="547688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  <a:defRPr/>
            </a:pPr>
            <a:r>
              <a:rPr lang="ru-RU" dirty="0" smtClean="0">
                <a:solidFill>
                  <a:srgbClr val="33CC33"/>
                </a:solidFill>
                <a:latin typeface="Comic Sans MS" pitchFamily="66" charset="0"/>
              </a:rPr>
              <a:t>Внутреннее строение : </a:t>
            </a:r>
          </a:p>
          <a:p>
            <a:pPr>
              <a:lnSpc>
                <a:spcPct val="150000"/>
              </a:lnSpc>
              <a:defRPr/>
            </a:pPr>
            <a:r>
              <a:rPr lang="ru-RU" sz="1800" dirty="0" smtClean="0">
                <a:solidFill>
                  <a:srgbClr val="7030A0"/>
                </a:solidFill>
                <a:latin typeface="Comic Sans MS" pitchFamily="66" charset="0"/>
              </a:rPr>
              <a:t>Органы «внутренней кухни»</a:t>
            </a:r>
            <a:endParaRPr lang="ru-RU" dirty="0" smtClean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16390" name="AutoShape 4" descr="https://img3.stockfresh.com/files/p/pixelchaos/m/84/2288271_stock-photo-stomach-human-cross-section.jpg"/>
          <p:cNvSpPr>
            <a:spLocks noChangeAspect="1" noChangeArrowheads="1"/>
          </p:cNvSpPr>
          <p:nvPr/>
        </p:nvSpPr>
        <p:spPr bwMode="auto">
          <a:xfrm>
            <a:off x="198438" y="-2127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8" name="Picture 4" descr="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746"/>
          <a:stretch>
            <a:fillRect/>
          </a:stretch>
        </p:blipFill>
        <p:spPr bwMode="auto">
          <a:xfrm>
            <a:off x="5651500" y="1682750"/>
            <a:ext cx="2886075" cy="379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0"/>
            <a:ext cx="6642100" cy="134143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00B050"/>
                </a:solidFill>
                <a:latin typeface="Comic Sans MS" pitchFamily="66" charset="0"/>
              </a:rPr>
              <a:t>Внутреннее строение человека</a:t>
            </a:r>
          </a:p>
        </p:txBody>
      </p:sp>
      <p:grpSp>
        <p:nvGrpSpPr>
          <p:cNvPr id="17411" name="Группа 1"/>
          <p:cNvGrpSpPr>
            <a:grpSpLocks/>
          </p:cNvGrpSpPr>
          <p:nvPr/>
        </p:nvGrpSpPr>
        <p:grpSpPr bwMode="auto">
          <a:xfrm>
            <a:off x="684213" y="1484313"/>
            <a:ext cx="7747000" cy="5184775"/>
            <a:chOff x="684213" y="1484313"/>
            <a:chExt cx="7747000" cy="5184775"/>
          </a:xfrm>
        </p:grpSpPr>
        <p:pic>
          <p:nvPicPr>
            <p:cNvPr id="17413" name="Picture 4" descr=",kjghjkgj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213" y="1484313"/>
              <a:ext cx="3419475" cy="51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14" name="Line 6"/>
            <p:cNvSpPr>
              <a:spLocks noChangeShapeType="1"/>
            </p:cNvSpPr>
            <p:nvPr/>
          </p:nvSpPr>
          <p:spPr bwMode="auto">
            <a:xfrm flipH="1">
              <a:off x="2627313" y="1916113"/>
              <a:ext cx="2376487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15" name="Text Box 7"/>
            <p:cNvSpPr txBox="1">
              <a:spLocks noChangeArrowheads="1"/>
            </p:cNvSpPr>
            <p:nvPr/>
          </p:nvSpPr>
          <p:spPr bwMode="auto">
            <a:xfrm>
              <a:off x="5292725" y="1566863"/>
              <a:ext cx="3138488" cy="579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ru-RU" sz="3200">
                  <a:solidFill>
                    <a:srgbClr val="FF0000"/>
                  </a:solidFill>
                </a:rPr>
                <a:t>Головной мозг</a:t>
              </a:r>
            </a:p>
          </p:txBody>
        </p:sp>
        <p:sp>
          <p:nvSpPr>
            <p:cNvPr id="17416" name="Line 8"/>
            <p:cNvSpPr>
              <a:spLocks noChangeShapeType="1"/>
            </p:cNvSpPr>
            <p:nvPr/>
          </p:nvSpPr>
          <p:spPr bwMode="auto">
            <a:xfrm flipH="1">
              <a:off x="2555875" y="3789363"/>
              <a:ext cx="180022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17" name="Line 9"/>
            <p:cNvSpPr>
              <a:spLocks noChangeShapeType="1"/>
            </p:cNvSpPr>
            <p:nvPr/>
          </p:nvSpPr>
          <p:spPr bwMode="auto">
            <a:xfrm flipH="1">
              <a:off x="2339975" y="4292600"/>
              <a:ext cx="352742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18" name="Line 10"/>
            <p:cNvSpPr>
              <a:spLocks noChangeShapeType="1"/>
            </p:cNvSpPr>
            <p:nvPr/>
          </p:nvSpPr>
          <p:spPr bwMode="auto">
            <a:xfrm flipH="1">
              <a:off x="2051050" y="4652963"/>
              <a:ext cx="237648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19" name="Line 11"/>
            <p:cNvSpPr>
              <a:spLocks noChangeShapeType="1"/>
            </p:cNvSpPr>
            <p:nvPr/>
          </p:nvSpPr>
          <p:spPr bwMode="auto">
            <a:xfrm flipH="1">
              <a:off x="2700338" y="5013325"/>
              <a:ext cx="331152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20" name="Line 12"/>
            <p:cNvSpPr>
              <a:spLocks noChangeShapeType="1"/>
            </p:cNvSpPr>
            <p:nvPr/>
          </p:nvSpPr>
          <p:spPr bwMode="auto">
            <a:xfrm flipH="1">
              <a:off x="2339975" y="5661025"/>
              <a:ext cx="201612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21" name="Text Box 13"/>
            <p:cNvSpPr txBox="1">
              <a:spLocks noChangeArrowheads="1"/>
            </p:cNvSpPr>
            <p:nvPr/>
          </p:nvSpPr>
          <p:spPr bwMode="auto">
            <a:xfrm>
              <a:off x="4462463" y="3452813"/>
              <a:ext cx="1577975" cy="579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ru-RU" sz="3200">
                  <a:solidFill>
                    <a:srgbClr val="FF0000"/>
                  </a:solidFill>
                </a:rPr>
                <a:t>Лёгкие</a:t>
              </a:r>
            </a:p>
          </p:txBody>
        </p:sp>
        <p:sp>
          <p:nvSpPr>
            <p:cNvPr id="17422" name="Text Box 14"/>
            <p:cNvSpPr txBox="1">
              <a:spLocks noChangeArrowheads="1"/>
            </p:cNvSpPr>
            <p:nvPr/>
          </p:nvSpPr>
          <p:spPr bwMode="auto">
            <a:xfrm>
              <a:off x="6084888" y="4029075"/>
              <a:ext cx="1582737" cy="579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ru-RU" sz="3200">
                  <a:solidFill>
                    <a:srgbClr val="FF0000"/>
                  </a:solidFill>
                </a:rPr>
                <a:t>Сердце</a:t>
              </a:r>
            </a:p>
          </p:txBody>
        </p:sp>
        <p:sp>
          <p:nvSpPr>
            <p:cNvPr id="17423" name="Text Box 15"/>
            <p:cNvSpPr txBox="1">
              <a:spLocks noChangeArrowheads="1"/>
            </p:cNvSpPr>
            <p:nvPr/>
          </p:nvSpPr>
          <p:spPr bwMode="auto">
            <a:xfrm>
              <a:off x="4500563" y="4318000"/>
              <a:ext cx="1643062" cy="579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ru-RU" sz="3200">
                  <a:solidFill>
                    <a:srgbClr val="FF0000"/>
                  </a:solidFill>
                </a:rPr>
                <a:t>Печень</a:t>
              </a:r>
            </a:p>
          </p:txBody>
        </p:sp>
        <p:sp>
          <p:nvSpPr>
            <p:cNvPr id="17424" name="Text Box 16"/>
            <p:cNvSpPr txBox="1">
              <a:spLocks noChangeArrowheads="1"/>
            </p:cNvSpPr>
            <p:nvPr/>
          </p:nvSpPr>
          <p:spPr bwMode="auto">
            <a:xfrm>
              <a:off x="6084888" y="4749800"/>
              <a:ext cx="1911350" cy="579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ru-RU" sz="3200">
                  <a:solidFill>
                    <a:srgbClr val="FF0000"/>
                  </a:solidFill>
                </a:rPr>
                <a:t>Желудок</a:t>
              </a:r>
            </a:p>
          </p:txBody>
        </p:sp>
        <p:sp>
          <p:nvSpPr>
            <p:cNvPr id="17425" name="Text Box 17"/>
            <p:cNvSpPr txBox="1">
              <a:spLocks noChangeArrowheads="1"/>
            </p:cNvSpPr>
            <p:nvPr/>
          </p:nvSpPr>
          <p:spPr bwMode="auto">
            <a:xfrm>
              <a:off x="4427538" y="5397500"/>
              <a:ext cx="2139950" cy="579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ru-RU" sz="3200">
                  <a:solidFill>
                    <a:srgbClr val="FF0000"/>
                  </a:solidFill>
                </a:rPr>
                <a:t>Кишечник</a:t>
              </a:r>
            </a:p>
          </p:txBody>
        </p:sp>
      </p:grpSp>
      <p:pic>
        <p:nvPicPr>
          <p:cNvPr id="17412" name="Picture 5" descr="666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95513" cy="151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8435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8436" name="Picture 5" descr="666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95513" cy="151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755650" y="1514475"/>
            <a:ext cx="8031163" cy="3962400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  <a:defRPr/>
            </a:pPr>
            <a:r>
              <a:rPr lang="ru-RU" i="1" dirty="0" smtClean="0">
                <a:solidFill>
                  <a:srgbClr val="0070C0"/>
                </a:solidFill>
              </a:rPr>
              <a:t>- </a:t>
            </a:r>
            <a:r>
              <a:rPr lang="ru-RU" sz="3600" i="1" dirty="0" smtClean="0">
                <a:solidFill>
                  <a:srgbClr val="0070C0"/>
                </a:solidFill>
              </a:rPr>
              <a:t>Я</a:t>
            </a:r>
            <a:r>
              <a:rPr lang="ru-RU" i="1" dirty="0" smtClean="0">
                <a:solidFill>
                  <a:srgbClr val="0070C0"/>
                </a:solidFill>
              </a:rPr>
              <a:t> узнал, </a:t>
            </a:r>
            <a:r>
              <a:rPr lang="ru-RU" i="1" dirty="0">
                <a:solidFill>
                  <a:srgbClr val="0070C0"/>
                </a:solidFill>
              </a:rPr>
              <a:t>что</a:t>
            </a:r>
            <a:r>
              <a:rPr lang="ru-RU" i="1" dirty="0" smtClean="0">
                <a:solidFill>
                  <a:srgbClr val="0070C0"/>
                </a:solidFill>
              </a:rPr>
              <a:t>…</a:t>
            </a:r>
            <a:endParaRPr lang="ru-RU" dirty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  <a:defRPr/>
            </a:pPr>
            <a:r>
              <a:rPr lang="ru-RU" i="1" dirty="0" smtClean="0">
                <a:solidFill>
                  <a:srgbClr val="0070C0"/>
                </a:solidFill>
              </a:rPr>
              <a:t>- </a:t>
            </a:r>
            <a:r>
              <a:rPr lang="ru-RU" sz="3600" i="1" dirty="0" smtClean="0">
                <a:solidFill>
                  <a:srgbClr val="0070C0"/>
                </a:solidFill>
              </a:rPr>
              <a:t>М</a:t>
            </a:r>
            <a:r>
              <a:rPr lang="ru-RU" i="1" dirty="0" smtClean="0">
                <a:solidFill>
                  <a:srgbClr val="0070C0"/>
                </a:solidFill>
              </a:rPr>
              <a:t>не </a:t>
            </a:r>
            <a:r>
              <a:rPr lang="ru-RU" i="1" dirty="0">
                <a:solidFill>
                  <a:srgbClr val="0070C0"/>
                </a:solidFill>
              </a:rPr>
              <a:t>было </a:t>
            </a:r>
            <a:r>
              <a:rPr lang="ru-RU" i="1" dirty="0" smtClean="0">
                <a:solidFill>
                  <a:srgbClr val="0070C0"/>
                </a:solidFill>
              </a:rPr>
              <a:t>интересно...</a:t>
            </a:r>
            <a:endParaRPr lang="ru-RU" dirty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  <a:defRPr/>
            </a:pPr>
            <a:r>
              <a:rPr lang="ru-RU" i="1" dirty="0" smtClean="0">
                <a:solidFill>
                  <a:srgbClr val="0070C0"/>
                </a:solidFill>
              </a:rPr>
              <a:t>- </a:t>
            </a:r>
            <a:r>
              <a:rPr lang="ru-RU" sz="3600" i="1" dirty="0" smtClean="0">
                <a:solidFill>
                  <a:srgbClr val="0070C0"/>
                </a:solidFill>
              </a:rPr>
              <a:t>Я</a:t>
            </a:r>
            <a:r>
              <a:rPr lang="ru-RU" i="1" dirty="0" smtClean="0">
                <a:solidFill>
                  <a:srgbClr val="0070C0"/>
                </a:solidFill>
              </a:rPr>
              <a:t> </a:t>
            </a:r>
            <a:r>
              <a:rPr lang="ru-RU" i="1" dirty="0">
                <a:solidFill>
                  <a:srgbClr val="0070C0"/>
                </a:solidFill>
              </a:rPr>
              <a:t>расскажу </a:t>
            </a:r>
            <a:r>
              <a:rPr lang="ru-RU" i="1" dirty="0" smtClean="0">
                <a:solidFill>
                  <a:srgbClr val="0070C0"/>
                </a:solidFill>
              </a:rPr>
              <a:t>другу...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18438" name="Text Box 11"/>
          <p:cNvSpPr txBox="1">
            <a:spLocks noChangeArrowheads="1"/>
          </p:cNvSpPr>
          <p:nvPr/>
        </p:nvSpPr>
        <p:spPr bwMode="auto">
          <a:xfrm>
            <a:off x="1258888" y="1700213"/>
            <a:ext cx="72009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ru-RU" sz="3200" b="1">
                <a:solidFill>
                  <a:srgbClr val="33CC33"/>
                </a:solidFill>
              </a:rPr>
              <a:t>ДОПОЛНИ  ПРЕДЛОЖЕНИЯ</a:t>
            </a:r>
            <a:r>
              <a:rPr lang="ru-RU" sz="3200">
                <a:solidFill>
                  <a:srgbClr val="33CC33"/>
                </a:solidFill>
              </a:rPr>
              <a:t>:</a:t>
            </a: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776288" y="492125"/>
            <a:ext cx="8642350" cy="1196975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   </a:t>
            </a:r>
            <a:r>
              <a:rPr lang="ru-RU" dirty="0" smtClean="0">
                <a:solidFill>
                  <a:srgbClr val="33CC33"/>
                </a:solidFill>
                <a:latin typeface="Comic Sans MS" pitchFamily="66" charset="0"/>
              </a:rPr>
              <a:t>тема:   </a:t>
            </a:r>
          </a:p>
          <a:p>
            <a:pPr algn="ctr">
              <a:defRPr/>
            </a:pPr>
            <a:r>
              <a:rPr lang="ru-RU" dirty="0" smtClean="0">
                <a:solidFill>
                  <a:srgbClr val="33CC33"/>
                </a:solidFill>
                <a:latin typeface="Comic Sans MS" pitchFamily="66" charset="0"/>
              </a:rPr>
              <a:t>  </a:t>
            </a:r>
            <a:r>
              <a:rPr lang="ru-RU" b="1" dirty="0" smtClean="0">
                <a:solidFill>
                  <a:schemeClr val="accent6"/>
                </a:solidFill>
                <a:latin typeface="Comic Sans MS" pitchFamily="66" charset="0"/>
              </a:rPr>
              <a:t>«Строение тела человека»</a:t>
            </a:r>
            <a:endParaRPr lang="ru-RU" b="1" dirty="0">
              <a:solidFill>
                <a:schemeClr val="accent6"/>
              </a:solidFill>
              <a:latin typeface="Comic Sans MS" pitchFamily="66" charset="0"/>
            </a:endParaRPr>
          </a:p>
          <a:p>
            <a:pPr>
              <a:defRPr/>
            </a:pPr>
            <a:endParaRPr lang="ru-RU" dirty="0" smtClean="0">
              <a:solidFill>
                <a:srgbClr val="33CC33"/>
              </a:solidFill>
              <a:latin typeface="Comic Sans MS" pitchFamily="66" charset="0"/>
            </a:endParaRPr>
          </a:p>
        </p:txBody>
      </p:sp>
      <p:pic>
        <p:nvPicPr>
          <p:cNvPr id="1844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4225" y="3663950"/>
            <a:ext cx="2933700" cy="2327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9459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9460" name="Picture 5" descr="666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95513" cy="151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755650" y="1514475"/>
            <a:ext cx="8031163" cy="3962400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dirty="0"/>
              <a:t>Учебник с. 4-7.</a:t>
            </a:r>
          </a:p>
          <a:p>
            <a:pPr>
              <a:defRPr/>
            </a:pPr>
            <a:r>
              <a:rPr lang="ru-RU" dirty="0"/>
              <a:t>По желанию: придумать вопросы к тексту.</a:t>
            </a:r>
          </a:p>
          <a:p>
            <a:pPr>
              <a:defRPr/>
            </a:pPr>
            <a:r>
              <a:rPr lang="ru-RU" dirty="0"/>
              <a:t>Рабочая тетрадь с. 3,4.</a:t>
            </a:r>
          </a:p>
        </p:txBody>
      </p:sp>
      <p:sp>
        <p:nvSpPr>
          <p:cNvPr id="19462" name="Text Box 11"/>
          <p:cNvSpPr txBox="1">
            <a:spLocks noChangeArrowheads="1"/>
          </p:cNvSpPr>
          <p:nvPr/>
        </p:nvSpPr>
        <p:spPr bwMode="auto">
          <a:xfrm>
            <a:off x="1258888" y="1700213"/>
            <a:ext cx="72009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ru-RU" sz="3200" b="1">
                <a:solidFill>
                  <a:srgbClr val="33CC33"/>
                </a:solidFill>
              </a:rPr>
              <a:t>ДОМАШНЕЕ ЗАДАНИЕ:</a:t>
            </a:r>
            <a:endParaRPr lang="ru-RU" sz="3200">
              <a:solidFill>
                <a:srgbClr val="33CC33"/>
              </a:solidFill>
            </a:endParaRPr>
          </a:p>
        </p:txBody>
      </p:sp>
      <p:pic>
        <p:nvPicPr>
          <p:cNvPr id="1946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97" r="6583" b="18242"/>
          <a:stretch>
            <a:fillRect/>
          </a:stretch>
        </p:blipFill>
        <p:spPr bwMode="auto">
          <a:xfrm>
            <a:off x="5954713" y="3789363"/>
            <a:ext cx="2832100" cy="2570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941513" y="333375"/>
            <a:ext cx="6124575" cy="54768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  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урок окружающего мира</a:t>
            </a:r>
          </a:p>
        </p:txBody>
      </p:sp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3563938" y="765175"/>
            <a:ext cx="223202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defRPr/>
            </a:pPr>
            <a:r>
              <a:rPr lang="ru-RU" sz="3200" dirty="0" smtClean="0"/>
              <a:t>  </a:t>
            </a:r>
            <a:r>
              <a:rPr lang="ru-RU" sz="3200" dirty="0" smtClean="0">
                <a:solidFill>
                  <a:schemeClr val="accent3">
                    <a:lumMod val="75000"/>
                  </a:schemeClr>
                </a:solidFill>
              </a:rPr>
              <a:t>2 класс</a:t>
            </a:r>
          </a:p>
        </p:txBody>
      </p:sp>
      <p:sp>
        <p:nvSpPr>
          <p:cNvPr id="13" name="Rectangle 2"/>
          <p:cNvSpPr txBox="1">
            <a:spLocks noChangeArrowheads="1"/>
          </p:cNvSpPr>
          <p:nvPr/>
        </p:nvSpPr>
        <p:spPr>
          <a:xfrm>
            <a:off x="755650" y="1914525"/>
            <a:ext cx="8031163" cy="1143000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3600" dirty="0" smtClean="0">
                <a:solidFill>
                  <a:srgbClr val="333333"/>
                </a:solidFill>
                <a:latin typeface="Comic Sans MS" pitchFamily="66" charset="0"/>
              </a:rPr>
              <a:t> </a:t>
            </a:r>
            <a:r>
              <a:rPr lang="ru-RU" dirty="0" smtClean="0">
                <a:solidFill>
                  <a:srgbClr val="33CC33"/>
                </a:solidFill>
                <a:latin typeface="Comic Sans MS" pitchFamily="66" charset="0"/>
              </a:rPr>
              <a:t>раздел</a:t>
            </a:r>
            <a:r>
              <a:rPr lang="ru-RU" sz="3600" dirty="0" smtClean="0">
                <a:solidFill>
                  <a:srgbClr val="33CC33"/>
                </a:solidFill>
                <a:latin typeface="Comic Sans MS" pitchFamily="66" charset="0"/>
              </a:rPr>
              <a:t>: </a:t>
            </a:r>
          </a:p>
          <a:p>
            <a:pPr algn="ctr">
              <a:defRPr/>
            </a:pPr>
            <a:r>
              <a:rPr lang="ru-RU" sz="4800" b="1" dirty="0" smtClean="0">
                <a:solidFill>
                  <a:schemeClr val="accent6"/>
                </a:solidFill>
                <a:latin typeface="Comic Sans MS" pitchFamily="66" charset="0"/>
              </a:rPr>
              <a:t>«ЗДОРОВЬЕ И БЕЗОПАСНОСТЬ»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501650" y="4032250"/>
            <a:ext cx="6124575" cy="1196975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   </a:t>
            </a:r>
            <a:r>
              <a:rPr lang="ru-RU" dirty="0" smtClean="0">
                <a:solidFill>
                  <a:srgbClr val="33CC33"/>
                </a:solidFill>
                <a:latin typeface="Comic Sans MS" pitchFamily="66" charset="0"/>
              </a:rPr>
              <a:t>тема:     </a:t>
            </a:r>
            <a:r>
              <a:rPr lang="ru-RU" sz="4800" b="1" dirty="0" smtClean="0">
                <a:solidFill>
                  <a:schemeClr val="accent6"/>
                </a:solidFill>
                <a:latin typeface="Comic Sans MS" pitchFamily="66" charset="0"/>
              </a:rPr>
              <a:t>«Строение тела человека»</a:t>
            </a:r>
            <a:endParaRPr lang="ru-RU" sz="4800" b="1" dirty="0">
              <a:solidFill>
                <a:schemeClr val="accent6"/>
              </a:solidFill>
              <a:latin typeface="Comic Sans MS" pitchFamily="66" charset="0"/>
            </a:endParaRPr>
          </a:p>
          <a:p>
            <a:pPr>
              <a:defRPr/>
            </a:pPr>
            <a:endParaRPr lang="ru-RU" dirty="0" smtClean="0">
              <a:solidFill>
                <a:srgbClr val="33CC33"/>
              </a:solidFill>
              <a:latin typeface="Comic Sans MS" pitchFamily="66" charset="0"/>
            </a:endParaRPr>
          </a:p>
        </p:txBody>
      </p:sp>
      <p:pic>
        <p:nvPicPr>
          <p:cNvPr id="71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0300" y="3644900"/>
            <a:ext cx="2933700" cy="2325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11"/>
          <p:cNvSpPr txBox="1">
            <a:spLocks noChangeArrowheads="1"/>
          </p:cNvSpPr>
          <p:nvPr/>
        </p:nvSpPr>
        <p:spPr bwMode="auto">
          <a:xfrm>
            <a:off x="395288" y="5391150"/>
            <a:ext cx="56896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ru-RU" sz="3200" dirty="0" smtClean="0"/>
              <a:t>  </a:t>
            </a: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Подготовила </a:t>
            </a:r>
          </a:p>
          <a:p>
            <a:pPr eaLnBrk="1" hangingPunct="1">
              <a:defRPr/>
            </a:pP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учитель начальных классов</a:t>
            </a:r>
          </a:p>
          <a:p>
            <a:pPr eaLnBrk="1" hangingPunct="1">
              <a:defRPr/>
            </a:pPr>
            <a:r>
              <a:rPr lang="ru-RU" sz="2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Пачушкина</a:t>
            </a: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Е.Ю.</a:t>
            </a:r>
          </a:p>
        </p:txBody>
      </p:sp>
      <p:pic>
        <p:nvPicPr>
          <p:cNvPr id="7176" name="Picture 5" descr="666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95513" cy="151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195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8196" name="Picture 5" descr="666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95513" cy="151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5" descr="C:\Users\1\Desktop\2023243_domik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33375"/>
            <a:ext cx="7129463" cy="6288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5" descr="666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95513" cy="151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5" descr="C:\Users\1\Desktop\2023243_domik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93725" y="1700213"/>
            <a:ext cx="5886450" cy="519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5" descr="C:\Users\1\Desktop\21736191-House-interior-Stock-Photo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98" r="5922"/>
          <a:stretch>
            <a:fillRect/>
          </a:stretch>
        </p:blipFill>
        <p:spPr>
          <a:xfrm>
            <a:off x="5148263" y="1989138"/>
            <a:ext cx="2836862" cy="3594100"/>
          </a:xfrm>
          <a:noFill/>
        </p:spPr>
      </p:pic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2843213" y="482600"/>
            <a:ext cx="2736850" cy="549275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  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строение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1979613" y="482600"/>
            <a:ext cx="6553200" cy="54927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33CC33"/>
                </a:solidFill>
                <a:latin typeface="Comic Sans MS" pitchFamily="66" charset="0"/>
              </a:rPr>
              <a:t>Внешнее строение : </a:t>
            </a:r>
            <a:r>
              <a:rPr lang="ru-RU" sz="1800" dirty="0" smtClean="0">
                <a:solidFill>
                  <a:srgbClr val="7030A0"/>
                </a:solidFill>
                <a:latin typeface="Comic Sans MS" pitchFamily="66" charset="0"/>
              </a:rPr>
              <a:t>части тела</a:t>
            </a:r>
            <a:r>
              <a:rPr lang="ru-RU" dirty="0" smtClean="0">
                <a:solidFill>
                  <a:srgbClr val="7030A0"/>
                </a:solidFill>
                <a:latin typeface="Comic Sans MS" pitchFamily="66" charset="0"/>
              </a:rPr>
              <a:t> </a:t>
            </a:r>
          </a:p>
        </p:txBody>
      </p:sp>
      <p:pic>
        <p:nvPicPr>
          <p:cNvPr id="10243" name="Picture 5" descr="666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95513" cy="151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4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grpSp>
        <p:nvGrpSpPr>
          <p:cNvPr id="10245" name="Группа 2"/>
          <p:cNvGrpSpPr>
            <a:grpSpLocks/>
          </p:cNvGrpSpPr>
          <p:nvPr/>
        </p:nvGrpSpPr>
        <p:grpSpPr bwMode="auto">
          <a:xfrm>
            <a:off x="323850" y="1484313"/>
            <a:ext cx="8653463" cy="5184775"/>
            <a:chOff x="323850" y="1484313"/>
            <a:chExt cx="8653463" cy="5184775"/>
          </a:xfrm>
        </p:grpSpPr>
        <p:pic>
          <p:nvPicPr>
            <p:cNvPr id="10246" name="Picture 4" descr="Копия Рисунок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5513" y="1484313"/>
              <a:ext cx="5160962" cy="51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7" name="Line 5"/>
            <p:cNvSpPr>
              <a:spLocks noChangeShapeType="1"/>
            </p:cNvSpPr>
            <p:nvPr/>
          </p:nvSpPr>
          <p:spPr bwMode="auto">
            <a:xfrm>
              <a:off x="2051050" y="1916113"/>
              <a:ext cx="79216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48" name="Text Box 6"/>
            <p:cNvSpPr txBox="1">
              <a:spLocks noChangeArrowheads="1"/>
            </p:cNvSpPr>
            <p:nvPr/>
          </p:nvSpPr>
          <p:spPr bwMode="auto">
            <a:xfrm>
              <a:off x="611188" y="1628775"/>
              <a:ext cx="1414462" cy="519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ru-RU">
                  <a:solidFill>
                    <a:srgbClr val="6600CC"/>
                  </a:solidFill>
                </a:rPr>
                <a:t>Голова</a:t>
              </a:r>
            </a:p>
          </p:txBody>
        </p:sp>
        <p:sp>
          <p:nvSpPr>
            <p:cNvPr id="10249" name="Text Box 11"/>
            <p:cNvSpPr txBox="1">
              <a:spLocks noChangeArrowheads="1"/>
            </p:cNvSpPr>
            <p:nvPr/>
          </p:nvSpPr>
          <p:spPr bwMode="auto">
            <a:xfrm>
              <a:off x="3662380" y="3971724"/>
              <a:ext cx="1935163" cy="519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ru-RU">
                  <a:solidFill>
                    <a:srgbClr val="6600CC"/>
                  </a:solidFill>
                </a:rPr>
                <a:t>Туловище</a:t>
              </a:r>
            </a:p>
          </p:txBody>
        </p:sp>
        <p:sp>
          <p:nvSpPr>
            <p:cNvPr id="10250" name="Line 14"/>
            <p:cNvSpPr>
              <a:spLocks noChangeShapeType="1"/>
            </p:cNvSpPr>
            <p:nvPr/>
          </p:nvSpPr>
          <p:spPr bwMode="auto">
            <a:xfrm flipH="1">
              <a:off x="6011863" y="2924175"/>
              <a:ext cx="93662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51" name="Text Box 15"/>
            <p:cNvSpPr txBox="1">
              <a:spLocks noChangeArrowheads="1"/>
            </p:cNvSpPr>
            <p:nvPr/>
          </p:nvSpPr>
          <p:spPr bwMode="auto">
            <a:xfrm>
              <a:off x="7092950" y="2565400"/>
              <a:ext cx="881063" cy="519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ru-RU">
                  <a:solidFill>
                    <a:srgbClr val="6600CC"/>
                  </a:solidFill>
                </a:rPr>
                <a:t>Шея</a:t>
              </a:r>
            </a:p>
          </p:txBody>
        </p:sp>
        <p:sp>
          <p:nvSpPr>
            <p:cNvPr id="10252" name="Line 16"/>
            <p:cNvSpPr>
              <a:spLocks noChangeShapeType="1"/>
            </p:cNvSpPr>
            <p:nvPr/>
          </p:nvSpPr>
          <p:spPr bwMode="auto">
            <a:xfrm flipH="1" flipV="1">
              <a:off x="3421063" y="3140868"/>
              <a:ext cx="719137" cy="100806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53" name="Line 18"/>
            <p:cNvSpPr>
              <a:spLocks noChangeShapeType="1"/>
            </p:cNvSpPr>
            <p:nvPr/>
          </p:nvSpPr>
          <p:spPr bwMode="auto">
            <a:xfrm flipH="1">
              <a:off x="4140200" y="1989138"/>
              <a:ext cx="1223963" cy="57626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54" name="Line 19"/>
            <p:cNvSpPr>
              <a:spLocks noChangeShapeType="1"/>
            </p:cNvSpPr>
            <p:nvPr/>
          </p:nvSpPr>
          <p:spPr bwMode="auto">
            <a:xfrm flipH="1">
              <a:off x="4859338" y="1989138"/>
              <a:ext cx="504825" cy="165576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55" name="Text Box 20"/>
            <p:cNvSpPr txBox="1">
              <a:spLocks noChangeArrowheads="1"/>
            </p:cNvSpPr>
            <p:nvPr/>
          </p:nvSpPr>
          <p:spPr bwMode="auto">
            <a:xfrm>
              <a:off x="5292725" y="1484313"/>
              <a:ext cx="3684588" cy="519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ru-RU">
                  <a:solidFill>
                    <a:srgbClr val="6600CC"/>
                  </a:solidFill>
                </a:rPr>
                <a:t>Верхние конечности</a:t>
              </a:r>
            </a:p>
          </p:txBody>
        </p:sp>
        <p:sp>
          <p:nvSpPr>
            <p:cNvPr id="10256" name="Text Box 21"/>
            <p:cNvSpPr txBox="1">
              <a:spLocks noChangeArrowheads="1"/>
            </p:cNvSpPr>
            <p:nvPr/>
          </p:nvSpPr>
          <p:spPr bwMode="auto">
            <a:xfrm>
              <a:off x="1979613" y="6092825"/>
              <a:ext cx="3608387" cy="519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ru-RU">
                  <a:solidFill>
                    <a:srgbClr val="6600CC"/>
                  </a:solidFill>
                </a:rPr>
                <a:t>Нижние конечности</a:t>
              </a:r>
            </a:p>
          </p:txBody>
        </p:sp>
        <p:sp>
          <p:nvSpPr>
            <p:cNvPr id="10257" name="Line 22"/>
            <p:cNvSpPr>
              <a:spLocks noChangeShapeType="1"/>
            </p:cNvSpPr>
            <p:nvPr/>
          </p:nvSpPr>
          <p:spPr bwMode="auto">
            <a:xfrm flipV="1">
              <a:off x="5292724" y="5619505"/>
              <a:ext cx="878111" cy="47332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58" name="Line 23"/>
            <p:cNvSpPr>
              <a:spLocks noChangeShapeType="1"/>
            </p:cNvSpPr>
            <p:nvPr/>
          </p:nvSpPr>
          <p:spPr bwMode="auto">
            <a:xfrm flipH="1" flipV="1">
              <a:off x="3552031" y="5372100"/>
              <a:ext cx="1223963" cy="72072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59" name="Line 24"/>
            <p:cNvSpPr>
              <a:spLocks noChangeShapeType="1"/>
            </p:cNvSpPr>
            <p:nvPr/>
          </p:nvSpPr>
          <p:spPr bwMode="auto">
            <a:xfrm>
              <a:off x="1763713" y="2852738"/>
              <a:ext cx="12954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60" name="Text Box 25"/>
            <p:cNvSpPr txBox="1">
              <a:spLocks noChangeArrowheads="1"/>
            </p:cNvSpPr>
            <p:nvPr/>
          </p:nvSpPr>
          <p:spPr bwMode="auto">
            <a:xfrm>
              <a:off x="539750" y="2565400"/>
              <a:ext cx="1165225" cy="519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ru-RU">
                  <a:solidFill>
                    <a:srgbClr val="6600CC"/>
                  </a:solidFill>
                </a:rPr>
                <a:t>Грудь</a:t>
              </a:r>
            </a:p>
          </p:txBody>
        </p:sp>
        <p:sp>
          <p:nvSpPr>
            <p:cNvPr id="10261" name="Line 26"/>
            <p:cNvSpPr>
              <a:spLocks noChangeShapeType="1"/>
            </p:cNvSpPr>
            <p:nvPr/>
          </p:nvSpPr>
          <p:spPr bwMode="auto">
            <a:xfrm>
              <a:off x="1692275" y="3644900"/>
              <a:ext cx="158432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62" name="Text Box 27"/>
            <p:cNvSpPr txBox="1">
              <a:spLocks noChangeArrowheads="1"/>
            </p:cNvSpPr>
            <p:nvPr/>
          </p:nvSpPr>
          <p:spPr bwMode="auto">
            <a:xfrm>
              <a:off x="323850" y="3357563"/>
              <a:ext cx="1274763" cy="519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ru-RU">
                  <a:solidFill>
                    <a:srgbClr val="6600CC"/>
                  </a:solidFill>
                </a:rPr>
                <a:t>Живот</a:t>
              </a:r>
            </a:p>
          </p:txBody>
        </p:sp>
        <p:sp>
          <p:nvSpPr>
            <p:cNvPr id="10263" name="Line 28"/>
            <p:cNvSpPr>
              <a:spLocks noChangeShapeType="1"/>
            </p:cNvSpPr>
            <p:nvPr/>
          </p:nvSpPr>
          <p:spPr bwMode="auto">
            <a:xfrm flipH="1">
              <a:off x="6011863" y="3789363"/>
              <a:ext cx="115252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64" name="Text Box 29"/>
            <p:cNvSpPr txBox="1">
              <a:spLocks noChangeArrowheads="1"/>
            </p:cNvSpPr>
            <p:nvPr/>
          </p:nvSpPr>
          <p:spPr bwMode="auto">
            <a:xfrm>
              <a:off x="7208838" y="3429000"/>
              <a:ext cx="1236662" cy="519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ru-RU">
                  <a:solidFill>
                    <a:srgbClr val="6600CC"/>
                  </a:solidFill>
                </a:rPr>
                <a:t>Спина</a:t>
              </a:r>
            </a:p>
          </p:txBody>
        </p:sp>
        <p:sp>
          <p:nvSpPr>
            <p:cNvPr id="10265" name="Line 22"/>
            <p:cNvSpPr>
              <a:spLocks noChangeShapeType="1"/>
            </p:cNvSpPr>
            <p:nvPr/>
          </p:nvSpPr>
          <p:spPr bwMode="auto">
            <a:xfrm flipV="1">
              <a:off x="4883665" y="3688556"/>
              <a:ext cx="1008062" cy="4318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95425" y="333375"/>
            <a:ext cx="7521575" cy="54768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8" name="Picture 6" descr="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2276475"/>
            <a:ext cx="2976563" cy="324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8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2124075" y="482600"/>
            <a:ext cx="6551613" cy="549275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dirty="0" smtClean="0">
                <a:solidFill>
                  <a:srgbClr val="33CC33"/>
                </a:solidFill>
                <a:latin typeface="Comic Sans MS" pitchFamily="66" charset="0"/>
              </a:rPr>
              <a:t>Внутреннее строение : </a:t>
            </a:r>
            <a:r>
              <a:rPr lang="ru-RU" sz="1800" dirty="0" smtClean="0">
                <a:solidFill>
                  <a:srgbClr val="7030A0"/>
                </a:solidFill>
                <a:latin typeface="Comic Sans MS" pitchFamily="66" charset="0"/>
              </a:rPr>
              <a:t>органы</a:t>
            </a:r>
            <a:endParaRPr lang="ru-RU" dirty="0" smtClean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1573213" y="1557338"/>
            <a:ext cx="7519987" cy="547687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99"/>
                </a:solidFill>
                <a:latin typeface="Comic Sans MS" pitchFamily="66" charset="0"/>
              </a:rPr>
              <a:t>            </a:t>
            </a:r>
            <a:r>
              <a:rPr lang="ru-RU" smtClean="0">
                <a:solidFill>
                  <a:srgbClr val="000099"/>
                </a:solidFill>
                <a:latin typeface="Comic Sans MS" pitchFamily="66" charset="0"/>
              </a:rPr>
              <a:t>Головной мозг.</a:t>
            </a:r>
            <a:endParaRPr lang="ru-RU" dirty="0" smtClean="0">
              <a:solidFill>
                <a:srgbClr val="000099"/>
              </a:solidFill>
              <a:latin typeface="Comic Sans MS" pitchFamily="66" charset="0"/>
            </a:endParaRPr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61" t="10264" b="16431"/>
          <a:stretch/>
        </p:blipFill>
        <p:spPr bwMode="auto">
          <a:xfrm>
            <a:off x="5309542" y="1992899"/>
            <a:ext cx="3457451" cy="3524060"/>
          </a:xfrm>
          <a:prstGeom prst="ellipse">
            <a:avLst/>
          </a:prstGeom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,kjghjkgj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535"/>
          <a:stretch>
            <a:fillRect/>
          </a:stretch>
        </p:blipFill>
        <p:spPr bwMode="auto">
          <a:xfrm>
            <a:off x="107950" y="188913"/>
            <a:ext cx="2087563" cy="293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563938" y="1612900"/>
            <a:ext cx="4422775" cy="54927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Лёгкие</a:t>
            </a:r>
          </a:p>
        </p:txBody>
      </p:sp>
      <p:grpSp>
        <p:nvGrpSpPr>
          <p:cNvPr id="12291" name="Группа 2"/>
          <p:cNvGrpSpPr>
            <a:grpSpLocks/>
          </p:cNvGrpSpPr>
          <p:nvPr/>
        </p:nvGrpSpPr>
        <p:grpSpPr bwMode="auto">
          <a:xfrm>
            <a:off x="107950" y="188913"/>
            <a:ext cx="6624638" cy="6264275"/>
            <a:chOff x="107504" y="188169"/>
            <a:chExt cx="6624414" cy="6264845"/>
          </a:xfrm>
        </p:grpSpPr>
        <p:pic>
          <p:nvPicPr>
            <p:cNvPr id="12293" name="Picture 5" descr="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3768" y="2204864"/>
              <a:ext cx="4248150" cy="4248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294" name="Picture 4" descr=",kjghjkgj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3535"/>
            <a:stretch>
              <a:fillRect/>
            </a:stretch>
          </p:blipFill>
          <p:spPr bwMode="auto">
            <a:xfrm>
              <a:off x="107504" y="188169"/>
              <a:ext cx="2088232" cy="2937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1779588" y="482600"/>
            <a:ext cx="6553200" cy="549275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dirty="0" smtClean="0">
                <a:solidFill>
                  <a:srgbClr val="33CC33"/>
                </a:solidFill>
                <a:latin typeface="Comic Sans MS" pitchFamily="66" charset="0"/>
              </a:rPr>
              <a:t>Внутреннее строение : </a:t>
            </a:r>
            <a:r>
              <a:rPr lang="ru-RU" sz="1800" dirty="0" smtClean="0">
                <a:solidFill>
                  <a:srgbClr val="7030A0"/>
                </a:solidFill>
                <a:latin typeface="Comic Sans MS" pitchFamily="66" charset="0"/>
              </a:rPr>
              <a:t>органы</a:t>
            </a:r>
            <a:endParaRPr lang="ru-RU" dirty="0" smtClean="0">
              <a:solidFill>
                <a:srgbClr val="7030A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563938" y="1612900"/>
            <a:ext cx="4422775" cy="54927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сердце</a:t>
            </a:r>
          </a:p>
        </p:txBody>
      </p:sp>
      <p:pic>
        <p:nvPicPr>
          <p:cNvPr id="6" name="Picture 4" descr=",kjghjkgj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535"/>
          <a:stretch>
            <a:fillRect/>
          </a:stretch>
        </p:blipFill>
        <p:spPr bwMode="auto">
          <a:xfrm>
            <a:off x="107950" y="188913"/>
            <a:ext cx="2087563" cy="293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1779588" y="482600"/>
            <a:ext cx="6553200" cy="549275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dirty="0" smtClean="0">
                <a:solidFill>
                  <a:srgbClr val="33CC33"/>
                </a:solidFill>
                <a:latin typeface="Comic Sans MS" pitchFamily="66" charset="0"/>
              </a:rPr>
              <a:t>Внутреннее строение : </a:t>
            </a:r>
            <a:r>
              <a:rPr lang="ru-RU" sz="1800" dirty="0" smtClean="0">
                <a:solidFill>
                  <a:srgbClr val="7030A0"/>
                </a:solidFill>
                <a:latin typeface="Comic Sans MS" pitchFamily="66" charset="0"/>
              </a:rPr>
              <a:t>органы</a:t>
            </a:r>
            <a:endParaRPr lang="ru-RU" dirty="0" smtClean="0">
              <a:solidFill>
                <a:srgbClr val="7030A0"/>
              </a:solidFill>
              <a:latin typeface="Comic Sans MS" pitchFamily="66" charset="0"/>
            </a:endParaRPr>
          </a:p>
        </p:txBody>
      </p:sp>
      <p:pic>
        <p:nvPicPr>
          <p:cNvPr id="1331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2060575"/>
            <a:ext cx="3111500" cy="4537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563938" y="1612900"/>
            <a:ext cx="4422775" cy="54927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желудок</a:t>
            </a:r>
          </a:p>
        </p:txBody>
      </p:sp>
      <p:pic>
        <p:nvPicPr>
          <p:cNvPr id="6" name="Picture 4" descr=",kjghjkgj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535"/>
          <a:stretch>
            <a:fillRect/>
          </a:stretch>
        </p:blipFill>
        <p:spPr bwMode="auto">
          <a:xfrm>
            <a:off x="107950" y="188913"/>
            <a:ext cx="2087563" cy="293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1784350" y="333375"/>
            <a:ext cx="6551613" cy="547688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  <a:defRPr/>
            </a:pPr>
            <a:r>
              <a:rPr lang="ru-RU" dirty="0" smtClean="0">
                <a:solidFill>
                  <a:srgbClr val="33CC33"/>
                </a:solidFill>
                <a:latin typeface="Comic Sans MS" pitchFamily="66" charset="0"/>
              </a:rPr>
              <a:t>Внутреннее строение : </a:t>
            </a:r>
          </a:p>
          <a:p>
            <a:pPr>
              <a:lnSpc>
                <a:spcPct val="150000"/>
              </a:lnSpc>
              <a:defRPr/>
            </a:pPr>
            <a:r>
              <a:rPr lang="ru-RU" sz="1800" dirty="0" smtClean="0">
                <a:solidFill>
                  <a:srgbClr val="7030A0"/>
                </a:solidFill>
                <a:latin typeface="Comic Sans MS" pitchFamily="66" charset="0"/>
              </a:rPr>
              <a:t>Органы «внутренней кухни»</a:t>
            </a:r>
            <a:endParaRPr lang="ru-RU" dirty="0" smtClean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14341" name="AutoShape 4" descr="https://img3.stockfresh.com/files/p/pixelchaos/m/84/2288271_stock-photo-stomach-human-cross-section.jpg"/>
          <p:cNvSpPr>
            <a:spLocks noChangeAspect="1" noChangeArrowheads="1"/>
          </p:cNvSpPr>
          <p:nvPr/>
        </p:nvSpPr>
        <p:spPr bwMode="auto">
          <a:xfrm>
            <a:off x="198438" y="-2127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14342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682" t="4446" r="12308" b="13866"/>
          <a:stretch>
            <a:fillRect/>
          </a:stretch>
        </p:blipFill>
        <p:spPr bwMode="auto">
          <a:xfrm>
            <a:off x="2051050" y="2305050"/>
            <a:ext cx="4851400" cy="368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1206</TotalTime>
  <Words>171</Words>
  <Application>Microsoft Office PowerPoint</Application>
  <PresentationFormat>Экран (4:3)</PresentationFormat>
  <Paragraphs>57</Paragraphs>
  <Slides>14</Slides>
  <Notes>2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Углы</vt:lpstr>
      <vt:lpstr>   урок окружающего мира</vt:lpstr>
      <vt:lpstr>   урок окружающего мира</vt:lpstr>
      <vt:lpstr>Презентация PowerPoint</vt:lpstr>
      <vt:lpstr>Презентация PowerPoint</vt:lpstr>
      <vt:lpstr>Внешнее строение : части тела </vt:lpstr>
      <vt:lpstr>Презентация PowerPoint</vt:lpstr>
      <vt:lpstr>Лёгкие</vt:lpstr>
      <vt:lpstr>сердце</vt:lpstr>
      <vt:lpstr>желудок</vt:lpstr>
      <vt:lpstr>кишечник</vt:lpstr>
      <vt:lpstr>печень</vt:lpstr>
      <vt:lpstr>Внутреннее строение человека</vt:lpstr>
      <vt:lpstr>Презентация PowerPoint</vt:lpstr>
      <vt:lpstr>Презентация PowerPoint</vt:lpstr>
    </vt:vector>
  </TitlesOfParts>
  <Company>MoBIL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Строение  тела человека</dc:title>
  <dc:creator>мама</dc:creator>
  <cp:lastModifiedBy>Evgenij</cp:lastModifiedBy>
  <cp:revision>39</cp:revision>
  <dcterms:created xsi:type="dcterms:W3CDTF">2010-12-30T12:20:41Z</dcterms:created>
  <dcterms:modified xsi:type="dcterms:W3CDTF">2018-01-16T19:23:18Z</dcterms:modified>
</cp:coreProperties>
</file>