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99" r:id="rId2"/>
    <p:sldId id="300" r:id="rId3"/>
    <p:sldId id="301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2" r:id="rId16"/>
    <p:sldId id="270" r:id="rId17"/>
    <p:sldId id="271" r:id="rId18"/>
    <p:sldId id="274" r:id="rId19"/>
    <p:sldId id="273" r:id="rId20"/>
    <p:sldId id="267" r:id="rId21"/>
    <p:sldId id="275" r:id="rId22"/>
    <p:sldId id="276" r:id="rId23"/>
    <p:sldId id="280" r:id="rId24"/>
    <p:sldId id="277" r:id="rId25"/>
    <p:sldId id="278" r:id="rId26"/>
    <p:sldId id="279" r:id="rId27"/>
    <p:sldId id="268" r:id="rId28"/>
    <p:sldId id="285" r:id="rId29"/>
    <p:sldId id="281" r:id="rId30"/>
    <p:sldId id="282" r:id="rId31"/>
    <p:sldId id="283" r:id="rId32"/>
    <p:sldId id="269" r:id="rId33"/>
    <p:sldId id="290" r:id="rId34"/>
    <p:sldId id="286" r:id="rId35"/>
    <p:sldId id="287" r:id="rId36"/>
    <p:sldId id="288" r:id="rId37"/>
    <p:sldId id="289" r:id="rId38"/>
    <p:sldId id="291" r:id="rId39"/>
    <p:sldId id="292" r:id="rId40"/>
    <p:sldId id="293" r:id="rId41"/>
    <p:sldId id="294" r:id="rId42"/>
    <p:sldId id="297" r:id="rId43"/>
    <p:sldId id="296" r:id="rId44"/>
    <p:sldId id="298" r:id="rId4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243" autoAdjust="0"/>
  </p:normalViewPr>
  <p:slideViewPr>
    <p:cSldViewPr>
      <p:cViewPr varScale="1">
        <p:scale>
          <a:sx n="78" d="100"/>
          <a:sy n="78" d="100"/>
        </p:scale>
        <p:origin x="8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69201" cy="169201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59AB7-3D96-49CE-915B-02B4BC8891CE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B4C8D-7DCE-4906-A46E-EA88A4F3C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90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3B4C8D-7DCE-4906-A46E-EA88A4F3CAE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53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95590-4CE6-C9A6-75FF-15CE0FC1B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E3541D-9584-FE81-993D-128C789743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E8197A-CD0D-3565-D1B3-18A57EC51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0C8572-5B68-95F2-31E8-3FE0A6EFB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BE9E7C-606B-5FAC-D21C-DAF8D36C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5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48CAB6-FE69-F7EA-4D3E-71847B891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652E2F-8C6D-CC09-1381-06877AF43C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2B0D0A-FD57-9F3B-E0CD-20C3E41C9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0B4D6A-4C8B-FB03-AD19-17038592F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92CA0D-661F-90E2-6E7B-7A641DBDD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6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174B98C-CAFB-01DC-57EA-1CC1D5737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A64BEE-8A0A-8F96-142D-7D17C56A5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620564-BD16-86B4-18D7-254DBE064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262322-235C-327C-4A96-3CDC8915C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2C13FE-E42A-F10D-1F9C-60D3EB80B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5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22A1D-1539-E4CB-E6B5-BA969FFF3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5804C2-23CC-6E85-6E3D-63C9670BE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68016F-AB95-BFE3-7224-CD2F1D0CC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F01B90-0D58-9B8C-33CD-6EE16FCE0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CB73F1-DE42-49DD-5FEE-EF7207A6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52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B7679F-7465-6298-2A42-FCFBD3544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C95B63-92CF-0EA2-0940-881319853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407239-1861-A2F2-1FFD-E0D4DDA67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97AA9B-AB43-A459-1B3D-1A56CD195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A8663F-F73E-106E-FF8D-709622340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5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2FFFA-F260-6444-8E62-0917205B4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9B2F83-1789-6107-E63A-0F0060336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746A24-8BED-69E7-EA53-E3A3A4409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4DA2EE-83DD-26AD-0D17-C82865F74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FF0E95-C984-B358-8788-ACB9DDA62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1590EA-B3AC-4BD0-8B5D-497415F0A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92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2D3D0-E94E-F88F-EE6A-EDD9AA68A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B755D6-DF46-51CE-C9B4-26FC8E45B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D3826F-C7E4-BBF2-79FB-982C15F9E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6C0E792-C6E6-4B59-5077-5A8362C89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08FCB2D-1110-E4DE-1055-F34C2117B0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4A016-48DB-1D7A-5F73-1C89D7272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DC4CFD1-D9B5-EACF-F408-AE77B8A36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6FCC9C3-8C3A-C7BA-0D87-2172909C4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39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D3FEA-0B0E-BEE1-B259-44AADE514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122F676-1A97-9C7D-0514-AE7586468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30CB78A-B834-6571-B41D-E451E4C7F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2C553B-F2B1-822B-24B5-E819F1433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98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7738B8-6DE4-6B64-D6D5-151831D2E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ED3450-EC3C-2E10-118D-B73E98B1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08C321-EDCB-3319-68D8-CC9B7E5B9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1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CC916-29FE-393A-98CE-ACB6DB5E0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285B8-F409-669A-14F9-DE25DEA84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875A83-66FC-F919-E54D-63F4F839F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5E766D-1B1D-9396-1BF5-48F595E6A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5F244F-EEBB-C776-123C-E233447B4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28F256-597E-1A43-FD54-F311E4A2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6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9270DE-62B2-E384-80CE-CFDC057A6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F7FE694-0F4F-F46F-AC21-98EDB07752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928DB2-35C1-D35F-B501-322217563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AC50C8-F879-06C7-011E-6667509C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ED0502-94E1-443C-C8CF-0107D97B7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A56ADB-FF42-A88D-09EF-F6F657E7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85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19099A-BF90-C1CE-219E-3D3B80144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5994DA-A12F-ED54-371E-C0552AEB4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54D3CD-503E-AF91-7ECD-80B9A5727B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67B05-6923-4695-9ADD-00B1CC623E02}" type="datetimeFigureOut">
              <a:rPr lang="ru-RU" smtClean="0"/>
              <a:t>13.12.25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E8C156-2145-6767-5188-226969F5D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40C379-FDC6-0F71-5830-314040A745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15D36-CC0F-4F2F-8857-48A0F4838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6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ites/default/files/2023/10/24/gotovyy_info-viktorina.docx" TargetMode="External"/><Relationship Id="rId2" Type="http://schemas.openxmlformats.org/officeDocument/2006/relationships/hyperlink" Target="https://nsportal.ru/selukova-alen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6210C59-E01E-3A20-7BDA-1298DA3B7A0D}"/>
              </a:ext>
            </a:extLst>
          </p:cNvPr>
          <p:cNvSpPr txBox="1"/>
          <p:nvPr/>
        </p:nvSpPr>
        <p:spPr>
          <a:xfrm>
            <a:off x="1189171" y="721784"/>
            <a:ext cx="9644457" cy="480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069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Царица наук - математика.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выросла рядом принцесса -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Прекраснейшая Информатика,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Дочь мысли людской и прогресса.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без этой науки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Представить наш мир невозможно.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нас спасает от скуки.</a:t>
            </a:r>
            <a:b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наш помощник надежный.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826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03E07C-1580-53FD-3C1B-349B4DB80EC2}"/>
              </a:ext>
            </a:extLst>
          </p:cNvPr>
          <p:cNvSpPr txBox="1"/>
          <p:nvPr/>
        </p:nvSpPr>
        <p:spPr>
          <a:xfrm>
            <a:off x="1019970" y="890985"/>
            <a:ext cx="9136854" cy="1069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этом хранятся </a:t>
            </a: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файлы </a:t>
            </a:r>
            <a:endParaRPr lang="ru-RU" sz="60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E50F4A-8C1F-566D-D2B1-2647476A5222}"/>
              </a:ext>
            </a:extLst>
          </p:cNvPr>
          <p:cNvSpPr txBox="1"/>
          <p:nvPr/>
        </p:nvSpPr>
        <p:spPr>
          <a:xfrm>
            <a:off x="7618809" y="3259799"/>
            <a:ext cx="3045618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апка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1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E8B455-129F-291D-0561-BB6AD9F87E8A}"/>
              </a:ext>
            </a:extLst>
          </p:cNvPr>
          <p:cNvSpPr txBox="1"/>
          <p:nvPr/>
        </p:nvSpPr>
        <p:spPr>
          <a:xfrm>
            <a:off x="343166" y="552583"/>
            <a:ext cx="11674868" cy="2657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бывает текстовой,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звуковой,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графической? </a:t>
            </a:r>
            <a:endParaRPr lang="ru-RU" sz="60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D99765-1807-0CEB-15D2-DAA90ED65437}"/>
              </a:ext>
            </a:extLst>
          </p:cNvPr>
          <p:cNvSpPr txBox="1"/>
          <p:nvPr/>
        </p:nvSpPr>
        <p:spPr>
          <a:xfrm>
            <a:off x="6096000" y="3429000"/>
            <a:ext cx="4737628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нформация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80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7E5393C-2C90-8249-CAE2-0245D2CB4032}"/>
              </a:ext>
            </a:extLst>
          </p:cNvPr>
          <p:cNvSpPr txBox="1"/>
          <p:nvPr/>
        </p:nvSpPr>
        <p:spPr>
          <a:xfrm>
            <a:off x="343166" y="383382"/>
            <a:ext cx="11505668" cy="2406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Её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нужно соблюдать </a:t>
            </a:r>
          </a:p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при работе </a:t>
            </a:r>
          </a:p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на компьютере </a:t>
            </a:r>
            <a:endParaRPr lang="ru-RU" sz="60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75A15A-97F1-6940-BABC-AED33FB99ADF}"/>
              </a:ext>
            </a:extLst>
          </p:cNvPr>
          <p:cNvSpPr txBox="1"/>
          <p:nvPr/>
        </p:nvSpPr>
        <p:spPr>
          <a:xfrm>
            <a:off x="3681248" y="3090598"/>
            <a:ext cx="8163444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ехника</a:t>
            </a:r>
            <a:r>
              <a:rPr kumimoji="0" lang="ru-RU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безопасности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3E7B76-BED9-C497-478D-6A1D33A109FA}"/>
              </a:ext>
            </a:extLst>
          </p:cNvPr>
          <p:cNvSpPr txBox="1"/>
          <p:nvPr/>
        </p:nvSpPr>
        <p:spPr>
          <a:xfrm>
            <a:off x="173965" y="721784"/>
            <a:ext cx="11848834" cy="2657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Каждая </a:t>
            </a: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папка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имеет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собственное…</a:t>
            </a:r>
            <a:endParaRPr lang="ru-RU" sz="60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E0CE5-4DF9-A28E-3030-E62984125ACF}"/>
              </a:ext>
            </a:extLst>
          </p:cNvPr>
          <p:cNvSpPr txBox="1"/>
          <p:nvPr/>
        </p:nvSpPr>
        <p:spPr>
          <a:xfrm>
            <a:off x="8464814" y="3936603"/>
            <a:ext cx="1690729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kumimoji="0" lang="ru-RU" sz="6000" i="0" u="none" strike="noStrike" kern="120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</a:t>
            </a:r>
            <a:endParaRPr lang="ru-RU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199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4ACC2C-DD10-2412-AFBE-028561A040AF}"/>
              </a:ext>
            </a:extLst>
          </p:cNvPr>
          <p:cNvSpPr txBox="1"/>
          <p:nvPr/>
        </p:nvSpPr>
        <p:spPr>
          <a:xfrm>
            <a:off x="173965" y="-1"/>
            <a:ext cx="1304629" cy="68089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normalizeH="0" baseline="0" noProof="0" dirty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normalizeH="0" baseline="0" noProof="0" dirty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тайм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8000" b="0" i="0" u="none" strike="noStrike" kern="1200" cap="none" normalizeH="0" baseline="0" noProof="0" dirty="0">
              <a:ln w="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55662F-813F-FF7E-F356-14B0177C1C1C}"/>
              </a:ext>
            </a:extLst>
          </p:cNvPr>
          <p:cNvSpPr txBox="1"/>
          <p:nvPr/>
        </p:nvSpPr>
        <p:spPr>
          <a:xfrm>
            <a:off x="4742392" y="1229387"/>
            <a:ext cx="9174987" cy="86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6000" u="sng" dirty="0">
                <a:ln w="0"/>
                <a:solidFill>
                  <a:srgbClr val="5B9BD5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Эрудиты</a:t>
            </a:r>
            <a:endParaRPr kumimoji="0" lang="ru-RU" sz="6000" b="0" i="0" u="sng" strike="noStrike" kern="1200" cap="none" spc="0" normalizeH="0" baseline="0" noProof="0" dirty="0">
              <a:ln w="0"/>
              <a:solidFill>
                <a:srgbClr val="5B9BD5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Picture background">
            <a:extLst>
              <a:ext uri="{FF2B5EF4-FFF2-40B4-BE49-F238E27FC236}">
                <a16:creationId xmlns:a16="http://schemas.microsoft.com/office/drawing/2014/main" id="{B27BF222-62E5-AEBD-5DF9-BAFE050B5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589" y="2244593"/>
            <a:ext cx="36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301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45F6A-80F0-3C3D-A9CF-0E7645018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9F2ECE-4391-0336-033C-34F939835E09}"/>
              </a:ext>
            </a:extLst>
          </p:cNvPr>
          <p:cNvSpPr txBox="1"/>
          <p:nvPr/>
        </p:nvSpPr>
        <p:spPr>
          <a:xfrm>
            <a:off x="347930" y="552583"/>
            <a:ext cx="11844070" cy="1637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Животное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, которое живет рядом с</a:t>
            </a:r>
          </a:p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монитором.</a:t>
            </a:r>
            <a:endParaRPr kumimoji="0" lang="ru-RU" sz="6000" i="0" u="none" strike="noStrike" kern="1200" normalizeH="0" baseline="0" noProof="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3BCBF0-5DD7-1FEB-9D61-1C2B17D71FAF}"/>
              </a:ext>
            </a:extLst>
          </p:cNvPr>
          <p:cNvSpPr txBox="1"/>
          <p:nvPr/>
        </p:nvSpPr>
        <p:spPr>
          <a:xfrm>
            <a:off x="7449608" y="3090598"/>
            <a:ext cx="3044337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6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ышь </a:t>
            </a:r>
            <a:endParaRPr kumimoji="0" lang="ru-RU" sz="18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7C298064-8F5D-BA41-28FC-55840E440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573" y="2705417"/>
            <a:ext cx="4347828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93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FB0384-BA2F-1F19-AE41-FD395D4CA64A}"/>
              </a:ext>
            </a:extLst>
          </p:cNvPr>
          <p:cNvSpPr txBox="1"/>
          <p:nvPr/>
        </p:nvSpPr>
        <p:spPr>
          <a:xfrm>
            <a:off x="343166" y="309372"/>
            <a:ext cx="11505668" cy="1637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него 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страдает и человек, и компьютер. </a:t>
            </a:r>
            <a:endParaRPr lang="ru-RU" sz="4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81502D-5707-C4FA-5CDA-2256FD55A367}"/>
              </a:ext>
            </a:extLst>
          </p:cNvPr>
          <p:cNvSpPr txBox="1"/>
          <p:nvPr/>
        </p:nvSpPr>
        <p:spPr>
          <a:xfrm>
            <a:off x="8126412" y="3090598"/>
            <a:ext cx="2707216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Вирус</a:t>
            </a:r>
            <a:endParaRPr kumimoji="0" lang="ru-RU" sz="18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194" name="Picture 2" descr="Picture background">
            <a:extLst>
              <a:ext uri="{FF2B5EF4-FFF2-40B4-BE49-F238E27FC236}">
                <a16:creationId xmlns:a16="http://schemas.microsoft.com/office/drawing/2014/main" id="{AF30BC54-0405-5A73-7F0C-7D5F2E301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74" y="2244593"/>
            <a:ext cx="4176000" cy="417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17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55935A-D62E-F1B9-2C83-BFA226409FFB}"/>
              </a:ext>
            </a:extLst>
          </p:cNvPr>
          <p:cNvSpPr txBox="1"/>
          <p:nvPr/>
        </p:nvSpPr>
        <p:spPr>
          <a:xfrm>
            <a:off x="327065" y="552583"/>
            <a:ext cx="11844070" cy="1637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Замок</a:t>
            </a: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охраняющий вход на страницу аккаунта. </a:t>
            </a:r>
            <a:endParaRPr lang="ru-RU" sz="4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3107EF-5D81-9717-63C2-26701FF5D7ED}"/>
              </a:ext>
            </a:extLst>
          </p:cNvPr>
          <p:cNvSpPr txBox="1"/>
          <p:nvPr/>
        </p:nvSpPr>
        <p:spPr>
          <a:xfrm>
            <a:off x="7449608" y="2921168"/>
            <a:ext cx="2875136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Пароль</a:t>
            </a: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1014913D-A0B7-D222-2F0F-3701F08737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1" r="7122"/>
          <a:stretch>
            <a:fillRect/>
          </a:stretch>
        </p:blipFill>
        <p:spPr bwMode="auto">
          <a:xfrm>
            <a:off x="1527573" y="2752196"/>
            <a:ext cx="4230025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96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12C737-17D1-0FD4-603C-EA2745031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1E7097-E97F-F166-C864-8BE46C5336F9}"/>
              </a:ext>
            </a:extLst>
          </p:cNvPr>
          <p:cNvSpPr txBox="1"/>
          <p:nvPr/>
        </p:nvSpPr>
        <p:spPr>
          <a:xfrm>
            <a:off x="60267" y="552583"/>
            <a:ext cx="12018034" cy="1637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ней 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встречаются строки, столбцы и ячейки. </a:t>
            </a:r>
            <a:endParaRPr lang="ru-RU" sz="4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D4700F-931A-2CD4-360F-F3E4B1521709}"/>
              </a:ext>
            </a:extLst>
          </p:cNvPr>
          <p:cNvSpPr txBox="1"/>
          <p:nvPr/>
        </p:nvSpPr>
        <p:spPr>
          <a:xfrm>
            <a:off x="7449608" y="2921397"/>
            <a:ext cx="3300248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аблица</a:t>
            </a:r>
            <a:r>
              <a:rPr kumimoji="0" lang="ru-RU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8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FBA5397-06E2-01B8-DC7D-0AA4614EE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61712"/>
              </p:ext>
            </p:extLst>
          </p:nvPr>
        </p:nvGraphicFramePr>
        <p:xfrm>
          <a:off x="1696774" y="2949343"/>
          <a:ext cx="3722422" cy="3127072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61211">
                  <a:extLst>
                    <a:ext uri="{9D8B030D-6E8A-4147-A177-3AD203B41FA5}">
                      <a16:colId xmlns:a16="http://schemas.microsoft.com/office/drawing/2014/main" val="3491904749"/>
                    </a:ext>
                  </a:extLst>
                </a:gridCol>
                <a:gridCol w="1861211">
                  <a:extLst>
                    <a:ext uri="{9D8B030D-6E8A-4147-A177-3AD203B41FA5}">
                      <a16:colId xmlns:a16="http://schemas.microsoft.com/office/drawing/2014/main" val="266761787"/>
                    </a:ext>
                  </a:extLst>
                </a:gridCol>
              </a:tblGrid>
              <a:tr h="781768">
                <a:tc>
                  <a:txBody>
                    <a:bodyPr/>
                    <a:lstStyle/>
                    <a:p>
                      <a:endParaRPr lang="ru-RU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556630"/>
                  </a:ext>
                </a:extLst>
              </a:tr>
              <a:tr h="781768">
                <a:tc>
                  <a:txBody>
                    <a:bodyPr/>
                    <a:lstStyle/>
                    <a:p>
                      <a:endParaRPr lang="ru-RU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0917289"/>
                  </a:ext>
                </a:extLst>
              </a:tr>
              <a:tr h="781768">
                <a:tc>
                  <a:txBody>
                    <a:bodyPr/>
                    <a:lstStyle/>
                    <a:p>
                      <a:endParaRPr lang="ru-RU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864007"/>
                  </a:ext>
                </a:extLst>
              </a:tr>
              <a:tr h="781768">
                <a:tc>
                  <a:txBody>
                    <a:bodyPr/>
                    <a:lstStyle/>
                    <a:p>
                      <a:endParaRPr lang="ru-RU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296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3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05810B-B262-D468-2C15-3AD435EDA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76223BC-74EC-AB70-D4E8-2B00BB138331}"/>
              </a:ext>
            </a:extLst>
          </p:cNvPr>
          <p:cNvSpPr txBox="1"/>
          <p:nvPr/>
        </p:nvSpPr>
        <p:spPr>
          <a:xfrm>
            <a:off x="173965" y="253002"/>
            <a:ext cx="11844070" cy="3175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носитель </a:t>
            </a: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 помещается в ладони и может использоваться как брелок или украшение. </a:t>
            </a:r>
            <a:endParaRPr lang="ru-RU" sz="4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A5E907-7B2A-74F5-3185-FAD6977ADBDD}"/>
              </a:ext>
            </a:extLst>
          </p:cNvPr>
          <p:cNvSpPr txBox="1"/>
          <p:nvPr/>
        </p:nvSpPr>
        <p:spPr>
          <a:xfrm>
            <a:off x="6603603" y="4275005"/>
            <a:ext cx="3160740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Флешка</a:t>
            </a:r>
            <a:endParaRPr kumimoji="0" lang="ru-RU" sz="18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42" name="Picture 2" descr="Picture background">
            <a:extLst>
              <a:ext uri="{FF2B5EF4-FFF2-40B4-BE49-F238E27FC236}">
                <a16:creationId xmlns:a16="http://schemas.microsoft.com/office/drawing/2014/main" id="{AA4D6BA1-8795-D792-65E1-DCB528F978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6" t="17927" r="9045" b="10524"/>
          <a:stretch>
            <a:fillRect/>
          </a:stretch>
        </p:blipFill>
        <p:spPr bwMode="auto">
          <a:xfrm>
            <a:off x="1696774" y="3464194"/>
            <a:ext cx="3722422" cy="2923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29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дин из первых компьютеров">
            <a:extLst>
              <a:ext uri="{FF2B5EF4-FFF2-40B4-BE49-F238E27FC236}">
                <a16:creationId xmlns:a16="http://schemas.microsoft.com/office/drawing/2014/main" id="{11F100FC-1984-FFCF-D975-8D22C9D4B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9"/>
          <a:stretch>
            <a:fillRect/>
          </a:stretch>
        </p:blipFill>
        <p:spPr bwMode="auto">
          <a:xfrm>
            <a:off x="551685" y="810254"/>
            <a:ext cx="7201770" cy="44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5E246A-1703-A3F8-46FA-D8B4FA72414C}"/>
              </a:ext>
            </a:extLst>
          </p:cNvPr>
          <p:cNvSpPr txBox="1"/>
          <p:nvPr/>
        </p:nvSpPr>
        <p:spPr>
          <a:xfrm>
            <a:off x="173964" y="44980"/>
            <a:ext cx="118391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4 декабря 1948 года 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считается Днём рождения российской информатики.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233B4A-2AE6-8FE5-F4E0-9B90B877879F}"/>
              </a:ext>
            </a:extLst>
          </p:cNvPr>
          <p:cNvSpPr txBox="1"/>
          <p:nvPr/>
        </p:nvSpPr>
        <p:spPr>
          <a:xfrm>
            <a:off x="8131176" y="770941"/>
            <a:ext cx="4060824" cy="45876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декабря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1948 года </a:t>
            </a:r>
          </a:p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Государственный комитет</a:t>
            </a:r>
          </a:p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Совета министров СССР</a:t>
            </a:r>
          </a:p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внедрению передовой техники</a:t>
            </a:r>
          </a:p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народное хозяйство </a:t>
            </a:r>
          </a:p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зарегистрировал </a:t>
            </a:r>
          </a:p>
          <a:p>
            <a:pPr>
              <a:lnSpc>
                <a:spcPts val="3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номером 10475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ru-RU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B59CD1-7E76-6A0F-5C98-3914A3FE9AF8}"/>
              </a:ext>
            </a:extLst>
          </p:cNvPr>
          <p:cNvSpPr txBox="1"/>
          <p:nvPr/>
        </p:nvSpPr>
        <p:spPr>
          <a:xfrm>
            <a:off x="173964" y="5564745"/>
            <a:ext cx="11839183" cy="1222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kumimoji="0" lang="ru-RU" sz="32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зобретение</a:t>
            </a: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И.С.Брука</a:t>
            </a: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kumimoji="0" lang="ru-RU" sz="320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Б.И.Рамеева</a:t>
            </a: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цифровую электронную вычислительную машину.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03993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7EF4B7-4A9D-B084-CBF7-BE74AF67F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8D723E-8B95-AFDF-253A-5C909D187FBE}"/>
              </a:ext>
            </a:extLst>
          </p:cNvPr>
          <p:cNvSpPr txBox="1"/>
          <p:nvPr/>
        </p:nvSpPr>
        <p:spPr>
          <a:xfrm>
            <a:off x="173965" y="63000"/>
            <a:ext cx="1304629" cy="673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sz="8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80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800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endParaRPr kumimoji="0" lang="ru-RU" sz="8000" b="0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F3D37F-D90C-C6E0-4624-ECA4474E0CC3}"/>
              </a:ext>
            </a:extLst>
          </p:cNvPr>
          <p:cNvSpPr txBox="1"/>
          <p:nvPr/>
        </p:nvSpPr>
        <p:spPr>
          <a:xfrm>
            <a:off x="3899921" y="1060186"/>
            <a:ext cx="4770298" cy="86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sng" strike="noStrike" kern="1200" cap="none" spc="0" normalizeH="0" baseline="0" noProof="0" dirty="0">
                <a:ln w="0"/>
                <a:solidFill>
                  <a:srgbClr val="5B9BD5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Практики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946F8875-CEA8-0982-A12A-2F2656DB30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1" r="17618"/>
          <a:stretch>
            <a:fillRect/>
          </a:stretch>
        </p:blipFill>
        <p:spPr bwMode="auto">
          <a:xfrm>
            <a:off x="3926174" y="2348089"/>
            <a:ext cx="4200238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823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0FD412F5-E3C1-AC42-AA9C-859D41426D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0" r="19493"/>
          <a:stretch>
            <a:fillRect/>
          </a:stretch>
        </p:blipFill>
        <p:spPr bwMode="auto">
          <a:xfrm>
            <a:off x="1696774" y="1229387"/>
            <a:ext cx="2520978" cy="39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7C2C23-625D-76F5-A36F-5DBEF147275A}"/>
              </a:ext>
            </a:extLst>
          </p:cNvPr>
          <p:cNvSpPr txBox="1"/>
          <p:nvPr/>
        </p:nvSpPr>
        <p:spPr>
          <a:xfrm>
            <a:off x="5419196" y="2582995"/>
            <a:ext cx="3722422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</a:t>
            </a:r>
          </a:p>
        </p:txBody>
      </p:sp>
    </p:spTree>
    <p:extLst>
      <p:ext uri="{BB962C8B-B14F-4D97-AF65-F5344CB8AC3E}">
        <p14:creationId xmlns:p14="http://schemas.microsoft.com/office/powerpoint/2010/main" val="139311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066FF2-7776-A7ED-DEDE-4F19C0348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Picture background">
            <a:extLst>
              <a:ext uri="{FF2B5EF4-FFF2-40B4-BE49-F238E27FC236}">
                <a16:creationId xmlns:a16="http://schemas.microsoft.com/office/drawing/2014/main" id="{78D98544-6F56-11A1-0773-BB3BFDEB2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206" y="1395000"/>
            <a:ext cx="4068000" cy="406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93B0B5-D9BB-8139-15B2-E66A10859C4A}"/>
              </a:ext>
            </a:extLst>
          </p:cNvPr>
          <p:cNvSpPr txBox="1"/>
          <p:nvPr/>
        </p:nvSpPr>
        <p:spPr>
          <a:xfrm>
            <a:off x="1865975" y="2921168"/>
            <a:ext cx="2707216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ПУСК</a:t>
            </a:r>
          </a:p>
        </p:txBody>
      </p:sp>
    </p:spTree>
    <p:extLst>
      <p:ext uri="{BB962C8B-B14F-4D97-AF65-F5344CB8AC3E}">
        <p14:creationId xmlns:p14="http://schemas.microsoft.com/office/powerpoint/2010/main" val="216633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EC01C8-7813-B736-951D-7D08CCA7A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Интернет исследователь значок">
            <a:extLst>
              <a:ext uri="{FF2B5EF4-FFF2-40B4-BE49-F238E27FC236}">
                <a16:creationId xmlns:a16="http://schemas.microsoft.com/office/drawing/2014/main" id="{77399D73-B18A-BC55-1533-D6F9F253D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68" y="1060186"/>
            <a:ext cx="4284000" cy="428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3555CC-B701-F3FE-EC22-50ADCEC2CB44}"/>
              </a:ext>
            </a:extLst>
          </p:cNvPr>
          <p:cNvSpPr txBox="1"/>
          <p:nvPr/>
        </p:nvSpPr>
        <p:spPr>
          <a:xfrm>
            <a:off x="6042025" y="2582995"/>
            <a:ext cx="423002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274276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3EC882-0964-19CE-87E0-2020197C0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D17AC3E4-94B8-CC33-AA6F-F3CBBDE9E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115" y="1229387"/>
            <a:ext cx="4032000" cy="403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35ECC0-0AD4-182C-03B4-307B8ADA4D4D}"/>
              </a:ext>
            </a:extLst>
          </p:cNvPr>
          <p:cNvSpPr txBox="1"/>
          <p:nvPr/>
        </p:nvSpPr>
        <p:spPr>
          <a:xfrm>
            <a:off x="1696774" y="2921168"/>
            <a:ext cx="30480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ПАПКА</a:t>
            </a:r>
          </a:p>
        </p:txBody>
      </p:sp>
    </p:spTree>
    <p:extLst>
      <p:ext uri="{BB962C8B-B14F-4D97-AF65-F5344CB8AC3E}">
        <p14:creationId xmlns:p14="http://schemas.microsoft.com/office/powerpoint/2010/main" val="119069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7BB4B1-E74E-A71C-FE9B-8BA9A2732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55621D71-6A88-30D8-05F6-124104D8F2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5" r="23517"/>
          <a:stretch>
            <a:fillRect/>
          </a:stretch>
        </p:blipFill>
        <p:spPr bwMode="auto">
          <a:xfrm>
            <a:off x="343166" y="1229387"/>
            <a:ext cx="3979113" cy="403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8E7E42-847F-BB49-1EA0-7BD349C0FA12}"/>
              </a:ext>
            </a:extLst>
          </p:cNvPr>
          <p:cNvSpPr txBox="1"/>
          <p:nvPr/>
        </p:nvSpPr>
        <p:spPr>
          <a:xfrm>
            <a:off x="4742392" y="2582995"/>
            <a:ext cx="7106442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ДОКУМЕНТ ВОРД</a:t>
            </a:r>
          </a:p>
        </p:txBody>
      </p:sp>
    </p:spTree>
    <p:extLst>
      <p:ext uri="{BB962C8B-B14F-4D97-AF65-F5344CB8AC3E}">
        <p14:creationId xmlns:p14="http://schemas.microsoft.com/office/powerpoint/2010/main" val="72218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3DC7F3-86F9-DC5D-8E94-BC645359C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5D8C0B09-3BEC-66BF-1C6C-ADFE761064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8" t="5551" r="13956" b="2855"/>
          <a:stretch>
            <a:fillRect/>
          </a:stretch>
        </p:blipFill>
        <p:spPr bwMode="auto">
          <a:xfrm>
            <a:off x="7788010" y="1060186"/>
            <a:ext cx="3346897" cy="42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B50384-A36E-D2C2-18C9-AE95DDD40122}"/>
              </a:ext>
            </a:extLst>
          </p:cNvPr>
          <p:cNvSpPr txBox="1"/>
          <p:nvPr/>
        </p:nvSpPr>
        <p:spPr>
          <a:xfrm>
            <a:off x="681568" y="2459504"/>
            <a:ext cx="6429638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МУЗЫКАЛЬНЫЙ ФАЙЛ</a:t>
            </a:r>
          </a:p>
        </p:txBody>
      </p:sp>
    </p:spTree>
    <p:extLst>
      <p:ext uri="{BB962C8B-B14F-4D97-AF65-F5344CB8AC3E}">
        <p14:creationId xmlns:p14="http://schemas.microsoft.com/office/powerpoint/2010/main" val="409259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accent5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1F0629-BC8D-D4FC-536A-65344093F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0836839-7820-0100-9CDA-981E3C3675C3}"/>
              </a:ext>
            </a:extLst>
          </p:cNvPr>
          <p:cNvSpPr txBox="1"/>
          <p:nvPr/>
        </p:nvSpPr>
        <p:spPr>
          <a:xfrm>
            <a:off x="173965" y="-3"/>
            <a:ext cx="1304629" cy="66293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ru-RU" sz="8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8000" b="0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тайм</a:t>
            </a: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DADBE-8554-3E14-F556-C6318C605918}"/>
              </a:ext>
            </a:extLst>
          </p:cNvPr>
          <p:cNvSpPr txBox="1"/>
          <p:nvPr/>
        </p:nvSpPr>
        <p:spPr>
          <a:xfrm>
            <a:off x="2881181" y="1398588"/>
            <a:ext cx="626043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sng" strike="noStrike" kern="1200" cap="none" spc="0" normalizeH="0" baseline="0" noProof="0" dirty="0">
                <a:ln w="0"/>
                <a:solidFill>
                  <a:srgbClr val="5B9BD5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Шифровальщики</a:t>
            </a:r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1312C2E2-D052-945D-D003-D38BA68D4B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1" t="26571" r="21398" b="11102"/>
          <a:stretch>
            <a:fillRect/>
          </a:stretch>
        </p:blipFill>
        <p:spPr bwMode="auto">
          <a:xfrm>
            <a:off x="4234789" y="2582995"/>
            <a:ext cx="4168367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713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ture background">
            <a:extLst>
              <a:ext uri="{FF2B5EF4-FFF2-40B4-BE49-F238E27FC236}">
                <a16:creationId xmlns:a16="http://schemas.microsoft.com/office/drawing/2014/main" id="{52B2F134-8E57-7000-61A7-BAF55439A0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9" t="32724" r="16077" b="36093"/>
          <a:stretch>
            <a:fillRect/>
          </a:stretch>
        </p:blipFill>
        <p:spPr bwMode="auto">
          <a:xfrm>
            <a:off x="1326000" y="890985"/>
            <a:ext cx="9540000" cy="3600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823632-E1E0-C4FA-24D2-099EC045F46D}"/>
              </a:ext>
            </a:extLst>
          </p:cNvPr>
          <p:cNvSpPr txBox="1"/>
          <p:nvPr/>
        </p:nvSpPr>
        <p:spPr>
          <a:xfrm>
            <a:off x="3896387" y="5121009"/>
            <a:ext cx="4568427" cy="101566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245063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C3D7A4E2-3E56-BAEB-F34E-A8B26BA4EF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99"/>
          <a:stretch>
            <a:fillRect/>
          </a:stretch>
        </p:blipFill>
        <p:spPr bwMode="auto">
          <a:xfrm>
            <a:off x="1655997" y="552583"/>
            <a:ext cx="8880005" cy="3600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11F103-6815-5B29-B780-4EB6198D56E5}"/>
              </a:ext>
            </a:extLst>
          </p:cNvPr>
          <p:cNvSpPr txBox="1"/>
          <p:nvPr/>
        </p:nvSpPr>
        <p:spPr>
          <a:xfrm>
            <a:off x="3557985" y="4782608"/>
            <a:ext cx="507603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</a:t>
            </a:r>
          </a:p>
        </p:txBody>
      </p:sp>
    </p:spTree>
    <p:extLst>
      <p:ext uri="{BB962C8B-B14F-4D97-AF65-F5344CB8AC3E}">
        <p14:creationId xmlns:p14="http://schemas.microsoft.com/office/powerpoint/2010/main" val="290161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ременный ноутбук">
            <a:extLst>
              <a:ext uri="{FF2B5EF4-FFF2-40B4-BE49-F238E27FC236}">
                <a16:creationId xmlns:a16="http://schemas.microsoft.com/office/drawing/2014/main" id="{C4DD2115-94D3-AC1B-6442-AB484A9A84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9" y="465988"/>
            <a:ext cx="7139531" cy="44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F9620D-E1B1-8678-4285-5A132854B0FC}"/>
              </a:ext>
            </a:extLst>
          </p:cNvPr>
          <p:cNvSpPr txBox="1"/>
          <p:nvPr/>
        </p:nvSpPr>
        <p:spPr>
          <a:xfrm>
            <a:off x="173965" y="5290211"/>
            <a:ext cx="11731379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Произошло это в 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1996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году в 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Москве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 втором Международном конгрессе ЮНЕСКО, под названием «Образование и информатика».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DC08BE-C972-6924-0139-9EC850826159}"/>
              </a:ext>
            </a:extLst>
          </p:cNvPr>
          <p:cNvSpPr txBox="1"/>
          <p:nvPr/>
        </p:nvSpPr>
        <p:spPr>
          <a:xfrm>
            <a:off x="7618809" y="214181"/>
            <a:ext cx="4060824" cy="4679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Россия стала инициатором изучения информатики как фундаментальной науки и впервые заявила о необходимости внедрения такого предмета в общеобразовательную школьную программу.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1555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icture background">
            <a:extLst>
              <a:ext uri="{FF2B5EF4-FFF2-40B4-BE49-F238E27FC236}">
                <a16:creationId xmlns:a16="http://schemas.microsoft.com/office/drawing/2014/main" id="{F9CB9F18-1E83-9781-0317-9453DE241B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 t="9400" r="7880" b="10699"/>
          <a:stretch>
            <a:fillRect/>
          </a:stretch>
        </p:blipFill>
        <p:spPr bwMode="auto">
          <a:xfrm>
            <a:off x="1225409" y="721784"/>
            <a:ext cx="9741181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206455-D161-A6F0-36D6-401F4ED43B24}"/>
              </a:ext>
            </a:extLst>
          </p:cNvPr>
          <p:cNvSpPr txBox="1"/>
          <p:nvPr/>
        </p:nvSpPr>
        <p:spPr>
          <a:xfrm>
            <a:off x="4065588" y="4782607"/>
            <a:ext cx="4230025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</a:t>
            </a:r>
          </a:p>
        </p:txBody>
      </p:sp>
    </p:spTree>
    <p:extLst>
      <p:ext uri="{BB962C8B-B14F-4D97-AF65-F5344CB8AC3E}">
        <p14:creationId xmlns:p14="http://schemas.microsoft.com/office/powerpoint/2010/main" val="59327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icture background">
            <a:extLst>
              <a:ext uri="{FF2B5EF4-FFF2-40B4-BE49-F238E27FC236}">
                <a16:creationId xmlns:a16="http://schemas.microsoft.com/office/drawing/2014/main" id="{254A14DD-28BB-E9E3-889C-0EEE7B1D24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" t="3000" r="2612" b="3000"/>
          <a:stretch>
            <a:fillRect/>
          </a:stretch>
        </p:blipFill>
        <p:spPr bwMode="auto">
          <a:xfrm>
            <a:off x="1189171" y="721784"/>
            <a:ext cx="9306055" cy="3384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B6C17-F256-86EB-13BA-C23949B7D448}"/>
              </a:ext>
            </a:extLst>
          </p:cNvPr>
          <p:cNvSpPr txBox="1"/>
          <p:nvPr/>
        </p:nvSpPr>
        <p:spPr>
          <a:xfrm>
            <a:off x="3896387" y="4613407"/>
            <a:ext cx="4230025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</a:t>
            </a:r>
          </a:p>
        </p:txBody>
      </p:sp>
    </p:spTree>
    <p:extLst>
      <p:ext uri="{BB962C8B-B14F-4D97-AF65-F5344CB8AC3E}">
        <p14:creationId xmlns:p14="http://schemas.microsoft.com/office/powerpoint/2010/main" val="260698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62A4BE-D00E-E295-C519-35966B9A7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4A53CC-0ECA-02A5-99A3-41CB22DF56B1}"/>
              </a:ext>
            </a:extLst>
          </p:cNvPr>
          <p:cNvSpPr txBox="1"/>
          <p:nvPr/>
        </p:nvSpPr>
        <p:spPr>
          <a:xfrm>
            <a:off x="173965" y="63000"/>
            <a:ext cx="1304629" cy="66293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тайм</a:t>
            </a: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B64D0D-0177-A621-5A72-5E9C64348168}"/>
              </a:ext>
            </a:extLst>
          </p:cNvPr>
          <p:cNvSpPr txBox="1"/>
          <p:nvPr/>
        </p:nvSpPr>
        <p:spPr>
          <a:xfrm>
            <a:off x="3557985" y="1079848"/>
            <a:ext cx="6429638" cy="86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sng" strike="noStrike" kern="1200" cap="none" spc="0" normalizeH="0" baseline="0" noProof="0" dirty="0">
                <a:ln w="0"/>
                <a:solidFill>
                  <a:srgbClr val="5B9BD5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Мозговой штурм</a:t>
            </a:r>
            <a:endParaRPr kumimoji="0" lang="ru-RU" sz="6000" b="0" i="0" u="sng" strike="noStrike" kern="1200" cap="none" spc="0" normalizeH="0" baseline="0" noProof="0" dirty="0">
              <a:ln w="0"/>
              <a:solidFill>
                <a:srgbClr val="5B9BD5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Picture background">
            <a:extLst>
              <a:ext uri="{FF2B5EF4-FFF2-40B4-BE49-F238E27FC236}">
                <a16:creationId xmlns:a16="http://schemas.microsoft.com/office/drawing/2014/main" id="{E47A7705-983A-4556-C164-C7C5561DD2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2" t="10728" r="15952" b="13228"/>
          <a:stretch>
            <a:fillRect/>
          </a:stretch>
        </p:blipFill>
        <p:spPr bwMode="auto">
          <a:xfrm>
            <a:off x="10326025" y="383382"/>
            <a:ext cx="1476000" cy="862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Picture background">
            <a:extLst>
              <a:ext uri="{FF2B5EF4-FFF2-40B4-BE49-F238E27FC236}">
                <a16:creationId xmlns:a16="http://schemas.microsoft.com/office/drawing/2014/main" id="{B471A4F3-FDAB-BF57-B2DF-00986AF585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2" b="11222"/>
          <a:stretch>
            <a:fillRect/>
          </a:stretch>
        </p:blipFill>
        <p:spPr bwMode="auto">
          <a:xfrm>
            <a:off x="3896387" y="2413794"/>
            <a:ext cx="5386617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5348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AF7F601-6443-306B-92DD-59A53781C7FB}"/>
              </a:ext>
            </a:extLst>
          </p:cNvPr>
          <p:cNvSpPr txBox="1"/>
          <p:nvPr/>
        </p:nvSpPr>
        <p:spPr>
          <a:xfrm>
            <a:off x="173965" y="2244593"/>
            <a:ext cx="11844069" cy="2406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называются программы, предназначенные для просмотра страниц Интернета?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15DE49DF-1996-59C1-8ABA-4252D2B8D471}"/>
              </a:ext>
            </a:extLst>
          </p:cNvPr>
          <p:cNvGrpSpPr/>
          <p:nvPr/>
        </p:nvGrpSpPr>
        <p:grpSpPr>
          <a:xfrm>
            <a:off x="5249994" y="214181"/>
            <a:ext cx="1800000" cy="1620000"/>
            <a:chOff x="5419196" y="216786"/>
            <a:chExt cx="1692010" cy="1569660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9F7837C1-FAA7-F3DB-6332-8D5A7E88DC32}"/>
                </a:ext>
              </a:extLst>
            </p:cNvPr>
            <p:cNvSpPr/>
            <p:nvPr/>
          </p:nvSpPr>
          <p:spPr>
            <a:xfrm>
              <a:off x="5419196" y="383382"/>
              <a:ext cx="1353608" cy="135360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64CD031-018B-11E3-7B90-0AFB95EE4B03}"/>
                </a:ext>
              </a:extLst>
            </p:cNvPr>
            <p:cNvSpPr txBox="1"/>
            <p:nvPr/>
          </p:nvSpPr>
          <p:spPr>
            <a:xfrm>
              <a:off x="5757598" y="216786"/>
              <a:ext cx="13536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34672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349476-5EB5-FADE-877E-AD7AA740A85F}"/>
              </a:ext>
            </a:extLst>
          </p:cNvPr>
          <p:cNvSpPr txBox="1"/>
          <p:nvPr/>
        </p:nvSpPr>
        <p:spPr>
          <a:xfrm>
            <a:off x="343166" y="2582995"/>
            <a:ext cx="11505668" cy="10869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Устройство ввода информации.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C6857036-111C-0842-E7D2-9D353497CCA1}"/>
              </a:ext>
            </a:extLst>
          </p:cNvPr>
          <p:cNvGrpSpPr/>
          <p:nvPr/>
        </p:nvGrpSpPr>
        <p:grpSpPr>
          <a:xfrm>
            <a:off x="5249995" y="552583"/>
            <a:ext cx="1548000" cy="1800000"/>
            <a:chOff x="5080794" y="609805"/>
            <a:chExt cx="1353608" cy="1569660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6666C0B3-1793-746D-78BB-E002CE9FD920}"/>
                </a:ext>
              </a:extLst>
            </p:cNvPr>
            <p:cNvSpPr/>
            <p:nvPr/>
          </p:nvSpPr>
          <p:spPr>
            <a:xfrm>
              <a:off x="5080794" y="717831"/>
              <a:ext cx="1353608" cy="135360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38D4194-EF51-9F37-0537-A0333D26E042}"/>
                </a:ext>
              </a:extLst>
            </p:cNvPr>
            <p:cNvSpPr txBox="1"/>
            <p:nvPr/>
          </p:nvSpPr>
          <p:spPr>
            <a:xfrm>
              <a:off x="5386629" y="609805"/>
              <a:ext cx="1015206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9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0" lang="ru-RU" sz="9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32584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0AF191-72D6-671C-94BD-0411716CA8B8}"/>
              </a:ext>
            </a:extLst>
          </p:cNvPr>
          <p:cNvSpPr txBox="1"/>
          <p:nvPr/>
        </p:nvSpPr>
        <p:spPr>
          <a:xfrm>
            <a:off x="173965" y="2075392"/>
            <a:ext cx="11336466" cy="3175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называется устройство для ввода в компьютер графической информации с  листа  бумаги или слайда?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CEBEDD20-26F1-D5C3-176A-FE99F08F8BF4}"/>
              </a:ext>
            </a:extLst>
          </p:cNvPr>
          <p:cNvGrpSpPr/>
          <p:nvPr/>
        </p:nvGrpSpPr>
        <p:grpSpPr>
          <a:xfrm>
            <a:off x="4961996" y="383382"/>
            <a:ext cx="1353608" cy="1800000"/>
            <a:chOff x="3557985" y="421132"/>
            <a:chExt cx="1353608" cy="18000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08734DBC-84E3-9EE1-0B72-7E453C55EC52}"/>
                </a:ext>
              </a:extLst>
            </p:cNvPr>
            <p:cNvSpPr/>
            <p:nvPr/>
          </p:nvSpPr>
          <p:spPr>
            <a:xfrm>
              <a:off x="3557985" y="552583"/>
              <a:ext cx="1353608" cy="135360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2E730D-2789-52F7-AB7B-77B7E7B0787F}"/>
                </a:ext>
              </a:extLst>
            </p:cNvPr>
            <p:cNvSpPr txBox="1"/>
            <p:nvPr/>
          </p:nvSpPr>
          <p:spPr>
            <a:xfrm>
              <a:off x="3896387" y="421132"/>
              <a:ext cx="900000" cy="18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0298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C78087-A672-73BE-592B-133EBFD01BE8}"/>
              </a:ext>
            </a:extLst>
          </p:cNvPr>
          <p:cNvSpPr txBox="1"/>
          <p:nvPr/>
        </p:nvSpPr>
        <p:spPr>
          <a:xfrm>
            <a:off x="-37433" y="2752196"/>
            <a:ext cx="11984433" cy="2663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Наука о законах, методах и</a:t>
            </a:r>
          </a:p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способах накопления, обработки и</a:t>
            </a:r>
          </a:p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передачи информации.  </a:t>
            </a:r>
            <a:endParaRPr kumimoji="0" lang="ru-RU" sz="48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43EBEAFE-D5A9-F838-5505-D2B60592AC26}"/>
              </a:ext>
            </a:extLst>
          </p:cNvPr>
          <p:cNvGrpSpPr/>
          <p:nvPr/>
        </p:nvGrpSpPr>
        <p:grpSpPr>
          <a:xfrm>
            <a:off x="5080794" y="552583"/>
            <a:ext cx="1569660" cy="1800000"/>
            <a:chOff x="1527573" y="599434"/>
            <a:chExt cx="1569660" cy="18000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1CE4D41C-5398-5552-C3DA-7D4189773A34}"/>
                </a:ext>
              </a:extLst>
            </p:cNvPr>
            <p:cNvSpPr/>
            <p:nvPr/>
          </p:nvSpPr>
          <p:spPr>
            <a:xfrm>
              <a:off x="1527573" y="714604"/>
              <a:ext cx="1569660" cy="156966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0F7C63D-B366-D112-C456-D12B585FA9F8}"/>
                </a:ext>
              </a:extLst>
            </p:cNvPr>
            <p:cNvSpPr txBox="1"/>
            <p:nvPr/>
          </p:nvSpPr>
          <p:spPr>
            <a:xfrm>
              <a:off x="1865974" y="599434"/>
              <a:ext cx="1044000" cy="18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8739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1F8404-94CB-421C-68E0-C5816D7145A1}"/>
              </a:ext>
            </a:extLst>
          </p:cNvPr>
          <p:cNvSpPr txBox="1"/>
          <p:nvPr/>
        </p:nvSpPr>
        <p:spPr>
          <a:xfrm>
            <a:off x="512367" y="2413794"/>
            <a:ext cx="10828863" cy="2406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Небольшая программа, которая может приписывать себя к другим программам.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429A0CE9-7AAF-52A2-CBA2-7955E55381DC}"/>
              </a:ext>
            </a:extLst>
          </p:cNvPr>
          <p:cNvGrpSpPr/>
          <p:nvPr/>
        </p:nvGrpSpPr>
        <p:grpSpPr>
          <a:xfrm>
            <a:off x="5419196" y="383382"/>
            <a:ext cx="1522809" cy="1569660"/>
            <a:chOff x="5926799" y="552583"/>
            <a:chExt cx="1522809" cy="156966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62D8D51-E7C0-9891-5049-9AD8AB898FF9}"/>
                </a:ext>
              </a:extLst>
            </p:cNvPr>
            <p:cNvSpPr/>
            <p:nvPr/>
          </p:nvSpPr>
          <p:spPr>
            <a:xfrm>
              <a:off x="5926799" y="552583"/>
              <a:ext cx="1522809" cy="152280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5E8EBA-FB87-36EA-6466-2DE275DAE8A7}"/>
                </a:ext>
              </a:extLst>
            </p:cNvPr>
            <p:cNvSpPr txBox="1"/>
            <p:nvPr/>
          </p:nvSpPr>
          <p:spPr>
            <a:xfrm>
              <a:off x="6265200" y="552583"/>
              <a:ext cx="84600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1467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1CBE28-5618-D552-87D0-2D166CE87FD2}"/>
              </a:ext>
            </a:extLst>
          </p:cNvPr>
          <p:cNvSpPr txBox="1"/>
          <p:nvPr/>
        </p:nvSpPr>
        <p:spPr>
          <a:xfrm>
            <a:off x="512367" y="2475712"/>
            <a:ext cx="11167266" cy="2406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как минимум три устройства для вывода информации.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4EE076BB-E9E6-CE66-C000-AA21FEE37E53}"/>
              </a:ext>
            </a:extLst>
          </p:cNvPr>
          <p:cNvGrpSpPr/>
          <p:nvPr/>
        </p:nvGrpSpPr>
        <p:grpSpPr>
          <a:xfrm>
            <a:off x="5080794" y="383382"/>
            <a:ext cx="1353608" cy="1569660"/>
            <a:chOff x="4573191" y="368774"/>
            <a:chExt cx="1353608" cy="156966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3C8FBBDC-4FC5-4446-80BF-D808EAC9C693}"/>
                </a:ext>
              </a:extLst>
            </p:cNvPr>
            <p:cNvSpPr/>
            <p:nvPr/>
          </p:nvSpPr>
          <p:spPr>
            <a:xfrm>
              <a:off x="4573191" y="552583"/>
              <a:ext cx="1353608" cy="135360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75D774-1408-2D50-2E73-D050C22EA6AB}"/>
                </a:ext>
              </a:extLst>
            </p:cNvPr>
            <p:cNvSpPr txBox="1"/>
            <p:nvPr/>
          </p:nvSpPr>
          <p:spPr>
            <a:xfrm>
              <a:off x="4911593" y="368774"/>
              <a:ext cx="67680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961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4B7652-7FBC-D89A-C537-FF7D2984C999}"/>
              </a:ext>
            </a:extLst>
          </p:cNvPr>
          <p:cNvSpPr txBox="1"/>
          <p:nvPr/>
        </p:nvSpPr>
        <p:spPr>
          <a:xfrm>
            <a:off x="606442" y="2582995"/>
            <a:ext cx="11167265" cy="240655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как минимум три устройства для ввода информации в компьютер.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8217BD42-0DC2-06A2-57B3-689D8D867287}"/>
              </a:ext>
            </a:extLst>
          </p:cNvPr>
          <p:cNvGrpSpPr/>
          <p:nvPr/>
        </p:nvGrpSpPr>
        <p:grpSpPr>
          <a:xfrm>
            <a:off x="5080793" y="125131"/>
            <a:ext cx="1692010" cy="1692010"/>
            <a:chOff x="4911593" y="125131"/>
            <a:chExt cx="1692010" cy="169201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C8BFF8F7-87B9-9635-8638-4BB05AF21C5A}"/>
                </a:ext>
              </a:extLst>
            </p:cNvPr>
            <p:cNvSpPr/>
            <p:nvPr/>
          </p:nvSpPr>
          <p:spPr>
            <a:xfrm>
              <a:off x="4911593" y="125131"/>
              <a:ext cx="1692010" cy="169201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83C40C5-68DD-0194-D1B2-44A6FBD572F3}"/>
                </a:ext>
              </a:extLst>
            </p:cNvPr>
            <p:cNvSpPr txBox="1"/>
            <p:nvPr/>
          </p:nvSpPr>
          <p:spPr>
            <a:xfrm>
              <a:off x="5344071" y="232505"/>
              <a:ext cx="67680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96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6AA14A-717A-591A-5812-60D12FBD9C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437" y="-101703"/>
            <a:ext cx="12192000" cy="6959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F7DA92-A619-5702-8677-791BD9AEC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1980" y="1229387"/>
            <a:ext cx="5135519" cy="1522809"/>
          </a:xfrm>
        </p:spPr>
        <p:txBody>
          <a:bodyPr>
            <a:normAutofit fontScale="90000"/>
          </a:bodyPr>
          <a:lstStyle/>
          <a:p>
            <a:pPr indent="317500">
              <a:lnSpc>
                <a:spcPct val="115000"/>
              </a:lnSpc>
              <a:spcAft>
                <a:spcPts val="1000"/>
              </a:spcAft>
            </a:pP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kern="1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br>
              <a:rPr lang="ru-RU" sz="6000" b="1" kern="1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CDEE1E-BECA-D90E-AC90-D312794A910D}"/>
              </a:ext>
            </a:extLst>
          </p:cNvPr>
          <p:cNvSpPr txBox="1"/>
          <p:nvPr/>
        </p:nvSpPr>
        <p:spPr>
          <a:xfrm>
            <a:off x="1019970" y="5121010"/>
            <a:ext cx="8629251" cy="1292662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kumimoji="0" lang="ru-RU" sz="6000" b="1" i="0" u="none" strike="noStrike" kern="18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«Весёлая информатика»</a:t>
            </a:r>
            <a:br>
              <a:rPr kumimoji="0" lang="ru-RU" sz="48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3052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8DEFE8-F42B-4B77-A40F-8C1276F96511}"/>
              </a:ext>
            </a:extLst>
          </p:cNvPr>
          <p:cNvSpPr txBox="1"/>
          <p:nvPr/>
        </p:nvSpPr>
        <p:spPr>
          <a:xfrm>
            <a:off x="512367" y="2582995"/>
            <a:ext cx="11167265" cy="2406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Специальный индикатор, указывающий позицию на экране.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8F230D90-7C54-EE92-D26F-840CA60FC9A1}"/>
              </a:ext>
            </a:extLst>
          </p:cNvPr>
          <p:cNvGrpSpPr/>
          <p:nvPr/>
        </p:nvGrpSpPr>
        <p:grpSpPr>
          <a:xfrm>
            <a:off x="5080794" y="552583"/>
            <a:ext cx="1522809" cy="1569660"/>
            <a:chOff x="4234789" y="674933"/>
            <a:chExt cx="1522809" cy="156966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C27FB245-D5C3-D21D-4DD6-78E0C2D3A0DD}"/>
                </a:ext>
              </a:extLst>
            </p:cNvPr>
            <p:cNvSpPr/>
            <p:nvPr/>
          </p:nvSpPr>
          <p:spPr>
            <a:xfrm>
              <a:off x="4234789" y="721784"/>
              <a:ext cx="1522809" cy="152280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6CA65C6-0D0E-C5AF-3015-E8D0A362F39D}"/>
                </a:ext>
              </a:extLst>
            </p:cNvPr>
            <p:cNvSpPr txBox="1"/>
            <p:nvPr/>
          </p:nvSpPr>
          <p:spPr>
            <a:xfrm>
              <a:off x="4575417" y="674933"/>
              <a:ext cx="10152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70273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C99F1D-A7FA-8FDF-D16E-D00A90B8A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1ED0B1-F203-41A0-3743-8B797B76C534}"/>
              </a:ext>
            </a:extLst>
          </p:cNvPr>
          <p:cNvSpPr txBox="1"/>
          <p:nvPr/>
        </p:nvSpPr>
        <p:spPr>
          <a:xfrm>
            <a:off x="37019" y="2921397"/>
            <a:ext cx="11336467" cy="2406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ts val="6000"/>
              </a:lnSpc>
              <a:spcAft>
                <a:spcPts val="1000"/>
              </a:spcAft>
              <a:buNone/>
            </a:pP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является носителем информации: клавиатура; мышь; магнитный диск; принтер.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E3536C8-AAF1-D1AF-781F-250CCD757B1C}"/>
              </a:ext>
            </a:extLst>
          </p:cNvPr>
          <p:cNvSpPr/>
          <p:nvPr/>
        </p:nvSpPr>
        <p:spPr>
          <a:xfrm>
            <a:off x="4742392" y="383382"/>
            <a:ext cx="1692010" cy="169201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937669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945C11-1256-F60D-6A99-E34AA424C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ture background">
            <a:extLst>
              <a:ext uri="{FF2B5EF4-FFF2-40B4-BE49-F238E27FC236}">
                <a16:creationId xmlns:a16="http://schemas.microsoft.com/office/drawing/2014/main" id="{12156C03-A6D8-F464-B659-C0CDBF6304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>
            <a:fillRect/>
          </a:stretch>
        </p:blipFill>
        <p:spPr bwMode="auto">
          <a:xfrm>
            <a:off x="3048000" y="1229387"/>
            <a:ext cx="6096000" cy="431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2114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AB4635-9E55-2419-3D3F-9C1CFAEA5408}"/>
              </a:ext>
            </a:extLst>
          </p:cNvPr>
          <p:cNvSpPr txBox="1"/>
          <p:nvPr/>
        </p:nvSpPr>
        <p:spPr>
          <a:xfrm>
            <a:off x="0" y="-5501"/>
            <a:ext cx="38392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Браузеры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57AF9-7E71-7E65-7B19-A082BA026909}"/>
              </a:ext>
            </a:extLst>
          </p:cNvPr>
          <p:cNvSpPr txBox="1"/>
          <p:nvPr/>
        </p:nvSpPr>
        <p:spPr>
          <a:xfrm>
            <a:off x="45083" y="693396"/>
            <a:ext cx="4528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Клавиатура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B16940-0615-5411-ABD9-6AF5DE6517C2}"/>
              </a:ext>
            </a:extLst>
          </p:cNvPr>
          <p:cNvSpPr txBox="1"/>
          <p:nvPr/>
        </p:nvSpPr>
        <p:spPr>
          <a:xfrm>
            <a:off x="49252" y="1400247"/>
            <a:ext cx="36779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Сканер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DF6D4F-2391-666C-609A-46030E595E41}"/>
              </a:ext>
            </a:extLst>
          </p:cNvPr>
          <p:cNvSpPr txBox="1"/>
          <p:nvPr/>
        </p:nvSpPr>
        <p:spPr>
          <a:xfrm>
            <a:off x="45083" y="1973234"/>
            <a:ext cx="48665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4.   Информатика</a:t>
            </a:r>
            <a:endParaRPr lang="ru-RU" sz="4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5342EC-538C-8007-C622-C2E675B871B3}"/>
              </a:ext>
            </a:extLst>
          </p:cNvPr>
          <p:cNvSpPr txBox="1"/>
          <p:nvPr/>
        </p:nvSpPr>
        <p:spPr>
          <a:xfrm>
            <a:off x="76045" y="2610105"/>
            <a:ext cx="36779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Вирус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76EC34-0736-0788-330D-B657F9C15656}"/>
              </a:ext>
            </a:extLst>
          </p:cNvPr>
          <p:cNvSpPr txBox="1"/>
          <p:nvPr/>
        </p:nvSpPr>
        <p:spPr>
          <a:xfrm>
            <a:off x="45082" y="3183092"/>
            <a:ext cx="111269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Монитор, принтер, колонки, плоттер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2FE1D1-AB39-3911-4849-8E8FBFCA5A72}"/>
              </a:ext>
            </a:extLst>
          </p:cNvPr>
          <p:cNvSpPr txBox="1"/>
          <p:nvPr/>
        </p:nvSpPr>
        <p:spPr>
          <a:xfrm>
            <a:off x="76045" y="3788021"/>
            <a:ext cx="125368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Клавиатура, сканер, мышь, микрофон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92387D-338A-C4E0-CCEC-BDF811470412}"/>
              </a:ext>
            </a:extLst>
          </p:cNvPr>
          <p:cNvSpPr txBox="1"/>
          <p:nvPr/>
        </p:nvSpPr>
        <p:spPr>
          <a:xfrm>
            <a:off x="58946" y="4392950"/>
            <a:ext cx="36950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Курсор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8EFCCB-5653-A75C-1F50-4C58F6EA1DAC}"/>
              </a:ext>
            </a:extLst>
          </p:cNvPr>
          <p:cNvSpPr txBox="1"/>
          <p:nvPr/>
        </p:nvSpPr>
        <p:spPr>
          <a:xfrm>
            <a:off x="95964" y="5034035"/>
            <a:ext cx="60000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  </a:t>
            </a: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Магнитный диск</a:t>
            </a:r>
            <a:endParaRPr lang="ru-RU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793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309C0F-E198-DD44-E54C-D484D8C28DDD}"/>
              </a:ext>
            </a:extLst>
          </p:cNvPr>
          <p:cNvSpPr txBox="1"/>
          <p:nvPr/>
        </p:nvSpPr>
        <p:spPr>
          <a:xfrm>
            <a:off x="343166" y="721784"/>
            <a:ext cx="115056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Использованы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из интернета;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 из интернета;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мероприятия по информатике, проводимый в рамках предметной недели (автор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 tooltip="Селукова Алена Викторовна&#10;    учитель&#10;    Алтайский край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Селукова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Селукова Алена Викторовна&#10;    учитель&#10;    Алтайский край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А. В.) 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rgbClr val="954F7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https://nsportal.ru/sites/default/files/2023/10/24/gotovyy_info-viktorina.docx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5784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880F9BE-D163-4075-520C-9F64375558B8}"/>
              </a:ext>
            </a:extLst>
          </p:cNvPr>
          <p:cNvSpPr txBox="1"/>
          <p:nvPr/>
        </p:nvSpPr>
        <p:spPr>
          <a:xfrm>
            <a:off x="4065588" y="1229387"/>
            <a:ext cx="38916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>
              <a:spcAft>
                <a:spcPts val="1000"/>
              </a:spcAft>
              <a:buNone/>
            </a:pPr>
            <a:r>
              <a:rPr lang="ru-RU" sz="6000" u="sng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Теоретики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25320B-4B9E-7284-7247-CC2D68CE1AD9}"/>
              </a:ext>
            </a:extLst>
          </p:cNvPr>
          <p:cNvSpPr txBox="1"/>
          <p:nvPr/>
        </p:nvSpPr>
        <p:spPr>
          <a:xfrm flipH="1">
            <a:off x="46576" y="24542"/>
            <a:ext cx="1227639" cy="68089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8000" b="0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800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айм</a:t>
            </a:r>
            <a:endParaRPr kumimoji="0" lang="ru-RU" sz="8000" i="0" u="none" strike="noStrike" kern="1200" normalizeH="0" baseline="0" noProof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8000" i="0" u="none" strike="noStrike" kern="1200" normalizeH="0" baseline="0" noProof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Picture background">
            <a:extLst>
              <a:ext uri="{FF2B5EF4-FFF2-40B4-BE49-F238E27FC236}">
                <a16:creationId xmlns:a16="http://schemas.microsoft.com/office/drawing/2014/main" id="{141DA65E-B383-8542-B392-FC848E1446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r="13269"/>
          <a:stretch>
            <a:fillRect/>
          </a:stretch>
        </p:blipFill>
        <p:spPr bwMode="auto">
          <a:xfrm>
            <a:off x="3995140" y="2413794"/>
            <a:ext cx="3867467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9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A64C71-6B35-2A62-14AC-E7D7BBE0E986}"/>
              </a:ext>
            </a:extLst>
          </p:cNvPr>
          <p:cNvSpPr txBox="1"/>
          <p:nvPr/>
        </p:nvSpPr>
        <p:spPr>
          <a:xfrm>
            <a:off x="585526" y="383382"/>
            <a:ext cx="11674869" cy="3175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Наука</a:t>
            </a: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о способах</a:t>
            </a:r>
          </a:p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накопления, </a:t>
            </a:r>
          </a:p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обработки</a:t>
            </a:r>
          </a:p>
          <a:p>
            <a:pPr>
              <a:lnSpc>
                <a:spcPts val="6000"/>
              </a:lnSpc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и передачи информации </a:t>
            </a:r>
            <a:endParaRPr lang="ru-RU" sz="60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3C5549-3DF2-9C2C-76DA-222C99883214}"/>
              </a:ext>
            </a:extLst>
          </p:cNvPr>
          <p:cNvSpPr txBox="1"/>
          <p:nvPr/>
        </p:nvSpPr>
        <p:spPr>
          <a:xfrm>
            <a:off x="5926799" y="4275005"/>
            <a:ext cx="5076030" cy="8617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Информатика</a:t>
            </a:r>
          </a:p>
        </p:txBody>
      </p:sp>
    </p:spTree>
    <p:extLst>
      <p:ext uri="{BB962C8B-B14F-4D97-AF65-F5344CB8AC3E}">
        <p14:creationId xmlns:p14="http://schemas.microsoft.com/office/powerpoint/2010/main" val="413729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AE1439-A074-2A3D-1E3E-316AC87EE8FA}"/>
              </a:ext>
            </a:extLst>
          </p:cNvPr>
          <p:cNvSpPr txBox="1"/>
          <p:nvPr/>
        </p:nvSpPr>
        <p:spPr>
          <a:xfrm>
            <a:off x="173965" y="721784"/>
            <a:ext cx="11844070" cy="2657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ввода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информации 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с кнопками </a:t>
            </a:r>
            <a:endParaRPr lang="ru-RU" sz="60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C40E84-E7D5-5286-32F6-4ADA4D9769AF}"/>
              </a:ext>
            </a:extLst>
          </p:cNvPr>
          <p:cNvSpPr txBox="1"/>
          <p:nvPr/>
        </p:nvSpPr>
        <p:spPr>
          <a:xfrm>
            <a:off x="6942005" y="3598201"/>
            <a:ext cx="4399226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лавиатура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2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69C5FB-1877-C2B8-0C61-9FAAF7E8E8A1}"/>
              </a:ext>
            </a:extLst>
          </p:cNvPr>
          <p:cNvSpPr txBox="1"/>
          <p:nvPr/>
        </p:nvSpPr>
        <p:spPr>
          <a:xfrm>
            <a:off x="86982" y="721784"/>
            <a:ext cx="12018035" cy="2657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Небольшой</a:t>
            </a: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переносной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компьютер </a:t>
            </a:r>
            <a:endParaRPr lang="ru-RU" sz="60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5481D6-B60B-4F02-126A-CC13903BE0C2}"/>
              </a:ext>
            </a:extLst>
          </p:cNvPr>
          <p:cNvSpPr txBox="1"/>
          <p:nvPr/>
        </p:nvSpPr>
        <p:spPr>
          <a:xfrm>
            <a:off x="7449608" y="3598201"/>
            <a:ext cx="3087414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оутбук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8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8A77FC2-1099-DFC7-D3CC-D7A11A18DA69}"/>
              </a:ext>
            </a:extLst>
          </p:cNvPr>
          <p:cNvSpPr txBox="1"/>
          <p:nvPr/>
        </p:nvSpPr>
        <p:spPr>
          <a:xfrm>
            <a:off x="850769" y="383382"/>
            <a:ext cx="10659663" cy="2657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Экран</a:t>
            </a:r>
            <a:r>
              <a:rPr lang="ru-RU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монитора сразу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после загрузки </a:t>
            </a:r>
          </a:p>
          <a:p>
            <a:pPr lvl="0">
              <a:lnSpc>
                <a:spcPts val="6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компьютера</a:t>
            </a:r>
            <a:endParaRPr lang="ru-RU" sz="60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7A4995-0DE7-AD6C-A2F2-364A8F1697B4}"/>
              </a:ext>
            </a:extLst>
          </p:cNvPr>
          <p:cNvSpPr txBox="1"/>
          <p:nvPr/>
        </p:nvSpPr>
        <p:spPr>
          <a:xfrm>
            <a:off x="5926799" y="3817481"/>
            <a:ext cx="5416814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sz="6000" b="1" i="0" u="none" strike="noStrike" kern="1200" cap="none" spc="0" normalizeH="0" baseline="0" noProof="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абочий</a:t>
            </a:r>
            <a:r>
              <a:rPr kumimoji="0" lang="ru-RU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стол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74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516</Words>
  <Application>Microsoft Office PowerPoint</Application>
  <PresentationFormat>Широкоэкранный</PresentationFormat>
  <Paragraphs>133</Paragraphs>
  <Slides>44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               Викторина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ольга ткаченко</dc:creator>
  <cp:lastModifiedBy>ольга ткаченко</cp:lastModifiedBy>
  <cp:revision>7</cp:revision>
  <dcterms:created xsi:type="dcterms:W3CDTF">2025-11-30T13:18:00Z</dcterms:created>
  <dcterms:modified xsi:type="dcterms:W3CDTF">2025-12-13T18:17:41Z</dcterms:modified>
</cp:coreProperties>
</file>