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14"/>
  </p:notesMasterIdLst>
  <p:sldIdLst>
    <p:sldId id="305" r:id="rId2"/>
    <p:sldId id="304" r:id="rId3"/>
    <p:sldId id="306" r:id="rId4"/>
    <p:sldId id="307" r:id="rId5"/>
    <p:sldId id="308" r:id="rId6"/>
    <p:sldId id="309" r:id="rId7"/>
    <p:sldId id="310" r:id="rId8"/>
    <p:sldId id="311" r:id="rId9"/>
    <p:sldId id="312" r:id="rId10"/>
    <p:sldId id="313" r:id="rId11"/>
    <p:sldId id="314" r:id="rId12"/>
    <p:sldId id="315" r:id="rId13"/>
  </p:sldIdLst>
  <p:sldSz cx="9144000" cy="6858000" type="screen4x3"/>
  <p:notesSz cx="6858000" cy="9144000"/>
  <p:custDataLst>
    <p:tags r:id="rId1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128" y="-1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FCB505-AFC5-4BBD-BE91-862394B496BB}" type="datetimeFigureOut">
              <a:rPr lang="ru-RU" smtClean="0"/>
              <a:t>25.11.2025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FAFF86-1B90-4541-A09C-7CCE8E7BCD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4537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25.11.2025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50000">
              <a:srgbClr val="92D050"/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25.11.2025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5713"/>
            <a:ext cx="8136904" cy="45770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3686287" y="5157192"/>
            <a:ext cx="54577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Выполнила: учитель начальных классов</a:t>
            </a:r>
          </a:p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МБОУ СОШ №34</a:t>
            </a:r>
          </a:p>
          <a:p>
            <a:pPr algn="r"/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Калашникова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А.С.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78989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3967" y="1844824"/>
            <a:ext cx="4746289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 </a:t>
            </a:r>
            <a:r>
              <a:rPr lang="ru-RU" sz="2800" b="1" u="sng" dirty="0">
                <a:latin typeface="Times New Roman" pitchFamily="18" charset="0"/>
                <a:cs typeface="Times New Roman" pitchFamily="18" charset="0"/>
              </a:rPr>
              <a:t>Креативное мышление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— компонент функциональный грамотности, под которым понимают умение человека использовать свое воображение для выработки и совершенствования идей, формирования нового знания, решения задач, с которыми он не сталкивался раньше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47664" y="188640"/>
            <a:ext cx="61542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atin typeface="Monotype Corsiva" pitchFamily="66" charset="0"/>
              </a:rPr>
              <a:t>Креативное мышление</a:t>
            </a:r>
            <a:endParaRPr lang="ru-RU" sz="5400" b="1" dirty="0">
              <a:latin typeface="Monotype Corsiva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51" y="2276872"/>
            <a:ext cx="4158472" cy="28964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612262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332656"/>
            <a:ext cx="89162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latin typeface="Monotype Corsiva" pitchFamily="66" charset="0"/>
              </a:rPr>
              <a:t>Функциональная грамотность в начальной школе</a:t>
            </a:r>
            <a:endParaRPr lang="ru-RU" sz="3600" b="1" dirty="0"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996384"/>
            <a:ext cx="4572000" cy="338554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Начальное звено образования — фундамент школьной учебы, ведь именно здесь закладывается основа для формирования личности будущего гражданина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92417" y="3212976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/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начальном этапе обучения главное – развивать умение каждого ребенка мыслить с помощью таких логических приемов, как анализ, синтез, сравнение, обобщение, классификация умозаключение, систематизация, отрицание, ограничение.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797152"/>
            <a:ext cx="1713624" cy="177068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33615264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8804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556792"/>
            <a:ext cx="842493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rgbClr val="333333"/>
                </a:solidFill>
                <a:latin typeface="Monotype Corsiva" pitchFamily="66" charset="0"/>
              </a:rPr>
              <a:t>ФГОС третьего поколения определяет </a:t>
            </a:r>
            <a:r>
              <a:rPr lang="ru-RU" sz="4000" u="sng" dirty="0">
                <a:solidFill>
                  <a:srgbClr val="333333"/>
                </a:solidFill>
                <a:latin typeface="Monotype Corsiva" pitchFamily="66" charset="0"/>
              </a:rPr>
              <a:t>функциональную грамотность </a:t>
            </a:r>
            <a:r>
              <a:rPr lang="ru-RU" sz="4000" dirty="0">
                <a:solidFill>
                  <a:srgbClr val="333333"/>
                </a:solidFill>
                <a:latin typeface="Monotype Corsiva" pitchFamily="66" charset="0"/>
              </a:rPr>
              <a:t>как способность решать учебные задачи и жизненные ситуации на основе сформированных предметных, </a:t>
            </a:r>
            <a:r>
              <a:rPr lang="ru-RU" sz="4000" dirty="0" err="1">
                <a:solidFill>
                  <a:srgbClr val="333333"/>
                </a:solidFill>
                <a:latin typeface="Monotype Corsiva" pitchFamily="66" charset="0"/>
              </a:rPr>
              <a:t>метапредметных</a:t>
            </a:r>
            <a:r>
              <a:rPr lang="ru-RU" sz="4000" dirty="0">
                <a:solidFill>
                  <a:srgbClr val="333333"/>
                </a:solidFill>
                <a:latin typeface="Monotype Corsiva" pitchFamily="66" charset="0"/>
              </a:rPr>
              <a:t> и универсальных способов деятельности. 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338141"/>
            <a:ext cx="87302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Функциональная грамотность</a:t>
            </a:r>
            <a:endParaRPr lang="ru-RU" sz="4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30816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04664"/>
            <a:ext cx="432048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/>
            </a:r>
            <a:br>
              <a:rPr lang="ru-RU" dirty="0"/>
            </a:br>
            <a:r>
              <a:rPr lang="ru-RU" dirty="0"/>
              <a:t>   </a:t>
            </a:r>
            <a:r>
              <a:rPr lang="ru-RU" dirty="0" smtClean="0"/>
              <a:t>«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Функционально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грамотный человек — это человек,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который способен использовать все постоянно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приобретаемые в течение жизни знания, умения и навыки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для решения максимально широкого диапазона жизненных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задач в различных сферах человеческой деятельности,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общения и социальных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отношений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60032" y="5013176"/>
            <a:ext cx="41489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А.А.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Лео́нтьев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— советский и российский лингвист, психолог, доктор психологических наук и доктор филологических наук, действительный член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РАО.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3900" y="403910"/>
            <a:ext cx="3241172" cy="45727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873641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16632"/>
            <a:ext cx="85324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Основные направления функциональной грамотности: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484784"/>
            <a:ext cx="8499443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latin typeface="Monotype Corsiva" pitchFamily="66" charset="0"/>
              </a:rPr>
              <a:t>-</a:t>
            </a:r>
            <a:r>
              <a:rPr lang="ru-RU" sz="4800" dirty="0">
                <a:latin typeface="Monotype Corsiva" pitchFamily="66" charset="0"/>
              </a:rPr>
              <a:t>читательская грамотность</a:t>
            </a:r>
            <a:r>
              <a:rPr lang="ru-RU" sz="4800" dirty="0" smtClean="0">
                <a:latin typeface="Monotype Corsiva" pitchFamily="66" charset="0"/>
              </a:rPr>
              <a:t>;</a:t>
            </a:r>
          </a:p>
          <a:p>
            <a:r>
              <a:rPr lang="ru-RU" sz="4800" dirty="0" smtClean="0">
                <a:latin typeface="Monotype Corsiva" pitchFamily="66" charset="0"/>
              </a:rPr>
              <a:t> -</a:t>
            </a:r>
            <a:r>
              <a:rPr lang="ru-RU" sz="4800" dirty="0">
                <a:latin typeface="Monotype Corsiva" pitchFamily="66" charset="0"/>
              </a:rPr>
              <a:t>математическая грамотность</a:t>
            </a:r>
            <a:r>
              <a:rPr lang="ru-RU" sz="4800" dirty="0" smtClean="0">
                <a:latin typeface="Monotype Corsiva" pitchFamily="66" charset="0"/>
              </a:rPr>
              <a:t>;</a:t>
            </a:r>
          </a:p>
          <a:p>
            <a:r>
              <a:rPr lang="ru-RU" sz="4800" dirty="0" smtClean="0">
                <a:latin typeface="Monotype Corsiva" pitchFamily="66" charset="0"/>
              </a:rPr>
              <a:t>-естественнонаучная грамотность;</a:t>
            </a:r>
          </a:p>
          <a:p>
            <a:r>
              <a:rPr lang="ru-RU" sz="4800" dirty="0" smtClean="0">
                <a:latin typeface="Monotype Corsiva" pitchFamily="66" charset="0"/>
              </a:rPr>
              <a:t>-финансовая грамотность;</a:t>
            </a:r>
          </a:p>
          <a:p>
            <a:r>
              <a:rPr lang="ru-RU" sz="4800" dirty="0" smtClean="0">
                <a:latin typeface="Monotype Corsiva" pitchFamily="66" charset="0"/>
              </a:rPr>
              <a:t>-глобальные компетенции;</a:t>
            </a:r>
          </a:p>
          <a:p>
            <a:r>
              <a:rPr lang="ru-RU" sz="4800" dirty="0" smtClean="0">
                <a:latin typeface="Monotype Corsiva" pitchFamily="66" charset="0"/>
              </a:rPr>
              <a:t>-креативное мышление.</a:t>
            </a:r>
            <a:endParaRPr lang="ru-RU" sz="4800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23932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10" y="747700"/>
            <a:ext cx="633670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Основные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виды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читательской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функциональной грамотности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800" i="1" dirty="0" smtClean="0"/>
              <a:t>-коммуникативная</a:t>
            </a:r>
            <a:r>
              <a:rPr lang="ru-RU" sz="2800" dirty="0" smtClean="0"/>
              <a:t> грамотность </a:t>
            </a:r>
          </a:p>
          <a:p>
            <a:pPr lvl="0"/>
            <a:endParaRPr lang="ru-RU" sz="2800" dirty="0" smtClean="0"/>
          </a:p>
          <a:p>
            <a:pPr lvl="0"/>
            <a:r>
              <a:rPr lang="ru-RU" sz="2800" i="1" dirty="0" smtClean="0"/>
              <a:t>-информационная</a:t>
            </a:r>
            <a:r>
              <a:rPr lang="ru-RU" sz="2800" dirty="0" smtClean="0"/>
              <a:t> грамотность </a:t>
            </a:r>
          </a:p>
          <a:p>
            <a:pPr lvl="0"/>
            <a:r>
              <a:rPr lang="ru-RU" sz="2800" dirty="0" smtClean="0"/>
              <a:t> </a:t>
            </a:r>
          </a:p>
          <a:p>
            <a:pPr lvl="0"/>
            <a:r>
              <a:rPr lang="ru-RU" sz="2800" i="1" dirty="0" smtClean="0"/>
              <a:t>-</a:t>
            </a:r>
            <a:r>
              <a:rPr lang="ru-RU" sz="2800" i="1" dirty="0" err="1" smtClean="0"/>
              <a:t>деятельностная</a:t>
            </a:r>
            <a:r>
              <a:rPr lang="ru-RU" sz="2800" i="1" dirty="0" smtClean="0"/>
              <a:t> грамотность</a:t>
            </a:r>
            <a:r>
              <a:rPr lang="ru-RU" sz="4000" dirty="0" smtClean="0"/>
              <a:t> </a:t>
            </a: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1331640" y="0"/>
            <a:ext cx="636905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Monotype Corsiva" pitchFamily="66" charset="0"/>
              </a:rPr>
              <a:t>Читательская грамотность</a:t>
            </a:r>
            <a:endParaRPr lang="ru-RU" sz="4400" b="1" dirty="0">
              <a:latin typeface="Monotype Corsiva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2492896"/>
            <a:ext cx="3353950" cy="2592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550818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59632" y="188640"/>
            <a:ext cx="63866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Monotype Corsiva" pitchFamily="66" charset="0"/>
              </a:rPr>
              <a:t>Математическая грамотность</a:t>
            </a:r>
            <a:endParaRPr lang="ru-RU" sz="4000" b="1" dirty="0"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896526"/>
            <a:ext cx="8255930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Основные виды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математической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функциональной грамотности: это способность учащихся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распознавать проблемы, возникающие в окружающей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действительности и которые можно решить средствами 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математики;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формулировать эти проблемы на языке математики;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решать эти проблемы, используя математические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факты и методы;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анализировать использованные методы решения;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-интерпретировать полученные результаты с учетом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поставленной проблемы;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формулировать и записывать результаты решения.</a:t>
            </a:r>
          </a:p>
        </p:txBody>
      </p:sp>
    </p:spTree>
    <p:extLst>
      <p:ext uri="{BB962C8B-B14F-4D97-AF65-F5344CB8AC3E}">
        <p14:creationId xmlns:p14="http://schemas.microsoft.com/office/powerpoint/2010/main" val="18351319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16632"/>
            <a:ext cx="83551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 smtClean="0">
                <a:latin typeface="Monotype Corsiva" pitchFamily="66" charset="0"/>
              </a:rPr>
              <a:t>Естественнонаучная </a:t>
            </a:r>
            <a:r>
              <a:rPr lang="ru-RU" sz="4800" b="1" dirty="0">
                <a:latin typeface="Monotype Corsiva" pitchFamily="66" charset="0"/>
              </a:rPr>
              <a:t>грамотность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07428" y="1340768"/>
            <a:ext cx="864457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В исследовании PISA названы тематические области, которые относятся к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естественнонаучной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грамотности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·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здоровье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природные ресурсы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·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окружающая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среда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·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опасности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 риски;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·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связь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науки и технологий.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0003" y="2780928"/>
            <a:ext cx="4572000" cy="2133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6539724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88640"/>
            <a:ext cx="82089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atin typeface="Monotype Corsiva" pitchFamily="66" charset="0"/>
              </a:rPr>
              <a:t>Финансовая грамотность</a:t>
            </a:r>
            <a:endParaRPr lang="ru-RU" sz="4800" dirty="0"/>
          </a:p>
        </p:txBody>
      </p:sp>
      <p:sp>
        <p:nvSpPr>
          <p:cNvPr id="3" name="TextBox 2"/>
          <p:cNvSpPr txBox="1"/>
          <p:nvPr/>
        </p:nvSpPr>
        <p:spPr>
          <a:xfrm>
            <a:off x="209455" y="1124744"/>
            <a:ext cx="8712968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Структура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финансовой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грамотности включает в себя </a:t>
            </a:r>
            <a:r>
              <a:rPr lang="ru-RU" sz="3200" u="sng" dirty="0">
                <a:latin typeface="Times New Roman" pitchFamily="18" charset="0"/>
                <a:cs typeface="Times New Roman" pitchFamily="18" charset="0"/>
              </a:rPr>
              <a:t>четыре ключевые области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-деньги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и сделки,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Tx/>
              <a:buChar char="-"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-планирование и управление финансами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-риск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и вознаграждения,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-финансовый ландшафт.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4581128"/>
            <a:ext cx="1944216" cy="1939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25038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412776"/>
            <a:ext cx="849694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>
                <a:latin typeface="Times New Roman" pitchFamily="18" charset="0"/>
                <a:cs typeface="Times New Roman" pitchFamily="18" charset="0"/>
              </a:rPr>
              <a:t>Глобальные</a:t>
            </a:r>
            <a:r>
              <a:rPr lang="ru-RU" sz="2800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u="sng" dirty="0">
                <a:latin typeface="Times New Roman" pitchFamily="18" charset="0"/>
                <a:cs typeface="Times New Roman" pitchFamily="18" charset="0"/>
              </a:rPr>
              <a:t>компетенции</a:t>
            </a:r>
            <a:r>
              <a:rPr lang="ru-RU" sz="2800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это способность критически рассматривать с различных точек зрения проблемы глобального характера и межкультурного взаимодействия; осознать, как культурные, религиозные, политические, расовые и иные различия могут оказывать влияние на восприятие, суждения и взгляды – наши собственные и других людей; вступать в открытое, уважительное и эффективное взаимодействие с другими людьми на основе разделяемого всеми уважения к человеческому достоинству.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88640"/>
            <a:ext cx="784060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b="1" dirty="0" smtClean="0">
                <a:latin typeface="Monotype Corsiva" pitchFamily="66" charset="0"/>
              </a:rPr>
              <a:t>Глобальные компетенции 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7560442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574</TotalTime>
  <Words>305</Words>
  <Application>Microsoft Office PowerPoint</Application>
  <PresentationFormat>Экран (4:3)</PresentationFormat>
  <Paragraphs>53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Ташенька Ташенька</dc:creator>
  <cp:lastModifiedBy>Учитель1</cp:lastModifiedBy>
  <cp:revision>81</cp:revision>
  <dcterms:created xsi:type="dcterms:W3CDTF">2021-11-04T08:05:50Z</dcterms:created>
  <dcterms:modified xsi:type="dcterms:W3CDTF">2025-11-25T06:24:37Z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1074962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S9.1.2</vt:lpwstr>
  </property>
</Properties>
</file>