
<file path=[Content_Types].xml><?xml version="1.0" encoding="utf-8"?>
<Types xmlns="http://schemas.openxmlformats.org/package/2006/content-types">
  <Default Extension="jfif" ContentType="image/j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82D1E-B13B-4AE9-9267-B623E07F88CE}" type="datetimeFigureOut">
              <a:rPr lang="ru-RU" smtClean="0"/>
              <a:t>12.01.2026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8CADE-E90A-416B-9ACB-03035A8F48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742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82D1E-B13B-4AE9-9267-B623E07F88CE}" type="datetimeFigureOut">
              <a:rPr lang="ru-RU" smtClean="0"/>
              <a:t>12.01.2026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8CADE-E90A-416B-9ACB-03035A8F48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20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82D1E-B13B-4AE9-9267-B623E07F88CE}" type="datetimeFigureOut">
              <a:rPr lang="ru-RU" smtClean="0"/>
              <a:t>12.01.2026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8CADE-E90A-416B-9ACB-03035A8F48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585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82D1E-B13B-4AE9-9267-B623E07F88CE}" type="datetimeFigureOut">
              <a:rPr lang="ru-RU" smtClean="0"/>
              <a:t>12.01.2026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8CADE-E90A-416B-9ACB-03035A8F48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707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82D1E-B13B-4AE9-9267-B623E07F88CE}" type="datetimeFigureOut">
              <a:rPr lang="ru-RU" smtClean="0"/>
              <a:t>12.01.2026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8CADE-E90A-416B-9ACB-03035A8F48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627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82D1E-B13B-4AE9-9267-B623E07F88CE}" type="datetimeFigureOut">
              <a:rPr lang="ru-RU" smtClean="0"/>
              <a:t>12.01.2026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8CADE-E90A-416B-9ACB-03035A8F48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970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82D1E-B13B-4AE9-9267-B623E07F88CE}" type="datetimeFigureOut">
              <a:rPr lang="ru-RU" smtClean="0"/>
              <a:t>12.01.2026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8CADE-E90A-416B-9ACB-03035A8F48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949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82D1E-B13B-4AE9-9267-B623E07F88CE}" type="datetimeFigureOut">
              <a:rPr lang="ru-RU" smtClean="0"/>
              <a:t>12.01.2026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8CADE-E90A-416B-9ACB-03035A8F48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695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82D1E-B13B-4AE9-9267-B623E07F88CE}" type="datetimeFigureOut">
              <a:rPr lang="ru-RU" smtClean="0"/>
              <a:t>12.01.2026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8CADE-E90A-416B-9ACB-03035A8F48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935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82D1E-B13B-4AE9-9267-B623E07F88CE}" type="datetimeFigureOut">
              <a:rPr lang="ru-RU" smtClean="0"/>
              <a:t>12.01.2026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8CADE-E90A-416B-9ACB-03035A8F48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50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82D1E-B13B-4AE9-9267-B623E07F88CE}" type="datetimeFigureOut">
              <a:rPr lang="ru-RU" smtClean="0"/>
              <a:t>12.01.2026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8CADE-E90A-416B-9ACB-03035A8F48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077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82D1E-B13B-4AE9-9267-B623E07F88CE}" type="datetimeFigureOut">
              <a:rPr lang="ru-RU" smtClean="0"/>
              <a:t>12.01.2026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E8CADE-E90A-416B-9ACB-03035A8F48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5322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f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378592" y="2038758"/>
            <a:ext cx="529041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22225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/>
              </a:rPr>
              <a:t>Пальчиковые игры </a:t>
            </a:r>
          </a:p>
          <a:p>
            <a:pPr algn="ctr"/>
            <a:r>
              <a:rPr lang="ru-RU" sz="4000" b="1" cap="none" spc="0" dirty="0" smtClean="0">
                <a:ln w="22225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/>
              </a:rPr>
              <a:t>в раннем возрасте</a:t>
            </a:r>
            <a:endParaRPr lang="ru-RU" sz="4000" b="1" cap="none" spc="0" dirty="0">
              <a:ln w="22225">
                <a:solidFill>
                  <a:schemeClr val="accent1"/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364" y="2038758"/>
            <a:ext cx="3131150" cy="29340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7777062" y="5743762"/>
            <a:ext cx="4414938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u="sng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  <a:endParaRPr lang="ru-RU" sz="1600" dirty="0" smtClean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Андреева Алина Анатольевна</a:t>
            </a:r>
            <a:endParaRPr lang="ru-RU" sz="1600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756143" y="182895"/>
            <a:ext cx="649498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муниципальное бюджетное дошкольное образовательное учреждение </a:t>
            </a:r>
            <a:endParaRPr lang="ru-RU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города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Новосибирска "Детский сад № 229 "Жаворонок"</a:t>
            </a:r>
            <a:endParaRPr lang="ru-RU" sz="1600" b="0" cap="none" spc="0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3088" y="2038758"/>
            <a:ext cx="3043869" cy="285221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89676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38" t="1484" r="17672"/>
          <a:stretch/>
        </p:blipFill>
        <p:spPr>
          <a:xfrm>
            <a:off x="4074528" y="1123421"/>
            <a:ext cx="4227673" cy="49122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600363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24886" y="308493"/>
            <a:ext cx="814223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Пальчиковые игры 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способствуют развитию мелкой моторики ребёнка!</a:t>
            </a:r>
          </a:p>
        </p:txBody>
      </p:sp>
    </p:spTree>
    <p:extLst>
      <p:ext uri="{BB962C8B-B14F-4D97-AF65-F5344CB8AC3E}">
        <p14:creationId xmlns:p14="http://schemas.microsoft.com/office/powerpoint/2010/main" val="1607611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076060" y="4025431"/>
            <a:ext cx="8708065" cy="25237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Calibri Light" panose="020F0302020204030204" pitchFamily="34" charset="0"/>
              </a:rPr>
              <a:t>Пальчиковые игры — это инсценировка каких-либо рифмованных</a:t>
            </a:r>
            <a:b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Calibri Light" panose="020F0302020204030204" pitchFamily="34" charset="0"/>
              </a:rPr>
            </a:b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Calibri Light" panose="020F0302020204030204" pitchFamily="34" charset="0"/>
              </a:rPr>
              <a:t> историй, сказок при помощи пальцев, они являются очень важной</a:t>
            </a:r>
            <a:b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Calibri Light" panose="020F0302020204030204" pitchFamily="34" charset="0"/>
              </a:rPr>
            </a:b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Calibri Light" panose="020F0302020204030204" pitchFamily="34" charset="0"/>
              </a:rPr>
              <a:t> частью работы по развитию мелкой моторики. Игры эти очень</a:t>
            </a:r>
            <a:b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Calibri Light" panose="020F0302020204030204" pitchFamily="34" charset="0"/>
              </a:rPr>
            </a:b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Calibri Light" panose="020F0302020204030204" pitchFamily="34" charset="0"/>
              </a:rPr>
              <a:t> эмоциональны, увлекательны. Они способствуют развитию речи,</a:t>
            </a:r>
            <a:b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Calibri Light" panose="020F0302020204030204" pitchFamily="34" charset="0"/>
              </a:rPr>
            </a:b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Calibri Light" panose="020F0302020204030204" pitchFamily="34" charset="0"/>
              </a:rPr>
              <a:t> творческой деятельности.</a:t>
            </a:r>
          </a:p>
          <a:p>
            <a:pPr>
              <a:buFont typeface="Arial" panose="020B0604020202020204" pitchFamily="34" charset="0"/>
              <a:buChar char="•"/>
            </a:pPr>
            <a:endParaRPr lang="ru-RU" sz="2000" b="1" dirty="0">
              <a:solidFill>
                <a:schemeClr val="accent1">
                  <a:lumMod val="50000"/>
                </a:schemeClr>
              </a:solidFill>
              <a:latin typeface="Calibri Light" panose="020F03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sz="2000" b="1" dirty="0" smtClean="0">
              <a:solidFill>
                <a:schemeClr val="accent1">
                  <a:lumMod val="50000"/>
                </a:schemeClr>
              </a:solidFill>
              <a:effectLst/>
              <a:latin typeface="Calibri Light" panose="020F0302020204030204" pitchFamily="34" charset="0"/>
            </a:endParaRPr>
          </a:p>
          <a:p>
            <a:endParaRPr lang="ru-RU" dirty="0" smtClean="0">
              <a:solidFill>
                <a:srgbClr val="000000"/>
              </a:solidFill>
              <a:effectLst/>
              <a:latin typeface="Calibri Light" panose="020F030202020403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4" t="4935" r="5727" b="4744"/>
          <a:stretch/>
        </p:blipFill>
        <p:spPr>
          <a:xfrm>
            <a:off x="935666" y="248493"/>
            <a:ext cx="3684287" cy="31805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5555619" y="889331"/>
            <a:ext cx="4480319" cy="22467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Calibri Light" panose="020F0302020204030204" pitchFamily="34" charset="0"/>
              </a:rPr>
              <a:t>«Пальчиковые игры» как бы отображают реальность окружающего</a:t>
            </a:r>
            <a:b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Calibri Light" panose="020F0302020204030204" pitchFamily="34" charset="0"/>
              </a:rPr>
            </a:b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Calibri Light" panose="020F0302020204030204" pitchFamily="34" charset="0"/>
              </a:rPr>
              <a:t> мира — предметы, животных, людей, их деятельность, явления</a:t>
            </a:r>
            <a:b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Calibri Light" panose="020F0302020204030204" pitchFamily="34" charset="0"/>
              </a:rPr>
            </a:b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Calibri Light" panose="020F0302020204030204" pitchFamily="34" charset="0"/>
              </a:rPr>
              <a:t> природы. В ходе этих игр дети, повторяя движения взрослых,</a:t>
            </a:r>
            <a:b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Calibri Light" panose="020F0302020204030204" pitchFamily="34" charset="0"/>
              </a:rPr>
            </a:b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Calibri Light" panose="020F0302020204030204" pitchFamily="34" charset="0"/>
              </a:rPr>
              <a:t> активизируют моторику рук.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713571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003629" y="2967335"/>
            <a:ext cx="184731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6059" y="508728"/>
            <a:ext cx="1007257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Работа по развитию речи проводится во всех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режимных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моментах.</a:t>
            </a:r>
          </a:p>
          <a:p>
            <a:endParaRPr lang="ru-RU" sz="2000" b="1" dirty="0" smtClean="0">
              <a:solidFill>
                <a:schemeClr val="accent1">
                  <a:lumMod val="50000"/>
                </a:schemeClr>
              </a:solidFill>
              <a:effectLst/>
            </a:endParaRPr>
          </a:p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Выполняя упражнение, сначала объясняем, как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выполняется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то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, или иное упражнение, показываем позу пальцев и кисти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.</a:t>
            </a:r>
          </a:p>
          <a:p>
            <a:endParaRPr lang="ru-RU" sz="2000" b="1" dirty="0" smtClean="0">
              <a:solidFill>
                <a:schemeClr val="accent1">
                  <a:lumMod val="50000"/>
                </a:schemeClr>
              </a:solidFill>
              <a:effectLst/>
            </a:endParaRPr>
          </a:p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Пальчиковые игры для детей необходимо предлагать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от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простого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к сложному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ru-RU" sz="2000" b="1" dirty="0" smtClean="0">
              <a:solidFill>
                <a:schemeClr val="accent1">
                  <a:lumMod val="50000"/>
                </a:schemeClr>
              </a:solidFill>
              <a:effectLst/>
            </a:endParaRPr>
          </a:p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Сначала все упражнения выполняются медленно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ru-RU" sz="20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Если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ребенок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не может самостоятельно принять позу и выполнить требуемое движение, берем его руку в свою и действую вместе с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ним.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90007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029613" y="357767"/>
            <a:ext cx="4479851" cy="28623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В своей работе используем игры, имеющие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стихотворное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и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двигательное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сопровождение,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такие как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:</a:t>
            </a:r>
          </a:p>
          <a:p>
            <a:endParaRPr lang="ru-RU" b="1" dirty="0" smtClean="0">
              <a:solidFill>
                <a:schemeClr val="accent1">
                  <a:lumMod val="50000"/>
                </a:schemeClr>
              </a:solidFill>
              <a:effectLst/>
            </a:endParaRPr>
          </a:p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«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Сорока - ворона»,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«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Ладушки -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ладушки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»,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«Идёт коза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рогатая», «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Семья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», «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Мы капусту рубим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», «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Бегемотики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», «Акулёнок», «Апельсин», «Зайка серенький сидит», «Домик для зайчат»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и другие.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29613" y="3577856"/>
            <a:ext cx="10132774" cy="28007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Мы капусту рубим, рубим! (2 раза)</a:t>
            </a:r>
            <a:endParaRPr lang="ru-RU" sz="1600" b="1" dirty="0" smtClean="0">
              <a:solidFill>
                <a:schemeClr val="accent1">
                  <a:lumMod val="50000"/>
                </a:schemeClr>
              </a:solidFill>
              <a:effectLst/>
            </a:endParaRPr>
          </a:p>
          <a:p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(изображаем рубящие движения топора, двигая прямыми</a:t>
            </a:r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ладошками рук вверх и вниз по столу)</a:t>
            </a:r>
            <a:endParaRPr lang="ru-RU" sz="1600" b="1" i="1" dirty="0" smtClean="0">
              <a:solidFill>
                <a:schemeClr val="accent3">
                  <a:lumMod val="50000"/>
                </a:schemeClr>
              </a:solidFill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Мы капусту режем, режем! (2 раза)</a:t>
            </a:r>
            <a:endParaRPr lang="ru-RU" sz="1600" b="1" dirty="0" smtClean="0">
              <a:solidFill>
                <a:schemeClr val="accent1">
                  <a:lumMod val="50000"/>
                </a:schemeClr>
              </a:solidFill>
              <a:effectLst/>
            </a:endParaRPr>
          </a:p>
          <a:p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(водим ребром ладошки по столу вперед и назад)</a:t>
            </a:r>
            <a:endParaRPr lang="ru-RU" sz="1600" b="1" i="1" dirty="0" smtClean="0">
              <a:solidFill>
                <a:schemeClr val="accent3">
                  <a:lumMod val="50000"/>
                </a:schemeClr>
              </a:solidFill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Мы капусту солим, солим! (2 раза)</a:t>
            </a:r>
            <a:endParaRPr lang="ru-RU" sz="1600" b="1" dirty="0" smtClean="0">
              <a:solidFill>
                <a:schemeClr val="accent1">
                  <a:lumMod val="50000"/>
                </a:schemeClr>
              </a:solidFill>
              <a:effectLst/>
            </a:endParaRPr>
          </a:p>
          <a:p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(пальчики собираются в щепотку и «солят» капусту)</a:t>
            </a:r>
            <a:endParaRPr lang="ru-RU" sz="1600" b="1" i="1" dirty="0" smtClean="0">
              <a:solidFill>
                <a:schemeClr val="accent3">
                  <a:lumMod val="50000"/>
                </a:schemeClr>
              </a:solidFill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Мы капусту жмем, жмем! (2 раза)</a:t>
            </a:r>
            <a:endParaRPr lang="ru-RU" sz="1600" b="1" dirty="0" smtClean="0">
              <a:solidFill>
                <a:schemeClr val="accent1">
                  <a:lumMod val="50000"/>
                </a:schemeClr>
              </a:solidFill>
              <a:effectLst/>
            </a:endParaRPr>
          </a:p>
          <a:p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(кулачки энергично сжимаются и разжимаются)</a:t>
            </a:r>
            <a:endParaRPr lang="ru-RU" sz="1600" b="1" i="1" dirty="0" smtClean="0">
              <a:solidFill>
                <a:schemeClr val="accent3">
                  <a:lumMod val="50000"/>
                </a:schemeClr>
              </a:solidFill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Мы морковку трем, трем! (2 раза)</a:t>
            </a:r>
            <a:endParaRPr lang="ru-RU" sz="1600" b="1" dirty="0" smtClean="0">
              <a:solidFill>
                <a:schemeClr val="accent1">
                  <a:lumMod val="50000"/>
                </a:schemeClr>
              </a:solidFill>
              <a:effectLst/>
            </a:endParaRPr>
          </a:p>
          <a:p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(правая ручка сжимается в кулачок и двигается вверх-вниз вдоль</a:t>
            </a:r>
            <a:r>
              <a:rPr lang="ru-RU" sz="1600" b="1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левой прямой ладошки, имитируя терку)</a:t>
            </a:r>
            <a:endParaRPr lang="ru-RU" sz="1600" b="1" i="1" dirty="0" smtClean="0">
              <a:solidFill>
                <a:schemeClr val="accent3">
                  <a:lumMod val="50000"/>
                </a:schemeClr>
              </a:solidFill>
              <a:effectLst/>
            </a:endParaRPr>
          </a:p>
          <a:p>
            <a:pPr algn="ctr"/>
            <a:endParaRPr lang="ru-RU" sz="1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008"/>
          <a:stretch/>
        </p:blipFill>
        <p:spPr>
          <a:xfrm>
            <a:off x="6251999" y="184183"/>
            <a:ext cx="4910388" cy="2914296"/>
          </a:xfrm>
          <a:prstGeom prst="rect">
            <a:avLst/>
          </a:prstGeom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042514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44221" y="273708"/>
            <a:ext cx="5436781" cy="28623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b="1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Пальчиковая гимнастика в стихах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с применением 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Су-</a:t>
            </a:r>
            <a:r>
              <a:rPr lang="ru-RU" b="1" i="1" dirty="0" err="1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Джок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шарика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– уникальное средство для развития речи ребенка.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effectLst/>
            </a:endParaRPr>
          </a:p>
          <a:p>
            <a:endParaRPr lang="ru-RU" b="1" dirty="0" smtClean="0">
              <a:solidFill>
                <a:schemeClr val="accent1">
                  <a:lumMod val="50000"/>
                </a:schemeClr>
              </a:solidFill>
              <a:effectLst/>
            </a:endParaRP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С помощью шаров – «ежиков» с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колечками, детям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нравится массировать пальцы и ладошки, что оказывает благотворное влияние на весь организм, а также на развитие мелкой моторики пальцев рук, тем самым, способствуя развитию речи.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effectLst/>
            </a:endParaRPr>
          </a:p>
          <a:p>
            <a:endParaRPr lang="ru-RU" b="1" dirty="0" smtClean="0">
              <a:solidFill>
                <a:schemeClr val="accent1">
                  <a:lumMod val="50000"/>
                </a:schemeClr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6672" y="3721147"/>
            <a:ext cx="4395016" cy="20313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Ежик колет нам ладошки,</a:t>
            </a:r>
          </a:p>
          <a:p>
            <a:pPr algn="ctr"/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 </a:t>
            </a:r>
          </a:p>
          <a:p>
            <a:pPr algn="ctr"/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Поиграем с ним немножко.</a:t>
            </a:r>
          </a:p>
          <a:p>
            <a:pPr algn="ctr"/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 </a:t>
            </a:r>
          </a:p>
          <a:p>
            <a:pPr algn="ctr"/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Ежик нам ладошки колет –</a:t>
            </a:r>
          </a:p>
          <a:p>
            <a:pPr algn="ctr"/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 </a:t>
            </a:r>
          </a:p>
          <a:p>
            <a:pPr algn="ctr"/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Ручки к школе нам готовит.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3629" y="156535"/>
            <a:ext cx="6039731" cy="6446348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3940886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12981" y="143361"/>
            <a:ext cx="9966035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b="1" i="1" u="sng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>Дидактическое пособие </a:t>
            </a:r>
            <a:r>
              <a:rPr lang="ru-RU" b="1" i="0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>«Универсальное панно», включающее в себя дидактические игры:</a:t>
            </a:r>
          </a:p>
          <a:p>
            <a:r>
              <a:rPr lang="ru-RU" b="1" i="0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> «Времена года», «Цвета», «Дикие и домашние животные», а также театрализацию сказок (Репка, Теремок и другие)</a:t>
            </a:r>
            <a:endParaRPr lang="ru-RU" b="1" i="0" dirty="0">
              <a:solidFill>
                <a:schemeClr val="accent1">
                  <a:lumMod val="50000"/>
                </a:schemeClr>
              </a:solidFill>
              <a:effectLst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971133" y="910615"/>
            <a:ext cx="2498046" cy="33307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5" t="13796" r="-2351" b="8747"/>
          <a:stretch/>
        </p:blipFill>
        <p:spPr>
          <a:xfrm rot="16200000">
            <a:off x="332778" y="3834173"/>
            <a:ext cx="2785289" cy="29434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" t="12851" r="7845" b="9264"/>
          <a:stretch/>
        </p:blipFill>
        <p:spPr>
          <a:xfrm rot="16200000">
            <a:off x="6072378" y="3826089"/>
            <a:ext cx="2608787" cy="29596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04" b="15323"/>
          <a:stretch/>
        </p:blipFill>
        <p:spPr>
          <a:xfrm rot="16200000">
            <a:off x="3189431" y="1250911"/>
            <a:ext cx="2715250" cy="26998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2159696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003634" y="234769"/>
            <a:ext cx="18473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dirty="0">
              <a:ln w="0">
                <a:solidFill>
                  <a:schemeClr val="accent1"/>
                </a:solidFill>
              </a:ln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endParaRPr lang="ru-RU" sz="5400" b="0" cap="none" spc="0" dirty="0">
              <a:ln w="0">
                <a:solidFill>
                  <a:schemeClr val="accent1"/>
                </a:solidFill>
              </a:ln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6319" y="383625"/>
            <a:ext cx="4082686" cy="22968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262270" y="742600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1. Пальчиковые игры </a:t>
            </a: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способствуют развитию ……????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2149" y="3135736"/>
            <a:ext cx="1054673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smtClean="0"/>
              <a:t>2. Если ребенок не может самостоятельно принять позу и выполнить требуемое движение ?</a:t>
            </a:r>
            <a:endParaRPr lang="ru-RU" sz="2000" b="0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613034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9679" y="276447"/>
            <a:ext cx="8112641" cy="6084481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8350830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413</Words>
  <Application>Microsoft Office PowerPoint</Application>
  <PresentationFormat>Широкоэкранный</PresentationFormat>
  <Paragraphs>46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Win10</cp:lastModifiedBy>
  <cp:revision>23</cp:revision>
  <dcterms:created xsi:type="dcterms:W3CDTF">2024-02-25T11:49:21Z</dcterms:created>
  <dcterms:modified xsi:type="dcterms:W3CDTF">2026-01-12T13:44:47Z</dcterms:modified>
</cp:coreProperties>
</file>