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1EE4A-45EC-4705-AFD6-F8266420E526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46439-630A-400D-8F63-7952C62E4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6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46439-630A-400D-8F63-7952C62E4B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9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CFDCD03-C9D3-4D28-860B-96CCCAB74F88}" type="datetimeFigureOut">
              <a:rPr lang="ru-RU" smtClean="0"/>
              <a:t>13.01.2026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230C90-3C37-4FF1-982B-51BA1ED8B9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Negative pronouns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 w="38100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/>
              <a:t>Составитель :</a:t>
            </a:r>
          </a:p>
          <a:p>
            <a:r>
              <a:rPr lang="ru-RU" dirty="0"/>
              <a:t>Павловская В.И.</a:t>
            </a:r>
          </a:p>
          <a:p>
            <a:r>
              <a:rPr lang="ru-RU" dirty="0"/>
              <a:t>Учитель английского языка</a:t>
            </a:r>
          </a:p>
          <a:p>
            <a:r>
              <a:rPr lang="ru-RU" dirty="0"/>
              <a:t>МБОУ «СОШ№46» г. Братск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9825">
            <a:off x="966078" y="1660017"/>
            <a:ext cx="2925665" cy="2841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78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92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После неисчисляемого существительного  глагол должен быть в ед. числе.</a:t>
            </a:r>
          </a:p>
          <a:p>
            <a:r>
              <a:rPr lang="ru-RU" dirty="0" err="1"/>
              <a:t>None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u="sng" dirty="0"/>
              <a:t> </a:t>
            </a:r>
            <a:r>
              <a:rPr lang="ru-RU" u="sng" dirty="0" err="1"/>
              <a:t>wheat</a:t>
            </a:r>
            <a:r>
              <a:rPr lang="ru-RU" u="sng" dirty="0"/>
              <a:t> </a:t>
            </a:r>
            <a:r>
              <a:rPr lang="ru-RU" b="1" dirty="0" err="1"/>
              <a:t>was</a:t>
            </a:r>
            <a:r>
              <a:rPr lang="ru-RU" dirty="0"/>
              <a:t> </a:t>
            </a:r>
            <a:r>
              <a:rPr lang="ru-RU" dirty="0" err="1"/>
              <a:t>modified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- (Ни одна пшеница не была модифицирована)</a:t>
            </a:r>
          </a:p>
        </p:txBody>
      </p:sp>
    </p:spTree>
    <p:extLst>
      <p:ext uri="{BB962C8B-B14F-4D97-AF65-F5344CB8AC3E}">
        <p14:creationId xmlns:p14="http://schemas.microsoft.com/office/powerpoint/2010/main" val="2627789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Местоимения </a:t>
            </a:r>
            <a:r>
              <a:rPr lang="ru-RU" b="1" dirty="0">
                <a:solidFill>
                  <a:srgbClr val="FF0000"/>
                </a:solidFill>
              </a:rPr>
              <a:t>"</a:t>
            </a:r>
            <a:r>
              <a:rPr lang="ru-RU" b="1" dirty="0" err="1">
                <a:solidFill>
                  <a:srgbClr val="FF0000"/>
                </a:solidFill>
              </a:rPr>
              <a:t>No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one</a:t>
            </a:r>
            <a:r>
              <a:rPr lang="ru-RU" b="1" dirty="0">
                <a:solidFill>
                  <a:srgbClr val="FF0000"/>
                </a:solidFill>
              </a:rPr>
              <a:t>" </a:t>
            </a:r>
            <a:r>
              <a:rPr lang="ru-RU" b="1" dirty="0">
                <a:solidFill>
                  <a:schemeClr val="tx2"/>
                </a:solidFill>
              </a:rPr>
              <a:t>и </a:t>
            </a:r>
            <a:r>
              <a:rPr lang="ru-RU" b="1" dirty="0">
                <a:solidFill>
                  <a:srgbClr val="FF0000"/>
                </a:solidFill>
              </a:rPr>
              <a:t>"</a:t>
            </a:r>
            <a:r>
              <a:rPr lang="ru-RU" b="1" dirty="0" err="1">
                <a:solidFill>
                  <a:srgbClr val="FF0000"/>
                </a:solidFill>
              </a:rPr>
              <a:t>Nobody</a:t>
            </a:r>
            <a:r>
              <a:rPr lang="ru-RU" b="1" dirty="0">
                <a:solidFill>
                  <a:srgbClr val="FF0000"/>
                </a:solidFill>
              </a:rPr>
              <a:t>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/>
              <a:t>Грамматических особенностей данные местоимения не имеют. Они употребляются только по отношению к </a:t>
            </a:r>
            <a:r>
              <a:rPr lang="ru-RU" u="sng" dirty="0"/>
              <a:t>одушевлённым существам</a:t>
            </a:r>
          </a:p>
          <a:p>
            <a:r>
              <a:rPr lang="en-US" dirty="0"/>
              <a:t>No one (nobody) likes us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Мы никому не нравимся)</a:t>
            </a:r>
          </a:p>
          <a:p>
            <a:r>
              <a:rPr lang="en-US" dirty="0"/>
              <a:t>Nobody (no one) opened the window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Никто не открыл окно)</a:t>
            </a:r>
          </a:p>
        </p:txBody>
      </p:sp>
    </p:spTree>
    <p:extLst>
      <p:ext uri="{BB962C8B-B14F-4D97-AF65-F5344CB8AC3E}">
        <p14:creationId xmlns:p14="http://schemas.microsoft.com/office/powerpoint/2010/main" val="158764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1628775"/>
            <a:ext cx="7704856" cy="45370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Употребляй </a:t>
            </a:r>
            <a:r>
              <a:rPr lang="en-US" b="1" dirty="0">
                <a:solidFill>
                  <a:srgbClr val="FF0000"/>
                </a:solidFill>
              </a:rPr>
              <a:t>No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r>
              <a:rPr lang="ru-RU" dirty="0"/>
              <a:t>В вопросах, требующих однозначный ответ – да или нет (</a:t>
            </a:r>
            <a:r>
              <a:rPr lang="en-US" dirty="0"/>
              <a:t>NO or YES):</a:t>
            </a:r>
          </a:p>
          <a:p>
            <a:pPr marL="68580" indent="0">
              <a:buNone/>
            </a:pPr>
            <a:r>
              <a:rPr lang="en-US" dirty="0"/>
              <a:t>A: Would you like some cake?</a:t>
            </a:r>
          </a:p>
          <a:p>
            <a:pPr marL="68580" indent="0">
              <a:buNone/>
            </a:pPr>
            <a:r>
              <a:rPr lang="en-US" dirty="0"/>
              <a:t>B: No, I don’t want any cake (or Yes, I want cake)</a:t>
            </a:r>
          </a:p>
          <a:p>
            <a:r>
              <a:rPr lang="ru-RU" dirty="0"/>
              <a:t>Перед существительными без артикля:</a:t>
            </a:r>
          </a:p>
          <a:p>
            <a:pPr marL="68580" indent="0">
              <a:buNone/>
            </a:pPr>
            <a:r>
              <a:rPr lang="en-US" dirty="0"/>
              <a:t>He had no reason for being late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У него не было причин(ы) для опоздания)</a:t>
            </a:r>
          </a:p>
          <a:p>
            <a:r>
              <a:rPr lang="ru-RU" dirty="0"/>
              <a:t>Перед существительным с прилагательным (кроме </a:t>
            </a:r>
            <a:r>
              <a:rPr lang="en-US" dirty="0"/>
              <a:t>any, much, many, enough – </a:t>
            </a:r>
            <a:r>
              <a:rPr lang="ru-RU" dirty="0"/>
              <a:t>в данном случае они переводятся как прилагательные):</a:t>
            </a:r>
          </a:p>
          <a:p>
            <a:pPr marL="68580" indent="0">
              <a:buNone/>
            </a:pPr>
            <a:r>
              <a:rPr lang="en-US" dirty="0"/>
              <a:t>He has no worthy opponents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У него нет достойных соперников)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92696"/>
            <a:ext cx="180020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39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765175"/>
            <a:ext cx="8229600" cy="57594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Употребляй –</a:t>
            </a:r>
            <a:r>
              <a:rPr lang="en-US" b="1" dirty="0">
                <a:solidFill>
                  <a:srgbClr val="FF0000"/>
                </a:solidFill>
              </a:rPr>
              <a:t> Not</a:t>
            </a:r>
          </a:p>
          <a:p>
            <a:r>
              <a:rPr lang="ru-RU" dirty="0"/>
              <a:t>Перед существительным с артиклем:</a:t>
            </a:r>
          </a:p>
          <a:p>
            <a:pPr marL="68580" indent="0">
              <a:buNone/>
            </a:pPr>
            <a:r>
              <a:rPr lang="en-US" dirty="0"/>
              <a:t>This is not a car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Это не машина)</a:t>
            </a:r>
          </a:p>
          <a:p>
            <a:r>
              <a:rPr lang="ru-RU" dirty="0"/>
              <a:t>Перед местоимениями </a:t>
            </a:r>
            <a:r>
              <a:rPr lang="en-US" dirty="0"/>
              <a:t>any/ many, much, enough:</a:t>
            </a:r>
          </a:p>
          <a:p>
            <a:pPr marL="68580" indent="0">
              <a:buNone/>
            </a:pPr>
            <a:r>
              <a:rPr lang="en-US" dirty="0"/>
              <a:t>We do not have enough time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У на не достаточно времени)</a:t>
            </a:r>
          </a:p>
          <a:p>
            <a:r>
              <a:rPr lang="ru-RU" dirty="0"/>
              <a:t>При образовании глаголов в отрицательной форме:</a:t>
            </a:r>
          </a:p>
          <a:p>
            <a:pPr marL="68580" indent="0">
              <a:buNone/>
            </a:pPr>
            <a:r>
              <a:rPr lang="en-US" dirty="0"/>
              <a:t>I do not want cake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Я не хочу торт)</a:t>
            </a:r>
          </a:p>
          <a:p>
            <a:pPr marL="68580" indent="0">
              <a:buNone/>
            </a:pPr>
            <a:r>
              <a:rPr lang="en-US" dirty="0"/>
              <a:t>I don’t like cold weather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dirty="0"/>
              <a:t>Я не люблю холодную погоду)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927123"/>
            <a:ext cx="1605161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07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132856"/>
            <a:ext cx="7128792" cy="42484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6672"/>
            <a:ext cx="2238375" cy="183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57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en-US" b="1" dirty="0">
                <a:solidFill>
                  <a:schemeClr val="tx2"/>
                </a:solidFill>
              </a:rPr>
              <a:t>Negative Pronouns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72816"/>
            <a:ext cx="7344932" cy="4059813"/>
          </a:xfrm>
        </p:spPr>
        <p:txBody>
          <a:bodyPr>
            <a:normAutofit/>
          </a:bodyPr>
          <a:lstStyle/>
          <a:p>
            <a:r>
              <a:rPr lang="ru-RU" dirty="0"/>
              <a:t>Отрицательные местоимения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Negative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pronouns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dirty="0"/>
              <a:t> в английском языке построены на основе частицы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"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</a:rPr>
              <a:t>no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".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68580" indent="0">
              <a:buNone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/>
              <a:t>При построении отрицательного предложения можно использовать только</a:t>
            </a:r>
            <a:r>
              <a:rPr lang="ru-RU" b="1" dirty="0"/>
              <a:t> </a:t>
            </a:r>
            <a:r>
              <a:rPr lang="ru-RU" b="1" u="sng" dirty="0"/>
              <a:t>одно</a:t>
            </a:r>
            <a:r>
              <a:rPr lang="ru-RU" b="1" dirty="0"/>
              <a:t> </a:t>
            </a:r>
            <a:r>
              <a:rPr lang="ru-RU" dirty="0"/>
              <a:t>отрицание</a:t>
            </a:r>
          </a:p>
        </p:txBody>
      </p:sp>
    </p:spTree>
    <p:extLst>
      <p:ext uri="{BB962C8B-B14F-4D97-AF65-F5344CB8AC3E}">
        <p14:creationId xmlns:p14="http://schemas.microsoft.com/office/powerpoint/2010/main" val="2282343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521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Одно</a:t>
            </a:r>
            <a:r>
              <a:rPr lang="ru-RU" sz="3600" b="1" dirty="0"/>
              <a:t> </a:t>
            </a:r>
            <a:r>
              <a:rPr lang="ru-RU" sz="3600" b="1" dirty="0">
                <a:solidFill>
                  <a:schemeClr val="tx2"/>
                </a:solidFill>
              </a:rPr>
              <a:t>отрицание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84784"/>
            <a:ext cx="6777317" cy="4347845"/>
          </a:xfrm>
        </p:spPr>
        <p:txBody>
          <a:bodyPr/>
          <a:lstStyle/>
          <a:p>
            <a:r>
              <a:rPr lang="ru-RU" dirty="0"/>
              <a:t>I </a:t>
            </a:r>
            <a:r>
              <a:rPr lang="ru-RU" dirty="0" err="1"/>
              <a:t>did</a:t>
            </a:r>
            <a:r>
              <a:rPr lang="ru-RU" dirty="0"/>
              <a:t> </a:t>
            </a:r>
            <a:r>
              <a:rPr lang="ru-RU" b="1" dirty="0" err="1"/>
              <a:t>not</a:t>
            </a:r>
            <a:r>
              <a:rPr lang="ru-RU" dirty="0"/>
              <a:t> </a:t>
            </a:r>
            <a:r>
              <a:rPr lang="ru-RU" dirty="0" err="1"/>
              <a:t>see</a:t>
            </a:r>
            <a:r>
              <a:rPr lang="ru-RU" dirty="0"/>
              <a:t> </a:t>
            </a:r>
            <a:r>
              <a:rPr lang="ru-RU" dirty="0" err="1"/>
              <a:t>anyone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(</a:t>
            </a:r>
            <a:r>
              <a:rPr lang="ru-RU" i="1" dirty="0"/>
              <a:t>Я </a:t>
            </a:r>
            <a:r>
              <a:rPr lang="ru-RU" i="1" u="sng" dirty="0"/>
              <a:t>никого</a:t>
            </a:r>
            <a:r>
              <a:rPr lang="ru-RU" i="1" dirty="0"/>
              <a:t> </a:t>
            </a:r>
            <a:r>
              <a:rPr lang="ru-RU" i="1" u="sng" dirty="0"/>
              <a:t>не</a:t>
            </a:r>
            <a:r>
              <a:rPr lang="ru-RU" i="1" dirty="0"/>
              <a:t> видел</a:t>
            </a:r>
            <a:r>
              <a:rPr lang="ru-RU" dirty="0"/>
              <a:t>)</a:t>
            </a:r>
          </a:p>
          <a:p>
            <a:r>
              <a:rPr lang="ru-RU" b="1" dirty="0" err="1"/>
              <a:t>No</a:t>
            </a:r>
            <a:r>
              <a:rPr lang="ru-RU" dirty="0"/>
              <a:t> </a:t>
            </a:r>
            <a:r>
              <a:rPr lang="ru-RU" dirty="0" err="1"/>
              <a:t>pupil</a:t>
            </a:r>
            <a:r>
              <a:rPr lang="ru-RU" dirty="0"/>
              <a:t> </a:t>
            </a:r>
            <a:r>
              <a:rPr lang="ru-RU" dirty="0" err="1"/>
              <a:t>wrote</a:t>
            </a:r>
            <a:r>
              <a:rPr lang="ru-RU" dirty="0"/>
              <a:t> </a:t>
            </a:r>
            <a:r>
              <a:rPr lang="ru-RU" dirty="0" err="1"/>
              <a:t>about</a:t>
            </a:r>
            <a:r>
              <a:rPr lang="ru-RU" dirty="0"/>
              <a:t> </a:t>
            </a:r>
            <a:r>
              <a:rPr lang="ru-RU" dirty="0" err="1"/>
              <a:t>it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(</a:t>
            </a:r>
            <a:r>
              <a:rPr lang="ru-RU" i="1" u="sng" dirty="0"/>
              <a:t>Ни</a:t>
            </a:r>
            <a:r>
              <a:rPr lang="ru-RU" i="1" dirty="0"/>
              <a:t> один ученик </a:t>
            </a:r>
            <a:r>
              <a:rPr lang="ru-RU" i="1" u="sng" dirty="0"/>
              <a:t>не</a:t>
            </a:r>
            <a:r>
              <a:rPr lang="ru-RU" i="1" dirty="0"/>
              <a:t> написал об этом</a:t>
            </a:r>
            <a:r>
              <a:rPr lang="ru-RU" dirty="0"/>
              <a:t>)</a:t>
            </a:r>
          </a:p>
          <a:p>
            <a:r>
              <a:rPr lang="ru-RU" dirty="0"/>
              <a:t>I </a:t>
            </a:r>
            <a:r>
              <a:rPr lang="ru-RU" dirty="0" err="1"/>
              <a:t>can</a:t>
            </a:r>
            <a:r>
              <a:rPr lang="ru-RU" dirty="0"/>
              <a:t> </a:t>
            </a:r>
            <a:r>
              <a:rPr lang="ru-RU" dirty="0" err="1"/>
              <a:t>see</a:t>
            </a:r>
            <a:r>
              <a:rPr lang="ru-RU" dirty="0"/>
              <a:t> </a:t>
            </a:r>
            <a:r>
              <a:rPr lang="ru-RU" b="1" dirty="0" err="1"/>
              <a:t>nothing</a:t>
            </a:r>
            <a:endParaRPr lang="ru-RU" b="1" dirty="0"/>
          </a:p>
          <a:p>
            <a:pPr marL="68580" indent="0">
              <a:buNone/>
            </a:pPr>
            <a:r>
              <a:rPr lang="ru-RU" dirty="0"/>
              <a:t>(</a:t>
            </a:r>
            <a:r>
              <a:rPr lang="ru-RU" i="1" dirty="0"/>
              <a:t>Я </a:t>
            </a:r>
            <a:r>
              <a:rPr lang="ru-RU" i="1" u="sng" dirty="0"/>
              <a:t>ничего</a:t>
            </a:r>
            <a:r>
              <a:rPr lang="ru-RU" i="1" dirty="0"/>
              <a:t> </a:t>
            </a:r>
            <a:r>
              <a:rPr lang="ru-RU" i="1" u="sng" dirty="0"/>
              <a:t>не</a:t>
            </a:r>
            <a:r>
              <a:rPr lang="ru-RU" i="1" dirty="0"/>
              <a:t> в вижу</a:t>
            </a:r>
            <a:r>
              <a:rPr lang="ru-RU" dirty="0"/>
              <a:t>)</a:t>
            </a:r>
          </a:p>
          <a:p>
            <a:r>
              <a:rPr lang="en-US" b="1" dirty="0"/>
              <a:t>Nobody</a:t>
            </a:r>
            <a:r>
              <a:rPr lang="en-US" dirty="0"/>
              <a:t> ever tell anyone anything about it.</a:t>
            </a:r>
          </a:p>
          <a:p>
            <a:pPr marL="68580" indent="0">
              <a:buNone/>
            </a:pPr>
            <a:r>
              <a:rPr lang="en-US" dirty="0"/>
              <a:t>(</a:t>
            </a:r>
            <a:r>
              <a:rPr lang="ru-RU" i="1" u="sng" dirty="0"/>
              <a:t>Никто</a:t>
            </a:r>
            <a:r>
              <a:rPr lang="ru-RU" i="1" dirty="0"/>
              <a:t> </a:t>
            </a:r>
            <a:r>
              <a:rPr lang="ru-RU" i="1" u="sng" dirty="0"/>
              <a:t>никому</a:t>
            </a:r>
            <a:r>
              <a:rPr lang="ru-RU" i="1" dirty="0"/>
              <a:t> </a:t>
            </a:r>
            <a:r>
              <a:rPr lang="ru-RU" i="1" u="sng" dirty="0"/>
              <a:t>никогда</a:t>
            </a:r>
            <a:r>
              <a:rPr lang="ru-RU" i="1" dirty="0"/>
              <a:t> </a:t>
            </a:r>
            <a:r>
              <a:rPr lang="ru-RU" i="1" u="sng" dirty="0"/>
              <a:t>ничего</a:t>
            </a:r>
            <a:r>
              <a:rPr lang="ru-RU" i="1" dirty="0"/>
              <a:t> </a:t>
            </a:r>
            <a:r>
              <a:rPr lang="ru-RU" i="1" u="sng" dirty="0"/>
              <a:t>не </a:t>
            </a:r>
            <a:r>
              <a:rPr lang="ru-RU" i="1" dirty="0"/>
              <a:t>расскажет об этом</a:t>
            </a:r>
            <a:r>
              <a:rPr lang="ru-RU" dirty="0"/>
              <a:t>.)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32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93314"/>
              </p:ext>
            </p:extLst>
          </p:nvPr>
        </p:nvGraphicFramePr>
        <p:xfrm>
          <a:off x="251520" y="332656"/>
          <a:ext cx="8568952" cy="62200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4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149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solidFill>
                            <a:schemeClr val="tx2"/>
                          </a:solidFill>
                        </a:rPr>
                        <a:t>Отрицательные местоимения</a:t>
                      </a:r>
                      <a:br>
                        <a:rPr lang="ru-RU" sz="3600" dirty="0">
                          <a:solidFill>
                            <a:schemeClr val="tx2"/>
                          </a:solidFill>
                        </a:rPr>
                      </a:br>
                      <a:r>
                        <a:rPr lang="ru-RU" sz="3600" dirty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US" sz="3600" dirty="0">
                          <a:solidFill>
                            <a:schemeClr val="tx2"/>
                          </a:solidFill>
                        </a:rPr>
                        <a:t>Negative pronoun)</a:t>
                      </a:r>
                      <a:endParaRPr lang="ru-RU" sz="3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3563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No(t) 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 нет, отказ</a:t>
                      </a:r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 не</a:t>
                      </a:r>
                      <a:r>
                        <a:rPr lang="en-US" sz="2000" b="1" dirty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т </a:t>
                      </a:r>
                      <a:r>
                        <a:rPr lang="en-US" sz="2000" b="1" dirty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ru-RU" sz="2000" b="1" dirty="0">
                        <a:solidFill>
                          <a:schemeClr val="tx2"/>
                        </a:solidFill>
                      </a:endParaRPr>
                    </a:p>
                    <a:p>
                      <a:endParaRPr lang="en-US" sz="2000" b="1" dirty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263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None(of)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 ни один, никакой, никакие, никто, нисколько, ничто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263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Neither(of) 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и тот, ни другой(из двух)</a:t>
                      </a:r>
                    </a:p>
                    <a:p>
                      <a:endParaRPr lang="ru-RU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6263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 one 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никто, никого</a:t>
                      </a:r>
                    </a:p>
                    <a:p>
                      <a:endParaRPr lang="ru-RU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2278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Nobody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никто, никого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3939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Nothing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Ничто,</a:t>
                      </a:r>
                      <a:r>
                        <a:rPr lang="en-US" sz="20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2000" b="1" dirty="0">
                          <a:solidFill>
                            <a:schemeClr val="tx2"/>
                          </a:solidFill>
                        </a:rPr>
                        <a:t>ничего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36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Местоимения </a:t>
            </a:r>
            <a:r>
              <a:rPr lang="ru-RU" b="1" dirty="0">
                <a:solidFill>
                  <a:srgbClr val="FF0000"/>
                </a:solidFill>
              </a:rPr>
              <a:t>"</a:t>
            </a:r>
            <a:r>
              <a:rPr lang="en-US" b="1" dirty="0">
                <a:solidFill>
                  <a:srgbClr val="FF0000"/>
                </a:solidFill>
              </a:rPr>
              <a:t>None" </a:t>
            </a:r>
            <a:r>
              <a:rPr lang="ru-RU" b="1" dirty="0">
                <a:solidFill>
                  <a:schemeClr val="tx2"/>
                </a:solidFill>
              </a:rPr>
              <a:t>и </a:t>
            </a:r>
            <a:r>
              <a:rPr lang="ru-RU" b="1" dirty="0">
                <a:solidFill>
                  <a:srgbClr val="FF0000"/>
                </a:solidFill>
              </a:rPr>
              <a:t>"</a:t>
            </a:r>
            <a:r>
              <a:rPr lang="en-US" b="1" dirty="0">
                <a:solidFill>
                  <a:srgbClr val="FF0000"/>
                </a:solidFill>
              </a:rPr>
              <a:t>Nothing"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Местоимение </a:t>
            </a:r>
            <a:r>
              <a:rPr lang="ru-RU" b="1" dirty="0"/>
              <a:t>"</a:t>
            </a:r>
            <a:r>
              <a:rPr lang="ru-RU" b="1" dirty="0" err="1"/>
              <a:t>none</a:t>
            </a:r>
            <a:r>
              <a:rPr lang="ru-RU" b="1" dirty="0"/>
              <a:t>" </a:t>
            </a:r>
            <a:r>
              <a:rPr lang="ru-RU" dirty="0"/>
              <a:t>может</a:t>
            </a:r>
            <a:r>
              <a:rPr lang="ru-RU" b="1" dirty="0"/>
              <a:t> </a:t>
            </a:r>
            <a:r>
              <a:rPr lang="ru-RU" dirty="0"/>
              <a:t>употребляться только по отношению к исчисляемым существительным,</a:t>
            </a:r>
          </a:p>
          <a:p>
            <a:r>
              <a:rPr lang="ru-RU" b="1" dirty="0"/>
              <a:t>"</a:t>
            </a:r>
            <a:r>
              <a:rPr lang="ru-RU" b="1" dirty="0" err="1"/>
              <a:t>nothing</a:t>
            </a:r>
            <a:r>
              <a:rPr lang="ru-RU" b="1" dirty="0"/>
              <a:t>" </a:t>
            </a:r>
            <a:r>
              <a:rPr lang="ru-RU" dirty="0"/>
              <a:t>наоборот, употребляется только по отношению к неисчисляемым существительным.</a:t>
            </a:r>
          </a:p>
        </p:txBody>
      </p:sp>
    </p:spTree>
    <p:extLst>
      <p:ext uri="{BB962C8B-B14F-4D97-AF65-F5344CB8AC3E}">
        <p14:creationId xmlns:p14="http://schemas.microsoft.com/office/powerpoint/2010/main" val="165380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008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3627765"/>
          </a:xfrm>
        </p:spPr>
        <p:txBody>
          <a:bodyPr>
            <a:noAutofit/>
          </a:bodyPr>
          <a:lstStyle/>
          <a:p>
            <a:r>
              <a:rPr lang="en-US" sz="2800" dirty="0"/>
              <a:t>How many friends do you have</a:t>
            </a:r>
            <a:r>
              <a:rPr lang="ru-RU" sz="2800" dirty="0"/>
              <a:t>?</a:t>
            </a:r>
            <a:r>
              <a:rPr lang="en-US" sz="2800" dirty="0"/>
              <a:t> None.</a:t>
            </a:r>
          </a:p>
          <a:p>
            <a:pPr marL="68580" indent="0">
              <a:buNone/>
            </a:pPr>
            <a:r>
              <a:rPr lang="ru-RU" sz="2800" dirty="0"/>
              <a:t>- </a:t>
            </a:r>
            <a:r>
              <a:rPr lang="en-US" sz="2800" dirty="0" err="1"/>
              <a:t>Сколько</a:t>
            </a:r>
            <a:r>
              <a:rPr lang="en-US" sz="2800" dirty="0"/>
              <a:t> у </a:t>
            </a:r>
            <a:r>
              <a:rPr lang="en-US" sz="2800" dirty="0" err="1"/>
              <a:t>тебя</a:t>
            </a:r>
            <a:r>
              <a:rPr lang="en-US" sz="2800" dirty="0"/>
              <a:t> </a:t>
            </a:r>
            <a:r>
              <a:rPr lang="en-US" sz="2800" dirty="0" err="1"/>
              <a:t>друзей</a:t>
            </a:r>
            <a:r>
              <a:rPr lang="en-US" sz="2800" dirty="0"/>
              <a:t>?</a:t>
            </a:r>
            <a:r>
              <a:rPr lang="ru-RU" sz="2800" dirty="0"/>
              <a:t>-</a:t>
            </a:r>
            <a:r>
              <a:rPr lang="en-US" sz="2800" dirty="0"/>
              <a:t> </a:t>
            </a:r>
            <a:r>
              <a:rPr lang="ru-RU" sz="2800" dirty="0"/>
              <a:t>Нисколько. </a:t>
            </a:r>
            <a:endParaRPr lang="en-US" sz="2800" dirty="0"/>
          </a:p>
          <a:p>
            <a:r>
              <a:rPr lang="ru-RU" sz="2800" dirty="0" err="1"/>
              <a:t>What’s</a:t>
            </a:r>
            <a:r>
              <a:rPr lang="ru-RU" sz="2800" dirty="0"/>
              <a:t> </a:t>
            </a:r>
            <a:r>
              <a:rPr lang="ru-RU" sz="2800" dirty="0" err="1"/>
              <a:t>in</a:t>
            </a:r>
            <a:r>
              <a:rPr lang="ru-RU" sz="2800" dirty="0"/>
              <a:t> </a:t>
            </a:r>
            <a:r>
              <a:rPr lang="ru-RU" sz="2800" dirty="0" err="1"/>
              <a:t>your</a:t>
            </a:r>
            <a:r>
              <a:rPr lang="ru-RU" sz="2800" dirty="0"/>
              <a:t> </a:t>
            </a:r>
            <a:r>
              <a:rPr lang="ru-RU" sz="2800" dirty="0" err="1"/>
              <a:t>backpack</a:t>
            </a:r>
            <a:r>
              <a:rPr lang="ru-RU" sz="2800" dirty="0"/>
              <a:t>? - </a:t>
            </a:r>
            <a:r>
              <a:rPr lang="en-US" sz="2800" dirty="0"/>
              <a:t>Nothing.</a:t>
            </a:r>
            <a:endParaRPr lang="ru-RU" sz="2800" dirty="0"/>
          </a:p>
          <a:p>
            <a:pPr marL="68580" indent="0">
              <a:buNone/>
            </a:pPr>
            <a:r>
              <a:rPr lang="ru-RU" sz="2800" dirty="0"/>
              <a:t>- Что у вас в рюкзаке? </a:t>
            </a:r>
          </a:p>
          <a:p>
            <a:pPr marL="68580" indent="0">
              <a:buNone/>
            </a:pPr>
            <a:r>
              <a:rPr lang="ru-RU" sz="2800" dirty="0"/>
              <a:t> Ничего.</a:t>
            </a:r>
          </a:p>
        </p:txBody>
      </p:sp>
    </p:spTree>
    <p:extLst>
      <p:ext uri="{BB962C8B-B14F-4D97-AF65-F5344CB8AC3E}">
        <p14:creationId xmlns:p14="http://schemas.microsoft.com/office/powerpoint/2010/main" val="60385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</a:rPr>
              <a:t>Местоимение </a:t>
            </a:r>
            <a:r>
              <a:rPr lang="ru-RU" b="1" dirty="0">
                <a:solidFill>
                  <a:srgbClr val="FF0000"/>
                </a:solidFill>
              </a:rPr>
              <a:t>"</a:t>
            </a:r>
            <a:r>
              <a:rPr lang="en-US" b="1" dirty="0">
                <a:solidFill>
                  <a:srgbClr val="FF0000"/>
                </a:solidFill>
              </a:rPr>
              <a:t>Neither"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Употребляется вместо "</a:t>
            </a:r>
            <a:r>
              <a:rPr lang="ru-RU" dirty="0" err="1"/>
              <a:t>none</a:t>
            </a:r>
            <a:r>
              <a:rPr lang="ru-RU" dirty="0"/>
              <a:t>", когда речь идёт только о двух предметах или людях, так как несёт значение "ни один из двух".</a:t>
            </a:r>
          </a:p>
          <a:p>
            <a:r>
              <a:rPr lang="ru-RU" u="sng" dirty="0" err="1"/>
              <a:t>Neither</a:t>
            </a:r>
            <a:r>
              <a:rPr lang="ru-RU" u="sng" dirty="0"/>
              <a:t> + существительное в ед. числе </a:t>
            </a:r>
          </a:p>
          <a:p>
            <a:pPr marL="0" indent="0" algn="ctr">
              <a:buNone/>
            </a:pPr>
            <a:r>
              <a:rPr lang="ru-RU" dirty="0" err="1"/>
              <a:t>Neither</a:t>
            </a:r>
            <a:r>
              <a:rPr lang="ru-RU" dirty="0"/>
              <a:t> </a:t>
            </a:r>
            <a:r>
              <a:rPr lang="ru-RU" dirty="0" err="1"/>
              <a:t>car</a:t>
            </a:r>
            <a:r>
              <a:rPr lang="ru-RU" dirty="0"/>
              <a:t> </a:t>
            </a:r>
            <a:r>
              <a:rPr lang="ru-RU" dirty="0" err="1"/>
              <a:t>is</a:t>
            </a:r>
            <a:r>
              <a:rPr lang="ru-RU" dirty="0"/>
              <a:t> </a:t>
            </a:r>
            <a:r>
              <a:rPr lang="ru-RU" dirty="0" err="1"/>
              <a:t>ready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(Ни одна из машин не готова)</a:t>
            </a:r>
          </a:p>
        </p:txBody>
      </p:sp>
    </p:spTree>
    <p:extLst>
      <p:ext uri="{BB962C8B-B14F-4D97-AF65-F5344CB8AC3E}">
        <p14:creationId xmlns:p14="http://schemas.microsoft.com/office/powerpoint/2010/main" val="3668336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Neither of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/>
              <a:t>если после "</a:t>
            </a:r>
            <a:r>
              <a:rPr lang="ru-RU" u="sng" dirty="0" err="1"/>
              <a:t>neither</a:t>
            </a:r>
            <a:r>
              <a:rPr lang="ru-RU" u="sng" dirty="0"/>
              <a:t>" следует существительное во мн. числе, перед которым стоит артикль, личное, притяжательное или указательное местоимение</a:t>
            </a:r>
            <a:r>
              <a:rPr lang="ru-RU" dirty="0"/>
              <a:t> – "</a:t>
            </a:r>
            <a:r>
              <a:rPr lang="ru-RU" dirty="0" err="1"/>
              <a:t>neither</a:t>
            </a:r>
            <a:r>
              <a:rPr lang="ru-RU" dirty="0"/>
              <a:t>" используется с предлогом </a:t>
            </a:r>
            <a:r>
              <a:rPr lang="ru-RU" b="1" dirty="0" err="1"/>
              <a:t>of</a:t>
            </a:r>
            <a:r>
              <a:rPr lang="ru-RU" dirty="0"/>
              <a:t>.</a:t>
            </a:r>
          </a:p>
          <a:p>
            <a:pPr marL="0" indent="0" algn="ctr">
              <a:buNone/>
            </a:pPr>
            <a:r>
              <a:rPr lang="en-US" dirty="0"/>
              <a:t>Neither </a:t>
            </a:r>
            <a:r>
              <a:rPr lang="en-US" u="sng" dirty="0"/>
              <a:t>of</a:t>
            </a:r>
            <a:r>
              <a:rPr lang="en-US" dirty="0"/>
              <a:t> the car</a:t>
            </a:r>
            <a:r>
              <a:rPr lang="en-US" b="1" dirty="0"/>
              <a:t>s</a:t>
            </a:r>
            <a:r>
              <a:rPr lang="en-US" dirty="0"/>
              <a:t> is ready</a:t>
            </a:r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ru-RU" dirty="0"/>
              <a:t>Ни одна из машин не готова)</a:t>
            </a:r>
          </a:p>
        </p:txBody>
      </p:sp>
    </p:spTree>
    <p:extLst>
      <p:ext uri="{BB962C8B-B14F-4D97-AF65-F5344CB8AC3E}">
        <p14:creationId xmlns:p14="http://schemas.microsoft.com/office/powerpoint/2010/main" val="1570980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880610" cy="864096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None of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Если хотят сказать о более двух людях или предметах – употребляют местоимение </a:t>
            </a:r>
            <a:r>
              <a:rPr lang="ru-RU" b="1" dirty="0"/>
              <a:t>"</a:t>
            </a:r>
            <a:r>
              <a:rPr lang="ru-RU" b="1" dirty="0" err="1"/>
              <a:t>none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". </a:t>
            </a:r>
            <a:r>
              <a:rPr lang="ru-RU" dirty="0"/>
              <a:t>Правила те же, что и с "</a:t>
            </a:r>
            <a:r>
              <a:rPr lang="ru-RU" dirty="0" err="1"/>
              <a:t>neither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", </a:t>
            </a:r>
            <a:r>
              <a:rPr lang="ru-RU" u="sng" dirty="0"/>
              <a:t>но есть одно отличие </a:t>
            </a:r>
            <a:r>
              <a:rPr lang="ru-RU" dirty="0"/>
              <a:t>- после исчисляемого существительного, глагол после данного существительного может иметь </a:t>
            </a:r>
            <a:r>
              <a:rPr lang="ru-RU" u="sng" dirty="0"/>
              <a:t>ед</a:t>
            </a:r>
            <a:r>
              <a:rPr lang="ru-RU" dirty="0"/>
              <a:t>. или </a:t>
            </a:r>
            <a:r>
              <a:rPr lang="ru-RU" u="sng" dirty="0"/>
              <a:t>мн. число:</a:t>
            </a:r>
          </a:p>
          <a:p>
            <a:r>
              <a:rPr lang="en-US" dirty="0"/>
              <a:t>None of the car </a:t>
            </a:r>
            <a:r>
              <a:rPr lang="en-US" b="1" dirty="0"/>
              <a:t>is</a:t>
            </a:r>
            <a:r>
              <a:rPr lang="en-US" dirty="0"/>
              <a:t>/are ready (</a:t>
            </a:r>
            <a:r>
              <a:rPr lang="ru-RU" dirty="0"/>
              <a:t>предпочтительней с глаголом "</a:t>
            </a:r>
            <a:r>
              <a:rPr lang="en-US" dirty="0"/>
              <a:t>is")</a:t>
            </a:r>
          </a:p>
          <a:p>
            <a:r>
              <a:rPr lang="en-US" dirty="0"/>
              <a:t>None of the cars </a:t>
            </a:r>
            <a:r>
              <a:rPr lang="en-US" b="1" dirty="0"/>
              <a:t>are</a:t>
            </a:r>
            <a:r>
              <a:rPr lang="en-US" dirty="0"/>
              <a:t>/is ready (</a:t>
            </a:r>
            <a:r>
              <a:rPr lang="ru-RU" dirty="0"/>
              <a:t>предпочтительней с "</a:t>
            </a:r>
            <a:r>
              <a:rPr lang="en-US" dirty="0"/>
              <a:t>are")</a:t>
            </a:r>
          </a:p>
          <a:p>
            <a:r>
              <a:rPr lang="en-US" dirty="0"/>
              <a:t>(</a:t>
            </a:r>
            <a:r>
              <a:rPr lang="ru-RU" dirty="0"/>
              <a:t>Ни одна из (более 2-х) машин не готова)</a:t>
            </a:r>
          </a:p>
        </p:txBody>
      </p:sp>
    </p:spTree>
    <p:extLst>
      <p:ext uri="{BB962C8B-B14F-4D97-AF65-F5344CB8AC3E}">
        <p14:creationId xmlns:p14="http://schemas.microsoft.com/office/powerpoint/2010/main" val="9712105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2347</TotalTime>
  <Words>677</Words>
  <Application>Microsoft Office PowerPoint</Application>
  <PresentationFormat>Экран (4:3)</PresentationFormat>
  <Paragraphs>90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 2</vt:lpstr>
      <vt:lpstr>Остин</vt:lpstr>
      <vt:lpstr>Negative pronouns</vt:lpstr>
      <vt:lpstr> Negative Pronouns </vt:lpstr>
      <vt:lpstr>Одно отрицание</vt:lpstr>
      <vt:lpstr>Презентация PowerPoint</vt:lpstr>
      <vt:lpstr>Местоимения "None" и "Nothing"</vt:lpstr>
      <vt:lpstr>Презентация PowerPoint</vt:lpstr>
      <vt:lpstr>Местоимение "Neither"</vt:lpstr>
      <vt:lpstr>Neither of</vt:lpstr>
      <vt:lpstr>None of</vt:lpstr>
      <vt:lpstr>Презентация PowerPoint</vt:lpstr>
      <vt:lpstr>Местоимения "No one" и "Nobody"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Andrushka</dc:creator>
  <cp:lastModifiedBy>Вера Павловская</cp:lastModifiedBy>
  <cp:revision>38</cp:revision>
  <dcterms:created xsi:type="dcterms:W3CDTF">2016-10-06T14:52:25Z</dcterms:created>
  <dcterms:modified xsi:type="dcterms:W3CDTF">2026-01-13T11:08:36Z</dcterms:modified>
</cp:coreProperties>
</file>