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wav" ContentType="audio/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69" r:id="rId3"/>
    <p:sldId id="284" r:id="rId4"/>
    <p:sldId id="256" r:id="rId5"/>
    <p:sldId id="258" r:id="rId6"/>
    <p:sldId id="285" r:id="rId7"/>
    <p:sldId id="260" r:id="rId8"/>
    <p:sldId id="277" r:id="rId9"/>
    <p:sldId id="268" r:id="rId10"/>
    <p:sldId id="280" r:id="rId11"/>
    <p:sldId id="281" r:id="rId12"/>
    <p:sldId id="287" r:id="rId13"/>
    <p:sldId id="288" r:id="rId14"/>
    <p:sldId id="289" r:id="rId15"/>
    <p:sldId id="290" r:id="rId16"/>
    <p:sldId id="275" r:id="rId17"/>
  </p:sldIdLst>
  <p:sldSz cx="13439775" cy="7559675"/>
  <p:notesSz cx="10691813" cy="7559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42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21" autoAdjust="0"/>
  </p:normalViewPr>
  <p:slideViewPr>
    <p:cSldViewPr>
      <p:cViewPr varScale="1">
        <p:scale>
          <a:sx n="68" d="100"/>
          <a:sy n="68" d="100"/>
        </p:scale>
        <p:origin x="67" y="192"/>
      </p:cViewPr>
      <p:guideLst>
        <p:guide orient="horz" pos="2381"/>
        <p:guide pos="423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71947" y="1769040"/>
            <a:ext cx="12094568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71947" y="4059360"/>
            <a:ext cx="12094568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71947" y="1769040"/>
            <a:ext cx="5902095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869699" y="1769040"/>
            <a:ext cx="5902095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869699" y="4059360"/>
            <a:ext cx="5902095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71947" y="4059360"/>
            <a:ext cx="5902095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71947" y="1769040"/>
            <a:ext cx="12094568" cy="4384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71947" y="1769040"/>
            <a:ext cx="12094568" cy="4384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Рисунок 36"/>
          <p:cNvPicPr/>
          <p:nvPr/>
        </p:nvPicPr>
        <p:blipFill>
          <a:blip r:embed="rId2"/>
          <a:stretch/>
        </p:blipFill>
        <p:spPr>
          <a:xfrm>
            <a:off x="3055439" y="1769040"/>
            <a:ext cx="7326623" cy="4384800"/>
          </a:xfrm>
          <a:prstGeom prst="rect">
            <a:avLst/>
          </a:prstGeom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2"/>
          <a:stretch/>
        </p:blipFill>
        <p:spPr>
          <a:xfrm>
            <a:off x="3055439" y="1769040"/>
            <a:ext cx="7326623" cy="4384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71947" y="1769040"/>
            <a:ext cx="12094568" cy="438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71947" y="1769040"/>
            <a:ext cx="12094568" cy="4384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71947" y="1769040"/>
            <a:ext cx="5902095" cy="4384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869699" y="1769040"/>
            <a:ext cx="5902095" cy="4384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71947" y="301320"/>
            <a:ext cx="12094568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71947" y="1769040"/>
            <a:ext cx="5902095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71947" y="4059360"/>
            <a:ext cx="5902095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869699" y="1769040"/>
            <a:ext cx="5902095" cy="4384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71947" y="1769040"/>
            <a:ext cx="5902095" cy="4384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869699" y="1769040"/>
            <a:ext cx="5902095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869699" y="4059360"/>
            <a:ext cx="5902095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71947" y="1769040"/>
            <a:ext cx="5902095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869699" y="1769040"/>
            <a:ext cx="5902095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71947" y="4059360"/>
            <a:ext cx="12094568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5866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71947" y="1769040"/>
            <a:ext cx="12094568" cy="438480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Wingdings" charset="2"/>
              <a:buChar char=""/>
            </a:pPr>
            <a:r>
              <a:rPr lang="ru-RU" sz="4266">
                <a:latin typeface="Arial"/>
              </a:rPr>
              <a:t>Click to edit the outline text format</a:t>
            </a:r>
            <a:endParaRPr/>
          </a:p>
          <a:p>
            <a:pPr lvl="1">
              <a:buSzPct val="45000"/>
              <a:buFont typeface="Wingdings" charset="2"/>
              <a:buChar char=""/>
            </a:pPr>
            <a:r>
              <a:rPr lang="ru-RU" sz="3733">
                <a:latin typeface="Arial"/>
              </a:rPr>
              <a:t>Second Outline Level</a:t>
            </a:r>
            <a:endParaRPr/>
          </a:p>
          <a:p>
            <a:pPr lvl="2">
              <a:buSzPct val="75000"/>
              <a:buFont typeface="Symbol" charset="2"/>
              <a:buChar char=""/>
            </a:pPr>
            <a:r>
              <a:rPr lang="ru-RU" sz="3200">
                <a:latin typeface="Arial"/>
              </a:rPr>
              <a:t>Third Outline Level</a:t>
            </a:r>
            <a:endParaRPr/>
          </a:p>
          <a:p>
            <a:pPr lvl="3">
              <a:buSzPct val="45000"/>
              <a:buFont typeface="Wingdings" charset="2"/>
              <a:buChar char=""/>
            </a:pPr>
            <a:r>
              <a:rPr lang="ru-RU" sz="2666">
                <a:latin typeface="Arial"/>
              </a:rPr>
              <a:t>Fourth Outline Level</a:t>
            </a:r>
            <a:endParaRPr/>
          </a:p>
          <a:p>
            <a:pPr lvl="4">
              <a:buSzPct val="75000"/>
              <a:buFont typeface="Symbol" charset="2"/>
              <a:buChar char=""/>
            </a:pPr>
            <a:r>
              <a:rPr lang="ru-RU" sz="2666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Wingdings" charset="2"/>
              <a:buChar char=""/>
            </a:pPr>
            <a:r>
              <a:rPr lang="ru-RU" sz="2666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Wingdings" charset="2"/>
              <a:buChar char=""/>
            </a:pPr>
            <a:r>
              <a:rPr lang="ru-RU" sz="2666">
                <a:latin typeface="Arial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671947" y="6887160"/>
            <a:ext cx="3130793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866">
                <a:latin typeface="Times New Roman"/>
              </a:rPr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4596118" y="6887160"/>
            <a:ext cx="4259665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ru-RU" sz="1866">
                <a:latin typeface="Times New Roman"/>
              </a:rPr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9635721" y="6887160"/>
            <a:ext cx="3130793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2AB74089-BB0D-4341-A5D6-2735CD7C909E}" type="slidenum">
              <a:rPr lang="ru-RU" sz="1866">
                <a:latin typeface="Times New Roman"/>
              </a:rPr>
              <a:pPr algn="r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g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g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5D6D17-682C-4BDA-A115-F589835C6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231" y="2529351"/>
            <a:ext cx="12094568" cy="1262160"/>
          </a:xfrm>
        </p:spPr>
        <p:txBody>
          <a:bodyPr/>
          <a:lstStyle/>
          <a:p>
            <a:pPr algn="ctr"/>
            <a:r>
              <a:rPr lang="ru-RU" sz="8000" b="1" dirty="0">
                <a:solidFill>
                  <a:srgbClr val="C00000"/>
                </a:solidFill>
              </a:rPr>
              <a:t>Интервал </a:t>
            </a:r>
            <a:br>
              <a:rPr lang="ru-RU" sz="8000" b="1" dirty="0">
                <a:solidFill>
                  <a:srgbClr val="C00000"/>
                </a:solidFill>
              </a:rPr>
            </a:br>
            <a:r>
              <a:rPr lang="ru-RU" sz="8000" b="1" dirty="0">
                <a:solidFill>
                  <a:srgbClr val="C00000"/>
                </a:solidFill>
              </a:rPr>
              <a:t>ТЕРЦИЯ</a:t>
            </a:r>
          </a:p>
        </p:txBody>
      </p:sp>
      <p:sp>
        <p:nvSpPr>
          <p:cNvPr id="5" name="TextShape 2">
            <a:extLst>
              <a:ext uri="{FF2B5EF4-FFF2-40B4-BE49-F238E27FC236}">
                <a16:creationId xmlns:a16="http://schemas.microsoft.com/office/drawing/2014/main" id="{94284F95-173F-40C5-90CF-6C587D72F0F1}"/>
              </a:ext>
            </a:extLst>
          </p:cNvPr>
          <p:cNvSpPr txBox="1"/>
          <p:nvPr/>
        </p:nvSpPr>
        <p:spPr>
          <a:xfrm>
            <a:off x="6706778" y="4427909"/>
            <a:ext cx="6445800" cy="2899959"/>
          </a:xfrm>
          <a:prstGeom prst="rect">
            <a:avLst/>
          </a:prstGeom>
          <a:solidFill>
            <a:srgbClr val="FFFF99">
              <a:alpha val="60000"/>
            </a:srgbClr>
          </a:solidFill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Подготовила</a:t>
            </a:r>
          </a:p>
          <a:p>
            <a:pPr algn="ctr"/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 преподаватель отдела теоретических дисциплин</a:t>
            </a:r>
            <a:endParaRPr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МБУ ДО ДШИ в  г. Нефтеюганск,</a:t>
            </a:r>
            <a:endParaRPr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 ХМАО-Югра</a:t>
            </a:r>
            <a:endParaRPr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 </a:t>
            </a:r>
            <a:r>
              <a:rPr lang="ru-RU" sz="28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Кравченко Наталья Валентиновна</a:t>
            </a:r>
            <a:endParaRPr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3307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13AB213-FA67-4E96-99D5-8F61CBECB814}"/>
              </a:ext>
            </a:extLst>
          </p:cNvPr>
          <p:cNvSpPr/>
          <p:nvPr/>
        </p:nvSpPr>
        <p:spPr>
          <a:xfrm>
            <a:off x="239167" y="315667"/>
            <a:ext cx="9577064" cy="13273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sz="110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253D39-C615-406F-89FD-8AE6F2A5F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009" y="410099"/>
            <a:ext cx="9479230" cy="1152521"/>
          </a:xfrm>
        </p:spPr>
        <p:txBody>
          <a:bodyPr/>
          <a:lstStyle/>
          <a:p>
            <a:r>
              <a:rPr lang="ru-RU" sz="3200" dirty="0"/>
              <a:t>Расстояние между звуками в </a:t>
            </a:r>
            <a:r>
              <a:rPr lang="ru-RU" sz="3200" b="1" dirty="0"/>
              <a:t>большой секунде </a:t>
            </a:r>
            <a:r>
              <a:rPr lang="ru-RU" sz="3200" dirty="0"/>
              <a:t>-  2 </a:t>
            </a:r>
            <a:r>
              <a:rPr lang="ru-RU" sz="3200" i="1" u="sng" dirty="0"/>
              <a:t>тона</a:t>
            </a:r>
            <a:r>
              <a:rPr lang="ru-RU" sz="3200" dirty="0"/>
              <a:t>.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64F7F9FE-B858-4812-A4C5-1BF741B66829}"/>
              </a:ext>
            </a:extLst>
          </p:cNvPr>
          <p:cNvCxnSpPr>
            <a:cxnSpLocks/>
          </p:cNvCxnSpPr>
          <p:nvPr/>
        </p:nvCxnSpPr>
        <p:spPr>
          <a:xfrm>
            <a:off x="726512" y="3059757"/>
            <a:ext cx="12258071" cy="2716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9CECF412-480D-440D-AFE5-67F07125CA5E}"/>
              </a:ext>
            </a:extLst>
          </p:cNvPr>
          <p:cNvCxnSpPr>
            <a:cxnSpLocks/>
          </p:cNvCxnSpPr>
          <p:nvPr/>
        </p:nvCxnSpPr>
        <p:spPr>
          <a:xfrm>
            <a:off x="726512" y="3563813"/>
            <a:ext cx="12258071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8D6E600E-CC09-451A-A9EE-71D32817F02B}"/>
              </a:ext>
            </a:extLst>
          </p:cNvPr>
          <p:cNvCxnSpPr>
            <a:cxnSpLocks/>
          </p:cNvCxnSpPr>
          <p:nvPr/>
        </p:nvCxnSpPr>
        <p:spPr>
          <a:xfrm flipV="1">
            <a:off x="726512" y="4048394"/>
            <a:ext cx="12258071" cy="19475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E5AB9131-85C0-4084-A315-8F45E7D911CC}"/>
              </a:ext>
            </a:extLst>
          </p:cNvPr>
          <p:cNvCxnSpPr>
            <a:cxnSpLocks/>
          </p:cNvCxnSpPr>
          <p:nvPr/>
        </p:nvCxnSpPr>
        <p:spPr>
          <a:xfrm>
            <a:off x="726512" y="4571925"/>
            <a:ext cx="12258071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3D46E412-75AB-4B9D-90B1-653AF38053C3}"/>
              </a:ext>
            </a:extLst>
          </p:cNvPr>
          <p:cNvCxnSpPr>
            <a:cxnSpLocks/>
          </p:cNvCxnSpPr>
          <p:nvPr/>
        </p:nvCxnSpPr>
        <p:spPr>
          <a:xfrm>
            <a:off x="726512" y="5075981"/>
            <a:ext cx="12258071" cy="19476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BC19D8F-FEDE-4C4C-A889-72F4C5E8E53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27199" y="2185932"/>
            <a:ext cx="1359020" cy="3763874"/>
          </a:xfrm>
          <a:prstGeom prst="rect">
            <a:avLst/>
          </a:prstGeom>
          <a:ln>
            <a:noFill/>
          </a:ln>
        </p:spPr>
      </p:pic>
      <p:sp>
        <p:nvSpPr>
          <p:cNvPr id="43" name="Овал 42">
            <a:extLst>
              <a:ext uri="{FF2B5EF4-FFF2-40B4-BE49-F238E27FC236}">
                <a16:creationId xmlns:a16="http://schemas.microsoft.com/office/drawing/2014/main" id="{F1E6EA5E-BB3D-4D4F-9707-204F58E3C4F9}"/>
              </a:ext>
            </a:extLst>
          </p:cNvPr>
          <p:cNvSpPr/>
          <p:nvPr/>
        </p:nvSpPr>
        <p:spPr>
          <a:xfrm>
            <a:off x="2355015" y="4343884"/>
            <a:ext cx="720080" cy="484581"/>
          </a:xfrm>
          <a:prstGeom prst="ellipse">
            <a:avLst/>
          </a:prstGeom>
          <a:solidFill>
            <a:schemeClr val="lt1">
              <a:alpha val="42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>
            <a:extLst>
              <a:ext uri="{FF2B5EF4-FFF2-40B4-BE49-F238E27FC236}">
                <a16:creationId xmlns:a16="http://schemas.microsoft.com/office/drawing/2014/main" id="{E890B1F3-71E1-4DC7-8B3C-28297ABBDC80}"/>
              </a:ext>
            </a:extLst>
          </p:cNvPr>
          <p:cNvSpPr/>
          <p:nvPr/>
        </p:nvSpPr>
        <p:spPr>
          <a:xfrm>
            <a:off x="3233469" y="3803548"/>
            <a:ext cx="720080" cy="484581"/>
          </a:xfrm>
          <a:prstGeom prst="ellipse">
            <a:avLst/>
          </a:prstGeom>
          <a:solidFill>
            <a:schemeClr val="lt1">
              <a:alpha val="51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>
            <a:extLst>
              <a:ext uri="{FF2B5EF4-FFF2-40B4-BE49-F238E27FC236}">
                <a16:creationId xmlns:a16="http://schemas.microsoft.com/office/drawing/2014/main" id="{C4CC5631-7ABD-47E8-8D22-6E5AA43A4379}"/>
              </a:ext>
            </a:extLst>
          </p:cNvPr>
          <p:cNvSpPr/>
          <p:nvPr/>
        </p:nvSpPr>
        <p:spPr>
          <a:xfrm>
            <a:off x="4921048" y="4853166"/>
            <a:ext cx="720080" cy="484581"/>
          </a:xfrm>
          <a:prstGeom prst="ellipse">
            <a:avLst/>
          </a:prstGeom>
          <a:solidFill>
            <a:schemeClr val="lt1">
              <a:alpha val="39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Овал 46">
            <a:extLst>
              <a:ext uri="{FF2B5EF4-FFF2-40B4-BE49-F238E27FC236}">
                <a16:creationId xmlns:a16="http://schemas.microsoft.com/office/drawing/2014/main" id="{122448FD-3FCB-4672-A514-4FFE02B66732}"/>
              </a:ext>
            </a:extLst>
          </p:cNvPr>
          <p:cNvSpPr/>
          <p:nvPr/>
        </p:nvSpPr>
        <p:spPr>
          <a:xfrm>
            <a:off x="7941000" y="4105674"/>
            <a:ext cx="720080" cy="484581"/>
          </a:xfrm>
          <a:prstGeom prst="ellipse">
            <a:avLst/>
          </a:prstGeom>
          <a:solidFill>
            <a:schemeClr val="lt1">
              <a:alpha val="48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>
            <a:extLst>
              <a:ext uri="{FF2B5EF4-FFF2-40B4-BE49-F238E27FC236}">
                <a16:creationId xmlns:a16="http://schemas.microsoft.com/office/drawing/2014/main" id="{7059D52D-8FB1-469C-BD40-92271C17D671}"/>
              </a:ext>
            </a:extLst>
          </p:cNvPr>
          <p:cNvSpPr/>
          <p:nvPr/>
        </p:nvSpPr>
        <p:spPr>
          <a:xfrm>
            <a:off x="10573051" y="5133534"/>
            <a:ext cx="720080" cy="484581"/>
          </a:xfrm>
          <a:prstGeom prst="ellipse">
            <a:avLst/>
          </a:prstGeom>
          <a:solidFill>
            <a:schemeClr val="lt1">
              <a:alpha val="50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0" name="Прямая соединительная линия 49">
            <a:extLst>
              <a:ext uri="{FF2B5EF4-FFF2-40B4-BE49-F238E27FC236}">
                <a16:creationId xmlns:a16="http://schemas.microsoft.com/office/drawing/2014/main" id="{6E1D72DC-C13A-4CF4-8724-0A84DB29F5C4}"/>
              </a:ext>
            </a:extLst>
          </p:cNvPr>
          <p:cNvCxnSpPr/>
          <p:nvPr/>
        </p:nvCxnSpPr>
        <p:spPr>
          <a:xfrm>
            <a:off x="4487639" y="3086925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9E054E43-4040-44DB-B782-967B9B6CEB3D}"/>
              </a:ext>
            </a:extLst>
          </p:cNvPr>
          <p:cNvCxnSpPr/>
          <p:nvPr/>
        </p:nvCxnSpPr>
        <p:spPr>
          <a:xfrm>
            <a:off x="7367959" y="3096663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id="{169E77AB-B86B-46B5-895F-2E33C1808344}"/>
              </a:ext>
            </a:extLst>
          </p:cNvPr>
          <p:cNvCxnSpPr/>
          <p:nvPr/>
        </p:nvCxnSpPr>
        <p:spPr>
          <a:xfrm>
            <a:off x="12980649" y="3063603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>
            <a:extLst>
              <a:ext uri="{FF2B5EF4-FFF2-40B4-BE49-F238E27FC236}">
                <a16:creationId xmlns:a16="http://schemas.microsoft.com/office/drawing/2014/main" id="{12C14AD1-605D-4F2E-A170-A4E1BCF6CC27}"/>
              </a:ext>
            </a:extLst>
          </p:cNvPr>
          <p:cNvCxnSpPr/>
          <p:nvPr/>
        </p:nvCxnSpPr>
        <p:spPr>
          <a:xfrm>
            <a:off x="12768559" y="3063603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Овал 53">
            <a:extLst>
              <a:ext uri="{FF2B5EF4-FFF2-40B4-BE49-F238E27FC236}">
                <a16:creationId xmlns:a16="http://schemas.microsoft.com/office/drawing/2014/main" id="{48AEF29A-55D8-4EB9-BCB3-55FB78E39D4C}"/>
              </a:ext>
            </a:extLst>
          </p:cNvPr>
          <p:cNvSpPr/>
          <p:nvPr/>
        </p:nvSpPr>
        <p:spPr>
          <a:xfrm>
            <a:off x="6423015" y="4323340"/>
            <a:ext cx="720080" cy="484581"/>
          </a:xfrm>
          <a:prstGeom prst="ellipse">
            <a:avLst/>
          </a:prstGeom>
          <a:solidFill>
            <a:schemeClr val="lt1">
              <a:alpha val="39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316FE70-0AE6-4008-A6D5-B284C95E42F4}"/>
              </a:ext>
            </a:extLst>
          </p:cNvPr>
          <p:cNvSpPr txBox="1"/>
          <p:nvPr/>
        </p:nvSpPr>
        <p:spPr>
          <a:xfrm>
            <a:off x="2543423" y="5836783"/>
            <a:ext cx="1799954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EuroScript" pitchFamily="2" charset="0"/>
              </a:rPr>
              <a:t>б.3</a:t>
            </a:r>
          </a:p>
          <a:p>
            <a:endParaRPr lang="ru-RU" sz="1050" dirty="0"/>
          </a:p>
        </p:txBody>
      </p:sp>
      <p:pic>
        <p:nvPicPr>
          <p:cNvPr id="60" name="Рисунок 59">
            <a:extLst>
              <a:ext uri="{FF2B5EF4-FFF2-40B4-BE49-F238E27FC236}">
                <a16:creationId xmlns:a16="http://schemas.microsoft.com/office/drawing/2014/main" id="{A74863A5-F87F-44D2-B407-02F89C48EC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807" y="3552030"/>
            <a:ext cx="457939" cy="1182056"/>
          </a:xfrm>
          <a:prstGeom prst="rect">
            <a:avLst/>
          </a:prstGeom>
        </p:spPr>
      </p:pic>
      <p:pic>
        <p:nvPicPr>
          <p:cNvPr id="63" name="Рисунок 62">
            <a:extLst>
              <a:ext uri="{FF2B5EF4-FFF2-40B4-BE49-F238E27FC236}">
                <a16:creationId xmlns:a16="http://schemas.microsoft.com/office/drawing/2014/main" id="{4FDFDDD0-8B59-4633-9244-263ADAEEF45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647" t="8456" r="38698" b="11179"/>
          <a:stretch/>
        </p:blipFill>
        <p:spPr>
          <a:xfrm>
            <a:off x="5843637" y="3795464"/>
            <a:ext cx="532573" cy="15897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44E012-A71D-41DD-BDD9-76A074A34699}"/>
              </a:ext>
            </a:extLst>
          </p:cNvPr>
          <p:cNvSpPr txBox="1"/>
          <p:nvPr/>
        </p:nvSpPr>
        <p:spPr>
          <a:xfrm>
            <a:off x="2543423" y="1901013"/>
            <a:ext cx="8803385" cy="646331"/>
          </a:xfrm>
          <a:prstGeom prst="rect">
            <a:avLst/>
          </a:prstGeom>
          <a:solidFill>
            <a:schemeClr val="bg1">
              <a:lumMod val="95000"/>
              <a:alpha val="72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/>
              <a:t>Пример записи большой секунды </a:t>
            </a:r>
            <a:r>
              <a:rPr lang="ru-RU" sz="3600" b="1" dirty="0"/>
              <a:t>вверх</a:t>
            </a:r>
            <a:r>
              <a:rPr lang="ru-RU" sz="2800" dirty="0"/>
              <a:t> от звука: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48DF05C-E224-472A-A62C-0D49309E4EBB}"/>
              </a:ext>
            </a:extLst>
          </p:cNvPr>
          <p:cNvSpPr txBox="1"/>
          <p:nvPr/>
        </p:nvSpPr>
        <p:spPr>
          <a:xfrm>
            <a:off x="10896352" y="5803997"/>
            <a:ext cx="1799954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EuroScript" pitchFamily="2" charset="0"/>
              </a:rPr>
              <a:t>б.3</a:t>
            </a:r>
          </a:p>
          <a:p>
            <a:endParaRPr lang="ru-RU" sz="1050" dirty="0"/>
          </a:p>
        </p:txBody>
      </p:sp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id="{53858AB2-1E2F-4993-B348-F0FC44873CD0}"/>
              </a:ext>
            </a:extLst>
          </p:cNvPr>
          <p:cNvCxnSpPr/>
          <p:nvPr/>
        </p:nvCxnSpPr>
        <p:spPr>
          <a:xfrm>
            <a:off x="10176271" y="3106400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Овал 35">
            <a:extLst>
              <a:ext uri="{FF2B5EF4-FFF2-40B4-BE49-F238E27FC236}">
                <a16:creationId xmlns:a16="http://schemas.microsoft.com/office/drawing/2014/main" id="{D9BA9EE3-6D49-42E9-8C0A-72867948B3B9}"/>
              </a:ext>
            </a:extLst>
          </p:cNvPr>
          <p:cNvSpPr/>
          <p:nvPr/>
        </p:nvSpPr>
        <p:spPr>
          <a:xfrm>
            <a:off x="8896489" y="3621093"/>
            <a:ext cx="720080" cy="484581"/>
          </a:xfrm>
          <a:prstGeom prst="ellipse">
            <a:avLst/>
          </a:prstGeom>
          <a:solidFill>
            <a:schemeClr val="lt1">
              <a:alpha val="48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>
            <a:extLst>
              <a:ext uri="{FF2B5EF4-FFF2-40B4-BE49-F238E27FC236}">
                <a16:creationId xmlns:a16="http://schemas.microsoft.com/office/drawing/2014/main" id="{163965B3-F399-4368-BF70-65F18726C46B}"/>
              </a:ext>
            </a:extLst>
          </p:cNvPr>
          <p:cNvSpPr/>
          <p:nvPr/>
        </p:nvSpPr>
        <p:spPr>
          <a:xfrm>
            <a:off x="11776809" y="4591400"/>
            <a:ext cx="720080" cy="484581"/>
          </a:xfrm>
          <a:prstGeom prst="ellipse">
            <a:avLst/>
          </a:prstGeom>
          <a:solidFill>
            <a:schemeClr val="lt1">
              <a:alpha val="50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FBAE0B7-A4D3-4793-BADA-F0E424DB7544}"/>
              </a:ext>
            </a:extLst>
          </p:cNvPr>
          <p:cNvSpPr txBox="1"/>
          <p:nvPr/>
        </p:nvSpPr>
        <p:spPr>
          <a:xfrm>
            <a:off x="5281088" y="5803996"/>
            <a:ext cx="1799954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EuroScript" pitchFamily="2" charset="0"/>
              </a:rPr>
              <a:t>б.3</a:t>
            </a:r>
          </a:p>
          <a:p>
            <a:endParaRPr lang="ru-RU" sz="10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CB96A9F-FB04-4DB6-8310-43B845D0C3AC}"/>
              </a:ext>
            </a:extLst>
          </p:cNvPr>
          <p:cNvSpPr txBox="1"/>
          <p:nvPr/>
        </p:nvSpPr>
        <p:spPr>
          <a:xfrm>
            <a:off x="8105098" y="5770691"/>
            <a:ext cx="1799954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EuroScript" pitchFamily="2" charset="0"/>
              </a:rPr>
              <a:t>б.3</a:t>
            </a:r>
          </a:p>
          <a:p>
            <a:endParaRPr lang="ru-RU" sz="1050" dirty="0"/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0DD44482-D5BF-4EDD-9ADB-041C185D0C9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647" t="8456" r="38698" b="11179"/>
          <a:stretch/>
        </p:blipFill>
        <p:spPr>
          <a:xfrm>
            <a:off x="11300903" y="4081453"/>
            <a:ext cx="532573" cy="1589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431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64F7F9FE-B858-4812-A4C5-1BF741B66829}"/>
              </a:ext>
            </a:extLst>
          </p:cNvPr>
          <p:cNvCxnSpPr>
            <a:cxnSpLocks/>
          </p:cNvCxnSpPr>
          <p:nvPr/>
        </p:nvCxnSpPr>
        <p:spPr>
          <a:xfrm>
            <a:off x="726512" y="3059757"/>
            <a:ext cx="12258071" cy="2716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9CECF412-480D-440D-AFE5-67F07125CA5E}"/>
              </a:ext>
            </a:extLst>
          </p:cNvPr>
          <p:cNvCxnSpPr>
            <a:cxnSpLocks/>
          </p:cNvCxnSpPr>
          <p:nvPr/>
        </p:nvCxnSpPr>
        <p:spPr>
          <a:xfrm>
            <a:off x="726512" y="3563813"/>
            <a:ext cx="12258071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8D6E600E-CC09-451A-A9EE-71D32817F02B}"/>
              </a:ext>
            </a:extLst>
          </p:cNvPr>
          <p:cNvCxnSpPr>
            <a:cxnSpLocks/>
          </p:cNvCxnSpPr>
          <p:nvPr/>
        </p:nvCxnSpPr>
        <p:spPr>
          <a:xfrm flipV="1">
            <a:off x="726512" y="4048394"/>
            <a:ext cx="12258071" cy="19475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E5AB9131-85C0-4084-A315-8F45E7D911CC}"/>
              </a:ext>
            </a:extLst>
          </p:cNvPr>
          <p:cNvCxnSpPr>
            <a:cxnSpLocks/>
          </p:cNvCxnSpPr>
          <p:nvPr/>
        </p:nvCxnSpPr>
        <p:spPr>
          <a:xfrm>
            <a:off x="726512" y="4571925"/>
            <a:ext cx="12258071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3D46E412-75AB-4B9D-90B1-653AF38053C3}"/>
              </a:ext>
            </a:extLst>
          </p:cNvPr>
          <p:cNvCxnSpPr>
            <a:cxnSpLocks/>
          </p:cNvCxnSpPr>
          <p:nvPr/>
        </p:nvCxnSpPr>
        <p:spPr>
          <a:xfrm>
            <a:off x="726512" y="5075981"/>
            <a:ext cx="12258071" cy="19476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BC19D8F-FEDE-4C4C-A889-72F4C5E8E53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27199" y="2185932"/>
            <a:ext cx="1359020" cy="3763874"/>
          </a:xfrm>
          <a:prstGeom prst="rect">
            <a:avLst/>
          </a:prstGeom>
          <a:ln>
            <a:noFill/>
          </a:ln>
        </p:spPr>
      </p:pic>
      <p:sp>
        <p:nvSpPr>
          <p:cNvPr id="43" name="Овал 42">
            <a:extLst>
              <a:ext uri="{FF2B5EF4-FFF2-40B4-BE49-F238E27FC236}">
                <a16:creationId xmlns:a16="http://schemas.microsoft.com/office/drawing/2014/main" id="{F1E6EA5E-BB3D-4D4F-9707-204F58E3C4F9}"/>
              </a:ext>
            </a:extLst>
          </p:cNvPr>
          <p:cNvSpPr/>
          <p:nvPr/>
        </p:nvSpPr>
        <p:spPr>
          <a:xfrm>
            <a:off x="2411279" y="4081453"/>
            <a:ext cx="720080" cy="484581"/>
          </a:xfrm>
          <a:prstGeom prst="ellipse">
            <a:avLst/>
          </a:prstGeom>
          <a:solidFill>
            <a:schemeClr val="lt1">
              <a:alpha val="42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>
            <a:extLst>
              <a:ext uri="{FF2B5EF4-FFF2-40B4-BE49-F238E27FC236}">
                <a16:creationId xmlns:a16="http://schemas.microsoft.com/office/drawing/2014/main" id="{E890B1F3-71E1-4DC7-8B3C-28297ABBDC80}"/>
              </a:ext>
            </a:extLst>
          </p:cNvPr>
          <p:cNvSpPr/>
          <p:nvPr/>
        </p:nvSpPr>
        <p:spPr>
          <a:xfrm>
            <a:off x="3183851" y="4552449"/>
            <a:ext cx="720080" cy="484581"/>
          </a:xfrm>
          <a:prstGeom prst="ellipse">
            <a:avLst/>
          </a:prstGeom>
          <a:solidFill>
            <a:schemeClr val="lt1">
              <a:alpha val="51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>
            <a:extLst>
              <a:ext uri="{FF2B5EF4-FFF2-40B4-BE49-F238E27FC236}">
                <a16:creationId xmlns:a16="http://schemas.microsoft.com/office/drawing/2014/main" id="{C4CC5631-7ABD-47E8-8D22-6E5AA43A4379}"/>
              </a:ext>
            </a:extLst>
          </p:cNvPr>
          <p:cNvSpPr/>
          <p:nvPr/>
        </p:nvSpPr>
        <p:spPr>
          <a:xfrm>
            <a:off x="4899921" y="4337449"/>
            <a:ext cx="720080" cy="484581"/>
          </a:xfrm>
          <a:prstGeom prst="ellipse">
            <a:avLst/>
          </a:prstGeom>
          <a:solidFill>
            <a:schemeClr val="lt1">
              <a:alpha val="39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Овал 46">
            <a:extLst>
              <a:ext uri="{FF2B5EF4-FFF2-40B4-BE49-F238E27FC236}">
                <a16:creationId xmlns:a16="http://schemas.microsoft.com/office/drawing/2014/main" id="{122448FD-3FCB-4672-A514-4FFE02B66732}"/>
              </a:ext>
            </a:extLst>
          </p:cNvPr>
          <p:cNvSpPr/>
          <p:nvPr/>
        </p:nvSpPr>
        <p:spPr>
          <a:xfrm>
            <a:off x="7800008" y="3559769"/>
            <a:ext cx="720080" cy="484581"/>
          </a:xfrm>
          <a:prstGeom prst="ellipse">
            <a:avLst/>
          </a:prstGeom>
          <a:solidFill>
            <a:schemeClr val="lt1">
              <a:alpha val="48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>
            <a:extLst>
              <a:ext uri="{FF2B5EF4-FFF2-40B4-BE49-F238E27FC236}">
                <a16:creationId xmlns:a16="http://schemas.microsoft.com/office/drawing/2014/main" id="{7059D52D-8FB1-469C-BD40-92271C17D671}"/>
              </a:ext>
            </a:extLst>
          </p:cNvPr>
          <p:cNvSpPr/>
          <p:nvPr/>
        </p:nvSpPr>
        <p:spPr>
          <a:xfrm>
            <a:off x="10678438" y="4607450"/>
            <a:ext cx="720080" cy="484581"/>
          </a:xfrm>
          <a:prstGeom prst="ellipse">
            <a:avLst/>
          </a:prstGeom>
          <a:solidFill>
            <a:schemeClr val="lt1">
              <a:alpha val="50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0" name="Прямая соединительная линия 49">
            <a:extLst>
              <a:ext uri="{FF2B5EF4-FFF2-40B4-BE49-F238E27FC236}">
                <a16:creationId xmlns:a16="http://schemas.microsoft.com/office/drawing/2014/main" id="{6E1D72DC-C13A-4CF4-8724-0A84DB29F5C4}"/>
              </a:ext>
            </a:extLst>
          </p:cNvPr>
          <p:cNvCxnSpPr/>
          <p:nvPr/>
        </p:nvCxnSpPr>
        <p:spPr>
          <a:xfrm>
            <a:off x="4487639" y="3086925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9E054E43-4040-44DB-B782-967B9B6CEB3D}"/>
              </a:ext>
            </a:extLst>
          </p:cNvPr>
          <p:cNvCxnSpPr/>
          <p:nvPr/>
        </p:nvCxnSpPr>
        <p:spPr>
          <a:xfrm>
            <a:off x="7367959" y="3096663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id="{169E77AB-B86B-46B5-895F-2E33C1808344}"/>
              </a:ext>
            </a:extLst>
          </p:cNvPr>
          <p:cNvCxnSpPr/>
          <p:nvPr/>
        </p:nvCxnSpPr>
        <p:spPr>
          <a:xfrm>
            <a:off x="12980649" y="3063603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>
            <a:extLst>
              <a:ext uri="{FF2B5EF4-FFF2-40B4-BE49-F238E27FC236}">
                <a16:creationId xmlns:a16="http://schemas.microsoft.com/office/drawing/2014/main" id="{12C14AD1-605D-4F2E-A170-A4E1BCF6CC27}"/>
              </a:ext>
            </a:extLst>
          </p:cNvPr>
          <p:cNvCxnSpPr/>
          <p:nvPr/>
        </p:nvCxnSpPr>
        <p:spPr>
          <a:xfrm>
            <a:off x="12768559" y="3063603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Овал 53">
            <a:extLst>
              <a:ext uri="{FF2B5EF4-FFF2-40B4-BE49-F238E27FC236}">
                <a16:creationId xmlns:a16="http://schemas.microsoft.com/office/drawing/2014/main" id="{48AEF29A-55D8-4EB9-BCB3-55FB78E39D4C}"/>
              </a:ext>
            </a:extLst>
          </p:cNvPr>
          <p:cNvSpPr/>
          <p:nvPr/>
        </p:nvSpPr>
        <p:spPr>
          <a:xfrm>
            <a:off x="6479799" y="4853165"/>
            <a:ext cx="720080" cy="484581"/>
          </a:xfrm>
          <a:prstGeom prst="ellipse">
            <a:avLst/>
          </a:prstGeom>
          <a:solidFill>
            <a:schemeClr val="lt1">
              <a:alpha val="39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316FE70-0AE6-4008-A6D5-B284C95E42F4}"/>
              </a:ext>
            </a:extLst>
          </p:cNvPr>
          <p:cNvSpPr txBox="1"/>
          <p:nvPr/>
        </p:nvSpPr>
        <p:spPr>
          <a:xfrm>
            <a:off x="2543423" y="5836783"/>
            <a:ext cx="1799954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EuroScript" pitchFamily="2" charset="0"/>
              </a:rPr>
              <a:t>б.3</a:t>
            </a:r>
          </a:p>
          <a:p>
            <a:endParaRPr lang="ru-RU" sz="1050" dirty="0"/>
          </a:p>
        </p:txBody>
      </p:sp>
      <p:pic>
        <p:nvPicPr>
          <p:cNvPr id="60" name="Рисунок 59">
            <a:extLst>
              <a:ext uri="{FF2B5EF4-FFF2-40B4-BE49-F238E27FC236}">
                <a16:creationId xmlns:a16="http://schemas.microsoft.com/office/drawing/2014/main" id="{A74863A5-F87F-44D2-B407-02F89C48EC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147" y="4347964"/>
            <a:ext cx="457939" cy="1182056"/>
          </a:xfrm>
          <a:prstGeom prst="rect">
            <a:avLst/>
          </a:prstGeom>
        </p:spPr>
      </p:pic>
      <p:pic>
        <p:nvPicPr>
          <p:cNvPr id="63" name="Рисунок 62">
            <a:extLst>
              <a:ext uri="{FF2B5EF4-FFF2-40B4-BE49-F238E27FC236}">
                <a16:creationId xmlns:a16="http://schemas.microsoft.com/office/drawing/2014/main" id="{4FDFDDD0-8B59-4633-9244-263ADAEEF45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647" t="8456" r="38698" b="11179"/>
          <a:stretch/>
        </p:blipFill>
        <p:spPr>
          <a:xfrm>
            <a:off x="10214266" y="4067869"/>
            <a:ext cx="532573" cy="15897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44E012-A71D-41DD-BDD9-76A074A34699}"/>
              </a:ext>
            </a:extLst>
          </p:cNvPr>
          <p:cNvSpPr txBox="1"/>
          <p:nvPr/>
        </p:nvSpPr>
        <p:spPr>
          <a:xfrm>
            <a:off x="2543423" y="1901013"/>
            <a:ext cx="8803385" cy="646331"/>
          </a:xfrm>
          <a:prstGeom prst="rect">
            <a:avLst/>
          </a:prstGeom>
          <a:solidFill>
            <a:schemeClr val="bg1">
              <a:lumMod val="95000"/>
              <a:alpha val="72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/>
              <a:t>Пример записи большой секунды </a:t>
            </a:r>
            <a:r>
              <a:rPr lang="ru-RU" sz="3600" b="1" dirty="0"/>
              <a:t>вниз</a:t>
            </a:r>
            <a:r>
              <a:rPr lang="ru-RU" sz="2800" dirty="0"/>
              <a:t> от звука: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48DF05C-E224-472A-A62C-0D49309E4EBB}"/>
              </a:ext>
            </a:extLst>
          </p:cNvPr>
          <p:cNvSpPr txBox="1"/>
          <p:nvPr/>
        </p:nvSpPr>
        <p:spPr>
          <a:xfrm>
            <a:off x="10896352" y="5803997"/>
            <a:ext cx="1799954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EuroScript" pitchFamily="2" charset="0"/>
              </a:rPr>
              <a:t>б.2</a:t>
            </a:r>
          </a:p>
          <a:p>
            <a:endParaRPr lang="ru-RU" sz="1050" dirty="0"/>
          </a:p>
        </p:txBody>
      </p:sp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id="{53858AB2-1E2F-4993-B348-F0FC44873CD0}"/>
              </a:ext>
            </a:extLst>
          </p:cNvPr>
          <p:cNvCxnSpPr/>
          <p:nvPr/>
        </p:nvCxnSpPr>
        <p:spPr>
          <a:xfrm>
            <a:off x="10176271" y="3106400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Овал 35">
            <a:extLst>
              <a:ext uri="{FF2B5EF4-FFF2-40B4-BE49-F238E27FC236}">
                <a16:creationId xmlns:a16="http://schemas.microsoft.com/office/drawing/2014/main" id="{D9BA9EE3-6D49-42E9-8C0A-72867948B3B9}"/>
              </a:ext>
            </a:extLst>
          </p:cNvPr>
          <p:cNvSpPr/>
          <p:nvPr/>
        </p:nvSpPr>
        <p:spPr>
          <a:xfrm>
            <a:off x="9178032" y="4070199"/>
            <a:ext cx="720080" cy="484581"/>
          </a:xfrm>
          <a:prstGeom prst="ellipse">
            <a:avLst/>
          </a:prstGeom>
          <a:solidFill>
            <a:schemeClr val="lt1">
              <a:alpha val="48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BBEDC6D7-74E9-4DDA-9DBF-D1B21DA2D0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0538" y="3539655"/>
            <a:ext cx="457939" cy="1182056"/>
          </a:xfrm>
          <a:prstGeom prst="rect">
            <a:avLst/>
          </a:prstGeom>
        </p:spPr>
      </p:pic>
      <p:sp>
        <p:nvSpPr>
          <p:cNvPr id="38" name="Овал 37">
            <a:extLst>
              <a:ext uri="{FF2B5EF4-FFF2-40B4-BE49-F238E27FC236}">
                <a16:creationId xmlns:a16="http://schemas.microsoft.com/office/drawing/2014/main" id="{163965B3-F399-4368-BF70-65F18726C46B}"/>
              </a:ext>
            </a:extLst>
          </p:cNvPr>
          <p:cNvSpPr/>
          <p:nvPr/>
        </p:nvSpPr>
        <p:spPr>
          <a:xfrm>
            <a:off x="11796329" y="5171756"/>
            <a:ext cx="720080" cy="484581"/>
          </a:xfrm>
          <a:prstGeom prst="ellipse">
            <a:avLst/>
          </a:prstGeom>
          <a:solidFill>
            <a:schemeClr val="lt1">
              <a:alpha val="50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FBAE0B7-A4D3-4793-BADA-F0E424DB7544}"/>
              </a:ext>
            </a:extLst>
          </p:cNvPr>
          <p:cNvSpPr txBox="1"/>
          <p:nvPr/>
        </p:nvSpPr>
        <p:spPr>
          <a:xfrm>
            <a:off x="5281088" y="5803996"/>
            <a:ext cx="1799954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EuroScript" pitchFamily="2" charset="0"/>
              </a:rPr>
              <a:t>б.3</a:t>
            </a:r>
          </a:p>
          <a:p>
            <a:endParaRPr lang="ru-RU" sz="10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CB96A9F-FB04-4DB6-8310-43B845D0C3AC}"/>
              </a:ext>
            </a:extLst>
          </p:cNvPr>
          <p:cNvSpPr txBox="1"/>
          <p:nvPr/>
        </p:nvSpPr>
        <p:spPr>
          <a:xfrm>
            <a:off x="8105098" y="5770691"/>
            <a:ext cx="1799954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EuroScript" pitchFamily="2" charset="0"/>
              </a:rPr>
              <a:t>б.3</a:t>
            </a:r>
          </a:p>
          <a:p>
            <a:endParaRPr lang="ru-RU" sz="1050" dirty="0"/>
          </a:p>
        </p:txBody>
      </p:sp>
      <p:sp>
        <p:nvSpPr>
          <p:cNvPr id="34" name="Прямоугольник: скругленные углы 33">
            <a:extLst>
              <a:ext uri="{FF2B5EF4-FFF2-40B4-BE49-F238E27FC236}">
                <a16:creationId xmlns:a16="http://schemas.microsoft.com/office/drawing/2014/main" id="{F329617C-109C-4AB7-A75C-FD45D244498A}"/>
              </a:ext>
            </a:extLst>
          </p:cNvPr>
          <p:cNvSpPr/>
          <p:nvPr/>
        </p:nvSpPr>
        <p:spPr>
          <a:xfrm>
            <a:off x="1939583" y="386964"/>
            <a:ext cx="5121700" cy="113267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A41AF466-CBCF-4147-84C0-3965D3059EDD}"/>
              </a:ext>
            </a:extLst>
          </p:cNvPr>
          <p:cNvSpPr/>
          <p:nvPr/>
        </p:nvSpPr>
        <p:spPr>
          <a:xfrm>
            <a:off x="2477351" y="553756"/>
            <a:ext cx="4149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  <a:latin typeface="EuroScript" pitchFamily="2" charset="0"/>
              </a:rPr>
              <a:t>б</a:t>
            </a:r>
            <a:r>
              <a:rPr lang="ru-RU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  <a:effectLst/>
                <a:latin typeface="EuroScript" pitchFamily="2" charset="0"/>
              </a:rPr>
              <a:t>.3 </a:t>
            </a:r>
            <a:r>
              <a:rPr lang="ru-RU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= 2</a:t>
            </a:r>
            <a:r>
              <a:rPr lang="ru-RU" sz="54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  <a:r>
              <a:rPr lang="ru-RU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тона</a:t>
            </a:r>
          </a:p>
        </p:txBody>
      </p:sp>
    </p:spTree>
    <p:extLst>
      <p:ext uri="{BB962C8B-B14F-4D97-AF65-F5344CB8AC3E}">
        <p14:creationId xmlns:p14="http://schemas.microsoft.com/office/powerpoint/2010/main" val="2979567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13AB213-FA67-4E96-99D5-8F61CBECB814}"/>
              </a:ext>
            </a:extLst>
          </p:cNvPr>
          <p:cNvSpPr/>
          <p:nvPr/>
        </p:nvSpPr>
        <p:spPr>
          <a:xfrm>
            <a:off x="1823345" y="532370"/>
            <a:ext cx="9193455" cy="18702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253D39-C615-406F-89FD-8AE6F2A5F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4105" y="786598"/>
            <a:ext cx="9193455" cy="1152521"/>
          </a:xfrm>
        </p:spPr>
        <p:txBody>
          <a:bodyPr/>
          <a:lstStyle/>
          <a:p>
            <a:pPr algn="ctr"/>
            <a:r>
              <a:rPr lang="ru-RU" sz="4000" dirty="0"/>
              <a:t>Трезвучие-это аккорд из 3х звуков.</a:t>
            </a:r>
            <a:br>
              <a:rPr lang="ru-RU" sz="4000" dirty="0"/>
            </a:br>
            <a:r>
              <a:rPr lang="ru-RU" sz="4000" dirty="0"/>
              <a:t>Трезвучие состоит из двух терций и определяется по нижней терции.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64F7F9FE-B858-4812-A4C5-1BF741B66829}"/>
              </a:ext>
            </a:extLst>
          </p:cNvPr>
          <p:cNvCxnSpPr>
            <a:cxnSpLocks/>
          </p:cNvCxnSpPr>
          <p:nvPr/>
        </p:nvCxnSpPr>
        <p:spPr>
          <a:xfrm>
            <a:off x="726512" y="3059757"/>
            <a:ext cx="12258071" cy="2716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9CECF412-480D-440D-AFE5-67F07125CA5E}"/>
              </a:ext>
            </a:extLst>
          </p:cNvPr>
          <p:cNvCxnSpPr>
            <a:cxnSpLocks/>
          </p:cNvCxnSpPr>
          <p:nvPr/>
        </p:nvCxnSpPr>
        <p:spPr>
          <a:xfrm>
            <a:off x="726512" y="3563813"/>
            <a:ext cx="12258071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8D6E600E-CC09-451A-A9EE-71D32817F02B}"/>
              </a:ext>
            </a:extLst>
          </p:cNvPr>
          <p:cNvCxnSpPr>
            <a:cxnSpLocks/>
          </p:cNvCxnSpPr>
          <p:nvPr/>
        </p:nvCxnSpPr>
        <p:spPr>
          <a:xfrm flipV="1">
            <a:off x="726512" y="4048394"/>
            <a:ext cx="12258071" cy="19475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E5AB9131-85C0-4084-A315-8F45E7D911CC}"/>
              </a:ext>
            </a:extLst>
          </p:cNvPr>
          <p:cNvCxnSpPr>
            <a:cxnSpLocks/>
          </p:cNvCxnSpPr>
          <p:nvPr/>
        </p:nvCxnSpPr>
        <p:spPr>
          <a:xfrm>
            <a:off x="726512" y="4571925"/>
            <a:ext cx="12258071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3D46E412-75AB-4B9D-90B1-653AF38053C3}"/>
              </a:ext>
            </a:extLst>
          </p:cNvPr>
          <p:cNvCxnSpPr>
            <a:cxnSpLocks/>
          </p:cNvCxnSpPr>
          <p:nvPr/>
        </p:nvCxnSpPr>
        <p:spPr>
          <a:xfrm>
            <a:off x="726512" y="5075981"/>
            <a:ext cx="12258071" cy="19476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BC19D8F-FEDE-4C4C-A889-72F4C5E8E53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27199" y="2185932"/>
            <a:ext cx="1359020" cy="3763874"/>
          </a:xfrm>
          <a:prstGeom prst="rect">
            <a:avLst/>
          </a:prstGeom>
          <a:ln>
            <a:noFill/>
          </a:ln>
        </p:spPr>
      </p:pic>
      <p:sp>
        <p:nvSpPr>
          <p:cNvPr id="43" name="Овал 42">
            <a:extLst>
              <a:ext uri="{FF2B5EF4-FFF2-40B4-BE49-F238E27FC236}">
                <a16:creationId xmlns:a16="http://schemas.microsoft.com/office/drawing/2014/main" id="{F1E6EA5E-BB3D-4D4F-9707-204F58E3C4F9}"/>
              </a:ext>
            </a:extLst>
          </p:cNvPr>
          <p:cNvSpPr/>
          <p:nvPr/>
        </p:nvSpPr>
        <p:spPr>
          <a:xfrm>
            <a:off x="2724204" y="5303091"/>
            <a:ext cx="720080" cy="484581"/>
          </a:xfrm>
          <a:prstGeom prst="ellipse">
            <a:avLst/>
          </a:prstGeom>
          <a:solidFill>
            <a:schemeClr val="lt1">
              <a:alpha val="42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>
            <a:extLst>
              <a:ext uri="{FF2B5EF4-FFF2-40B4-BE49-F238E27FC236}">
                <a16:creationId xmlns:a16="http://schemas.microsoft.com/office/drawing/2014/main" id="{E890B1F3-71E1-4DC7-8B3C-28297ABBDC80}"/>
              </a:ext>
            </a:extLst>
          </p:cNvPr>
          <p:cNvSpPr/>
          <p:nvPr/>
        </p:nvSpPr>
        <p:spPr>
          <a:xfrm>
            <a:off x="4230095" y="4853166"/>
            <a:ext cx="720080" cy="484581"/>
          </a:xfrm>
          <a:prstGeom prst="ellipse">
            <a:avLst/>
          </a:prstGeom>
          <a:solidFill>
            <a:schemeClr val="lt1">
              <a:alpha val="51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>
            <a:extLst>
              <a:ext uri="{FF2B5EF4-FFF2-40B4-BE49-F238E27FC236}">
                <a16:creationId xmlns:a16="http://schemas.microsoft.com/office/drawing/2014/main" id="{C4CC5631-7ABD-47E8-8D22-6E5AA43A4379}"/>
              </a:ext>
            </a:extLst>
          </p:cNvPr>
          <p:cNvSpPr/>
          <p:nvPr/>
        </p:nvSpPr>
        <p:spPr>
          <a:xfrm>
            <a:off x="5386230" y="4286641"/>
            <a:ext cx="720080" cy="484581"/>
          </a:xfrm>
          <a:prstGeom prst="ellipse">
            <a:avLst/>
          </a:prstGeom>
          <a:solidFill>
            <a:schemeClr val="lt1">
              <a:alpha val="39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Овал 46">
            <a:extLst>
              <a:ext uri="{FF2B5EF4-FFF2-40B4-BE49-F238E27FC236}">
                <a16:creationId xmlns:a16="http://schemas.microsoft.com/office/drawing/2014/main" id="{122448FD-3FCB-4672-A514-4FFE02B66732}"/>
              </a:ext>
            </a:extLst>
          </p:cNvPr>
          <p:cNvSpPr/>
          <p:nvPr/>
        </p:nvSpPr>
        <p:spPr>
          <a:xfrm>
            <a:off x="9545473" y="4833690"/>
            <a:ext cx="720080" cy="484581"/>
          </a:xfrm>
          <a:prstGeom prst="ellipse">
            <a:avLst/>
          </a:prstGeom>
          <a:solidFill>
            <a:schemeClr val="lt1">
              <a:alpha val="48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9E054E43-4040-44DB-B782-967B9B6CEB3D}"/>
              </a:ext>
            </a:extLst>
          </p:cNvPr>
          <p:cNvCxnSpPr/>
          <p:nvPr/>
        </p:nvCxnSpPr>
        <p:spPr>
          <a:xfrm>
            <a:off x="6719887" y="3053866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id="{169E77AB-B86B-46B5-895F-2E33C1808344}"/>
              </a:ext>
            </a:extLst>
          </p:cNvPr>
          <p:cNvCxnSpPr/>
          <p:nvPr/>
        </p:nvCxnSpPr>
        <p:spPr>
          <a:xfrm>
            <a:off x="12980649" y="3063603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>
            <a:extLst>
              <a:ext uri="{FF2B5EF4-FFF2-40B4-BE49-F238E27FC236}">
                <a16:creationId xmlns:a16="http://schemas.microsoft.com/office/drawing/2014/main" id="{12C14AD1-605D-4F2E-A170-A4E1BCF6CC27}"/>
              </a:ext>
            </a:extLst>
          </p:cNvPr>
          <p:cNvCxnSpPr/>
          <p:nvPr/>
        </p:nvCxnSpPr>
        <p:spPr>
          <a:xfrm>
            <a:off x="12768559" y="3063603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Овал 53">
            <a:extLst>
              <a:ext uri="{FF2B5EF4-FFF2-40B4-BE49-F238E27FC236}">
                <a16:creationId xmlns:a16="http://schemas.microsoft.com/office/drawing/2014/main" id="{48AEF29A-55D8-4EB9-BCB3-55FB78E39D4C}"/>
              </a:ext>
            </a:extLst>
          </p:cNvPr>
          <p:cNvSpPr/>
          <p:nvPr/>
        </p:nvSpPr>
        <p:spPr>
          <a:xfrm>
            <a:off x="7404731" y="5261270"/>
            <a:ext cx="720080" cy="484581"/>
          </a:xfrm>
          <a:prstGeom prst="ellipse">
            <a:avLst/>
          </a:prstGeom>
          <a:solidFill>
            <a:schemeClr val="lt1">
              <a:alpha val="39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316FE70-0AE6-4008-A6D5-B284C95E42F4}"/>
              </a:ext>
            </a:extLst>
          </p:cNvPr>
          <p:cNvSpPr txBox="1"/>
          <p:nvPr/>
        </p:nvSpPr>
        <p:spPr>
          <a:xfrm>
            <a:off x="2859152" y="3943346"/>
            <a:ext cx="121001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EuroScript" pitchFamily="2" charset="0"/>
              </a:rPr>
              <a:t>б.3</a:t>
            </a:r>
          </a:p>
          <a:p>
            <a:endParaRPr lang="ru-RU" sz="900" dirty="0">
              <a:solidFill>
                <a:srgbClr val="FF0000"/>
              </a:solidFill>
            </a:endParaRPr>
          </a:p>
        </p:txBody>
      </p:sp>
      <p:pic>
        <p:nvPicPr>
          <p:cNvPr id="60" name="Рисунок 59">
            <a:extLst>
              <a:ext uri="{FF2B5EF4-FFF2-40B4-BE49-F238E27FC236}">
                <a16:creationId xmlns:a16="http://schemas.microsoft.com/office/drawing/2014/main" id="{A74863A5-F87F-44D2-B407-02F89C48EC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7877" y="4330390"/>
            <a:ext cx="457939" cy="1182056"/>
          </a:xfrm>
          <a:prstGeom prst="rect">
            <a:avLst/>
          </a:prstGeom>
        </p:spPr>
      </p:pic>
      <p:sp>
        <p:nvSpPr>
          <p:cNvPr id="36" name="Овал 35">
            <a:extLst>
              <a:ext uri="{FF2B5EF4-FFF2-40B4-BE49-F238E27FC236}">
                <a16:creationId xmlns:a16="http://schemas.microsoft.com/office/drawing/2014/main" id="{D9BA9EE3-6D49-42E9-8C0A-72867948B3B9}"/>
              </a:ext>
            </a:extLst>
          </p:cNvPr>
          <p:cNvSpPr/>
          <p:nvPr/>
        </p:nvSpPr>
        <p:spPr>
          <a:xfrm>
            <a:off x="11050827" y="4310158"/>
            <a:ext cx="720080" cy="484581"/>
          </a:xfrm>
          <a:prstGeom prst="ellipse">
            <a:avLst/>
          </a:prstGeom>
          <a:solidFill>
            <a:schemeClr val="lt1">
              <a:alpha val="48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FBAE0B7-A4D3-4793-BADA-F0E424DB7544}"/>
              </a:ext>
            </a:extLst>
          </p:cNvPr>
          <p:cNvSpPr txBox="1"/>
          <p:nvPr/>
        </p:nvSpPr>
        <p:spPr>
          <a:xfrm>
            <a:off x="3755456" y="5967194"/>
            <a:ext cx="1799954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EuroScript" pitchFamily="2" charset="0"/>
              </a:rPr>
              <a:t>ч.5</a:t>
            </a:r>
          </a:p>
          <a:p>
            <a:endParaRPr lang="ru-RU" sz="105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259F84A-D0E1-473A-8B34-34A7C0BDF261}"/>
              </a:ext>
            </a:extLst>
          </p:cNvPr>
          <p:cNvSpPr txBox="1"/>
          <p:nvPr/>
        </p:nvSpPr>
        <p:spPr>
          <a:xfrm>
            <a:off x="4289263" y="3406072"/>
            <a:ext cx="121001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EuroScript" pitchFamily="2" charset="0"/>
              </a:rPr>
              <a:t>м.3</a:t>
            </a:r>
          </a:p>
          <a:p>
            <a:endParaRPr lang="ru-RU" sz="900" dirty="0">
              <a:solidFill>
                <a:srgbClr val="FF0000"/>
              </a:solidFill>
            </a:endParaRPr>
          </a:p>
        </p:txBody>
      </p: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EFDCBE15-6685-44E9-9145-E6CE277FAA7D}"/>
              </a:ext>
            </a:extLst>
          </p:cNvPr>
          <p:cNvCxnSpPr>
            <a:cxnSpLocks/>
          </p:cNvCxnSpPr>
          <p:nvPr/>
        </p:nvCxnSpPr>
        <p:spPr>
          <a:xfrm>
            <a:off x="2539872" y="5562336"/>
            <a:ext cx="1032265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Левая фигурная скобка 15">
            <a:extLst>
              <a:ext uri="{FF2B5EF4-FFF2-40B4-BE49-F238E27FC236}">
                <a16:creationId xmlns:a16="http://schemas.microsoft.com/office/drawing/2014/main" id="{72B9AB47-8CD9-4F61-BBF6-34846EFFF23B}"/>
              </a:ext>
            </a:extLst>
          </p:cNvPr>
          <p:cNvSpPr/>
          <p:nvPr/>
        </p:nvSpPr>
        <p:spPr>
          <a:xfrm rot="15376880">
            <a:off x="4282378" y="3954547"/>
            <a:ext cx="430221" cy="3558629"/>
          </a:xfrm>
          <a:prstGeom prst="leftBrac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id="{02142E73-E791-4C7E-8BA8-79E46E01BA12}"/>
              </a:ext>
            </a:extLst>
          </p:cNvPr>
          <p:cNvCxnSpPr>
            <a:cxnSpLocks/>
          </p:cNvCxnSpPr>
          <p:nvPr/>
        </p:nvCxnSpPr>
        <p:spPr>
          <a:xfrm>
            <a:off x="7248638" y="5481138"/>
            <a:ext cx="1032265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Левая фигурная скобка 41">
            <a:extLst>
              <a:ext uri="{FF2B5EF4-FFF2-40B4-BE49-F238E27FC236}">
                <a16:creationId xmlns:a16="http://schemas.microsoft.com/office/drawing/2014/main" id="{7CD4986C-3C47-42D7-B2D6-055DF512F52F}"/>
              </a:ext>
            </a:extLst>
          </p:cNvPr>
          <p:cNvSpPr/>
          <p:nvPr/>
        </p:nvSpPr>
        <p:spPr>
          <a:xfrm rot="15376880">
            <a:off x="9594480" y="3413295"/>
            <a:ext cx="430221" cy="4333483"/>
          </a:xfrm>
          <a:prstGeom prst="leftBrac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FF3D3E5-8A27-40D5-9861-3494FF5986CC}"/>
              </a:ext>
            </a:extLst>
          </p:cNvPr>
          <p:cNvSpPr txBox="1"/>
          <p:nvPr/>
        </p:nvSpPr>
        <p:spPr>
          <a:xfrm>
            <a:off x="9216846" y="5858992"/>
            <a:ext cx="1799954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EuroScript" pitchFamily="2" charset="0"/>
              </a:rPr>
              <a:t>ч.5</a:t>
            </a:r>
          </a:p>
          <a:p>
            <a:endParaRPr lang="ru-RU" sz="105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1011D5A-C81A-4EDB-B0FE-2E74879F2F32}"/>
              </a:ext>
            </a:extLst>
          </p:cNvPr>
          <p:cNvSpPr txBox="1"/>
          <p:nvPr/>
        </p:nvSpPr>
        <p:spPr>
          <a:xfrm>
            <a:off x="9875767" y="3332069"/>
            <a:ext cx="121001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EuroScript" pitchFamily="2" charset="0"/>
              </a:rPr>
              <a:t>б.3</a:t>
            </a:r>
          </a:p>
          <a:p>
            <a:endParaRPr lang="ru-RU" sz="900" dirty="0">
              <a:solidFill>
                <a:srgbClr val="FF0000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81A54D3-7C32-493A-9750-1865824B132B}"/>
              </a:ext>
            </a:extLst>
          </p:cNvPr>
          <p:cNvSpPr txBox="1"/>
          <p:nvPr/>
        </p:nvSpPr>
        <p:spPr>
          <a:xfrm>
            <a:off x="7632237" y="3757688"/>
            <a:ext cx="121001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EuroScript" pitchFamily="2" charset="0"/>
              </a:rPr>
              <a:t>м.3</a:t>
            </a:r>
          </a:p>
          <a:p>
            <a:endParaRPr lang="ru-RU" sz="900" dirty="0">
              <a:solidFill>
                <a:srgbClr val="FF0000"/>
              </a:solidFill>
            </a:endParaRPr>
          </a:p>
        </p:txBody>
      </p:sp>
      <p:sp>
        <p:nvSpPr>
          <p:cNvPr id="57" name="Левая фигурная скобка 56">
            <a:extLst>
              <a:ext uri="{FF2B5EF4-FFF2-40B4-BE49-F238E27FC236}">
                <a16:creationId xmlns:a16="http://schemas.microsoft.com/office/drawing/2014/main" id="{787B1194-691C-4EC0-BFBC-59C27628C2F1}"/>
              </a:ext>
            </a:extLst>
          </p:cNvPr>
          <p:cNvSpPr/>
          <p:nvPr/>
        </p:nvSpPr>
        <p:spPr>
          <a:xfrm rot="4616738">
            <a:off x="8195718" y="3591008"/>
            <a:ext cx="430221" cy="2193055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8" name="Левая фигурная скобка 57">
            <a:extLst>
              <a:ext uri="{FF2B5EF4-FFF2-40B4-BE49-F238E27FC236}">
                <a16:creationId xmlns:a16="http://schemas.microsoft.com/office/drawing/2014/main" id="{48301F39-7D6E-443C-8317-E02A025E52FD}"/>
              </a:ext>
            </a:extLst>
          </p:cNvPr>
          <p:cNvSpPr/>
          <p:nvPr/>
        </p:nvSpPr>
        <p:spPr>
          <a:xfrm rot="4616738">
            <a:off x="10364306" y="3098957"/>
            <a:ext cx="430221" cy="2137121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9" name="Левая фигурная скобка 58">
            <a:extLst>
              <a:ext uri="{FF2B5EF4-FFF2-40B4-BE49-F238E27FC236}">
                <a16:creationId xmlns:a16="http://schemas.microsoft.com/office/drawing/2014/main" id="{55AE6660-6F5F-4732-86A9-1FFFF62547A5}"/>
              </a:ext>
            </a:extLst>
          </p:cNvPr>
          <p:cNvSpPr/>
          <p:nvPr/>
        </p:nvSpPr>
        <p:spPr>
          <a:xfrm rot="4616738">
            <a:off x="3199098" y="3731330"/>
            <a:ext cx="430221" cy="2222431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1" name="Левая фигурная скобка 60">
            <a:extLst>
              <a:ext uri="{FF2B5EF4-FFF2-40B4-BE49-F238E27FC236}">
                <a16:creationId xmlns:a16="http://schemas.microsoft.com/office/drawing/2014/main" id="{CD654E7F-7E02-49E9-91CA-966D035B263E}"/>
              </a:ext>
            </a:extLst>
          </p:cNvPr>
          <p:cNvSpPr/>
          <p:nvPr/>
        </p:nvSpPr>
        <p:spPr>
          <a:xfrm rot="4360999">
            <a:off x="4722670" y="3308519"/>
            <a:ext cx="430221" cy="1929823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451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13AB213-FA67-4E96-99D5-8F61CBECB814}"/>
              </a:ext>
            </a:extLst>
          </p:cNvPr>
          <p:cNvSpPr/>
          <p:nvPr/>
        </p:nvSpPr>
        <p:spPr>
          <a:xfrm>
            <a:off x="965106" y="250278"/>
            <a:ext cx="8279607" cy="18702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sz="110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253D39-C615-406F-89FD-8AE6F2A5F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0118" y="446600"/>
            <a:ext cx="7097798" cy="1152521"/>
          </a:xfrm>
        </p:spPr>
        <p:txBody>
          <a:bodyPr/>
          <a:lstStyle/>
          <a:p>
            <a:r>
              <a:rPr lang="ru-RU" sz="3200" dirty="0"/>
              <a:t>Мажорное трезвучие состоит из большой и малой терций, называется большим и обозначается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64F7F9FE-B858-4812-A4C5-1BF741B66829}"/>
              </a:ext>
            </a:extLst>
          </p:cNvPr>
          <p:cNvCxnSpPr>
            <a:cxnSpLocks/>
          </p:cNvCxnSpPr>
          <p:nvPr/>
        </p:nvCxnSpPr>
        <p:spPr>
          <a:xfrm>
            <a:off x="726512" y="3059757"/>
            <a:ext cx="12258071" cy="2716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9CECF412-480D-440D-AFE5-67F07125CA5E}"/>
              </a:ext>
            </a:extLst>
          </p:cNvPr>
          <p:cNvCxnSpPr>
            <a:cxnSpLocks/>
          </p:cNvCxnSpPr>
          <p:nvPr/>
        </p:nvCxnSpPr>
        <p:spPr>
          <a:xfrm>
            <a:off x="726512" y="3563813"/>
            <a:ext cx="12258071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8D6E600E-CC09-451A-A9EE-71D32817F02B}"/>
              </a:ext>
            </a:extLst>
          </p:cNvPr>
          <p:cNvCxnSpPr>
            <a:cxnSpLocks/>
          </p:cNvCxnSpPr>
          <p:nvPr/>
        </p:nvCxnSpPr>
        <p:spPr>
          <a:xfrm flipV="1">
            <a:off x="726512" y="4048394"/>
            <a:ext cx="12258071" cy="19475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E5AB9131-85C0-4084-A315-8F45E7D911CC}"/>
              </a:ext>
            </a:extLst>
          </p:cNvPr>
          <p:cNvCxnSpPr>
            <a:cxnSpLocks/>
          </p:cNvCxnSpPr>
          <p:nvPr/>
        </p:nvCxnSpPr>
        <p:spPr>
          <a:xfrm>
            <a:off x="726512" y="4571925"/>
            <a:ext cx="12258071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3D46E412-75AB-4B9D-90B1-653AF38053C3}"/>
              </a:ext>
            </a:extLst>
          </p:cNvPr>
          <p:cNvCxnSpPr>
            <a:cxnSpLocks/>
          </p:cNvCxnSpPr>
          <p:nvPr/>
        </p:nvCxnSpPr>
        <p:spPr>
          <a:xfrm>
            <a:off x="726512" y="5075981"/>
            <a:ext cx="12258071" cy="19476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BC19D8F-FEDE-4C4C-A889-72F4C5E8E53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27199" y="2185932"/>
            <a:ext cx="1359020" cy="3763874"/>
          </a:xfrm>
          <a:prstGeom prst="rect">
            <a:avLst/>
          </a:prstGeom>
          <a:ln>
            <a:noFill/>
          </a:ln>
        </p:spPr>
      </p:pic>
      <p:sp>
        <p:nvSpPr>
          <p:cNvPr id="43" name="Овал 42">
            <a:extLst>
              <a:ext uri="{FF2B5EF4-FFF2-40B4-BE49-F238E27FC236}">
                <a16:creationId xmlns:a16="http://schemas.microsoft.com/office/drawing/2014/main" id="{F1E6EA5E-BB3D-4D4F-9707-204F58E3C4F9}"/>
              </a:ext>
            </a:extLst>
          </p:cNvPr>
          <p:cNvSpPr/>
          <p:nvPr/>
        </p:nvSpPr>
        <p:spPr>
          <a:xfrm>
            <a:off x="2724204" y="5303091"/>
            <a:ext cx="720080" cy="484581"/>
          </a:xfrm>
          <a:prstGeom prst="ellipse">
            <a:avLst/>
          </a:prstGeom>
          <a:solidFill>
            <a:schemeClr val="lt1">
              <a:alpha val="42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>
            <a:extLst>
              <a:ext uri="{FF2B5EF4-FFF2-40B4-BE49-F238E27FC236}">
                <a16:creationId xmlns:a16="http://schemas.microsoft.com/office/drawing/2014/main" id="{E890B1F3-71E1-4DC7-8B3C-28297ABBDC80}"/>
              </a:ext>
            </a:extLst>
          </p:cNvPr>
          <p:cNvSpPr/>
          <p:nvPr/>
        </p:nvSpPr>
        <p:spPr>
          <a:xfrm>
            <a:off x="4230095" y="4853166"/>
            <a:ext cx="720080" cy="484581"/>
          </a:xfrm>
          <a:prstGeom prst="ellipse">
            <a:avLst/>
          </a:prstGeom>
          <a:solidFill>
            <a:schemeClr val="lt1">
              <a:alpha val="51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>
            <a:extLst>
              <a:ext uri="{FF2B5EF4-FFF2-40B4-BE49-F238E27FC236}">
                <a16:creationId xmlns:a16="http://schemas.microsoft.com/office/drawing/2014/main" id="{C4CC5631-7ABD-47E8-8D22-6E5AA43A4379}"/>
              </a:ext>
            </a:extLst>
          </p:cNvPr>
          <p:cNvSpPr/>
          <p:nvPr/>
        </p:nvSpPr>
        <p:spPr>
          <a:xfrm>
            <a:off x="5509083" y="4308235"/>
            <a:ext cx="720080" cy="484581"/>
          </a:xfrm>
          <a:prstGeom prst="ellipse">
            <a:avLst/>
          </a:prstGeom>
          <a:solidFill>
            <a:schemeClr val="lt1">
              <a:alpha val="39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Овал 46">
            <a:extLst>
              <a:ext uri="{FF2B5EF4-FFF2-40B4-BE49-F238E27FC236}">
                <a16:creationId xmlns:a16="http://schemas.microsoft.com/office/drawing/2014/main" id="{122448FD-3FCB-4672-A514-4FFE02B66732}"/>
              </a:ext>
            </a:extLst>
          </p:cNvPr>
          <p:cNvSpPr/>
          <p:nvPr/>
        </p:nvSpPr>
        <p:spPr>
          <a:xfrm>
            <a:off x="9503914" y="4893216"/>
            <a:ext cx="720080" cy="484581"/>
          </a:xfrm>
          <a:prstGeom prst="ellipse">
            <a:avLst/>
          </a:prstGeom>
          <a:solidFill>
            <a:schemeClr val="lt1">
              <a:alpha val="48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9E054E43-4040-44DB-B782-967B9B6CEB3D}"/>
              </a:ext>
            </a:extLst>
          </p:cNvPr>
          <p:cNvCxnSpPr/>
          <p:nvPr/>
        </p:nvCxnSpPr>
        <p:spPr>
          <a:xfrm>
            <a:off x="6719887" y="3053866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id="{169E77AB-B86B-46B5-895F-2E33C1808344}"/>
              </a:ext>
            </a:extLst>
          </p:cNvPr>
          <p:cNvCxnSpPr/>
          <p:nvPr/>
        </p:nvCxnSpPr>
        <p:spPr>
          <a:xfrm>
            <a:off x="12980649" y="3063603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>
            <a:extLst>
              <a:ext uri="{FF2B5EF4-FFF2-40B4-BE49-F238E27FC236}">
                <a16:creationId xmlns:a16="http://schemas.microsoft.com/office/drawing/2014/main" id="{12C14AD1-605D-4F2E-A170-A4E1BCF6CC27}"/>
              </a:ext>
            </a:extLst>
          </p:cNvPr>
          <p:cNvCxnSpPr/>
          <p:nvPr/>
        </p:nvCxnSpPr>
        <p:spPr>
          <a:xfrm>
            <a:off x="12768559" y="3063603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Овал 53">
            <a:extLst>
              <a:ext uri="{FF2B5EF4-FFF2-40B4-BE49-F238E27FC236}">
                <a16:creationId xmlns:a16="http://schemas.microsoft.com/office/drawing/2014/main" id="{48AEF29A-55D8-4EB9-BCB3-55FB78E39D4C}"/>
              </a:ext>
            </a:extLst>
          </p:cNvPr>
          <p:cNvSpPr/>
          <p:nvPr/>
        </p:nvSpPr>
        <p:spPr>
          <a:xfrm>
            <a:off x="7762482" y="5278222"/>
            <a:ext cx="720080" cy="484581"/>
          </a:xfrm>
          <a:prstGeom prst="ellipse">
            <a:avLst/>
          </a:prstGeom>
          <a:solidFill>
            <a:schemeClr val="lt1">
              <a:alpha val="39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316FE70-0AE6-4008-A6D5-B284C95E42F4}"/>
              </a:ext>
            </a:extLst>
          </p:cNvPr>
          <p:cNvSpPr txBox="1"/>
          <p:nvPr/>
        </p:nvSpPr>
        <p:spPr>
          <a:xfrm>
            <a:off x="2859152" y="3943346"/>
            <a:ext cx="121001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EuroScript" pitchFamily="2" charset="0"/>
              </a:rPr>
              <a:t>б.3</a:t>
            </a:r>
          </a:p>
          <a:p>
            <a:endParaRPr lang="ru-RU" sz="900" dirty="0">
              <a:solidFill>
                <a:srgbClr val="FF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FBAE0B7-A4D3-4793-BADA-F0E424DB7544}"/>
              </a:ext>
            </a:extLst>
          </p:cNvPr>
          <p:cNvSpPr txBox="1"/>
          <p:nvPr/>
        </p:nvSpPr>
        <p:spPr>
          <a:xfrm>
            <a:off x="4230095" y="5910838"/>
            <a:ext cx="102021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EuroScript" pitchFamily="2" charset="0"/>
              </a:rPr>
              <a:t>ч.5</a:t>
            </a:r>
          </a:p>
          <a:p>
            <a:endParaRPr lang="ru-RU" sz="8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259F84A-D0E1-473A-8B34-34A7C0BDF261}"/>
              </a:ext>
            </a:extLst>
          </p:cNvPr>
          <p:cNvSpPr txBox="1"/>
          <p:nvPr/>
        </p:nvSpPr>
        <p:spPr>
          <a:xfrm>
            <a:off x="4289263" y="3406072"/>
            <a:ext cx="121001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EuroScript" pitchFamily="2" charset="0"/>
              </a:rPr>
              <a:t>м.3</a:t>
            </a:r>
          </a:p>
          <a:p>
            <a:endParaRPr lang="ru-RU" sz="900" dirty="0">
              <a:solidFill>
                <a:srgbClr val="FF0000"/>
              </a:solidFill>
            </a:endParaRPr>
          </a:p>
        </p:txBody>
      </p: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EFDCBE15-6685-44E9-9145-E6CE277FAA7D}"/>
              </a:ext>
            </a:extLst>
          </p:cNvPr>
          <p:cNvCxnSpPr>
            <a:cxnSpLocks/>
          </p:cNvCxnSpPr>
          <p:nvPr/>
        </p:nvCxnSpPr>
        <p:spPr>
          <a:xfrm>
            <a:off x="2539872" y="5562336"/>
            <a:ext cx="1032265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Левая фигурная скобка 15">
            <a:extLst>
              <a:ext uri="{FF2B5EF4-FFF2-40B4-BE49-F238E27FC236}">
                <a16:creationId xmlns:a16="http://schemas.microsoft.com/office/drawing/2014/main" id="{72B9AB47-8CD9-4F61-BBF6-34846EFFF23B}"/>
              </a:ext>
            </a:extLst>
          </p:cNvPr>
          <p:cNvSpPr/>
          <p:nvPr/>
        </p:nvSpPr>
        <p:spPr>
          <a:xfrm rot="15376880">
            <a:off x="4282378" y="3954547"/>
            <a:ext cx="430221" cy="3558629"/>
          </a:xfrm>
          <a:prstGeom prst="leftBrac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Левая фигурная скобка 41">
            <a:extLst>
              <a:ext uri="{FF2B5EF4-FFF2-40B4-BE49-F238E27FC236}">
                <a16:creationId xmlns:a16="http://schemas.microsoft.com/office/drawing/2014/main" id="{7CD4986C-3C47-42D7-B2D6-055DF512F52F}"/>
              </a:ext>
            </a:extLst>
          </p:cNvPr>
          <p:cNvSpPr/>
          <p:nvPr/>
        </p:nvSpPr>
        <p:spPr>
          <a:xfrm rot="15376880">
            <a:off x="8757778" y="4227836"/>
            <a:ext cx="430221" cy="3074893"/>
          </a:xfrm>
          <a:prstGeom prst="leftBrac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1011D5A-C81A-4EDB-B0FE-2E74879F2F32}"/>
              </a:ext>
            </a:extLst>
          </p:cNvPr>
          <p:cNvSpPr txBox="1"/>
          <p:nvPr/>
        </p:nvSpPr>
        <p:spPr>
          <a:xfrm>
            <a:off x="8567916" y="5929451"/>
            <a:ext cx="121001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EuroScript" pitchFamily="2" charset="0"/>
              </a:rPr>
              <a:t>б.3</a:t>
            </a:r>
          </a:p>
          <a:p>
            <a:endParaRPr lang="ru-RU" sz="900" dirty="0">
              <a:solidFill>
                <a:srgbClr val="FF0000"/>
              </a:solidFill>
            </a:endParaRPr>
          </a:p>
        </p:txBody>
      </p:sp>
      <p:sp>
        <p:nvSpPr>
          <p:cNvPr id="59" name="Левая фигурная скобка 58">
            <a:extLst>
              <a:ext uri="{FF2B5EF4-FFF2-40B4-BE49-F238E27FC236}">
                <a16:creationId xmlns:a16="http://schemas.microsoft.com/office/drawing/2014/main" id="{55AE6660-6F5F-4732-86A9-1FFFF62547A5}"/>
              </a:ext>
            </a:extLst>
          </p:cNvPr>
          <p:cNvSpPr/>
          <p:nvPr/>
        </p:nvSpPr>
        <p:spPr>
          <a:xfrm rot="4616738">
            <a:off x="3199098" y="3731330"/>
            <a:ext cx="430221" cy="2222431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1" name="Левая фигурная скобка 60">
            <a:extLst>
              <a:ext uri="{FF2B5EF4-FFF2-40B4-BE49-F238E27FC236}">
                <a16:creationId xmlns:a16="http://schemas.microsoft.com/office/drawing/2014/main" id="{CD654E7F-7E02-49E9-91CA-966D035B263E}"/>
              </a:ext>
            </a:extLst>
          </p:cNvPr>
          <p:cNvSpPr/>
          <p:nvPr/>
        </p:nvSpPr>
        <p:spPr>
          <a:xfrm rot="4360999">
            <a:off x="4722670" y="3308519"/>
            <a:ext cx="430221" cy="1929823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34" name="Прямоугольник: скругленные углы 33">
            <a:extLst>
              <a:ext uri="{FF2B5EF4-FFF2-40B4-BE49-F238E27FC236}">
                <a16:creationId xmlns:a16="http://schemas.microsoft.com/office/drawing/2014/main" id="{BB161F57-356D-468C-A9C0-C64AD5BB30DF}"/>
              </a:ext>
            </a:extLst>
          </p:cNvPr>
          <p:cNvSpPr/>
          <p:nvPr/>
        </p:nvSpPr>
        <p:spPr>
          <a:xfrm>
            <a:off x="9489883" y="635296"/>
            <a:ext cx="3528392" cy="209124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500" dirty="0">
                <a:latin typeface="Arial Black" panose="020B0A04020102020204" pitchFamily="34" charset="0"/>
              </a:rPr>
              <a:t>Б</a:t>
            </a:r>
            <a:r>
              <a:rPr lang="ru-RU" sz="6600" dirty="0">
                <a:latin typeface="Arial Black" panose="020B0A04020102020204" pitchFamily="34" charset="0"/>
              </a:rPr>
              <a:t>53</a:t>
            </a:r>
            <a:endParaRPr lang="ru-RU" sz="11500" dirty="0">
              <a:latin typeface="Arial Black" panose="020B0A040201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3CDE05B-0525-4915-B558-2D43AC99409B}"/>
              </a:ext>
            </a:extLst>
          </p:cNvPr>
          <p:cNvSpPr txBox="1"/>
          <p:nvPr/>
        </p:nvSpPr>
        <p:spPr>
          <a:xfrm>
            <a:off x="3035669" y="6343633"/>
            <a:ext cx="179995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>
                <a:latin typeface="Century" panose="02040604050505020304" pitchFamily="18" charset="0"/>
              </a:rPr>
              <a:t>Б</a:t>
            </a:r>
            <a:r>
              <a:rPr lang="ru-RU" sz="5400" dirty="0">
                <a:latin typeface="Century" panose="02040604050505020304" pitchFamily="18" charset="0"/>
              </a:rPr>
              <a:t>53</a:t>
            </a:r>
          </a:p>
          <a:p>
            <a:endParaRPr lang="ru-RU" sz="1400" dirty="0">
              <a:latin typeface="Century" panose="02040604050505020304" pitchFamily="18" charset="0"/>
            </a:endParaRPr>
          </a:p>
        </p:txBody>
      </p:sp>
      <p:cxnSp>
        <p:nvCxnSpPr>
          <p:cNvPr id="37" name="Прямая соединительная линия 36">
            <a:extLst>
              <a:ext uri="{FF2B5EF4-FFF2-40B4-BE49-F238E27FC236}">
                <a16:creationId xmlns:a16="http://schemas.microsoft.com/office/drawing/2014/main" id="{C7060BE3-96CD-48EA-9BF3-D1E5607D5339}"/>
              </a:ext>
            </a:extLst>
          </p:cNvPr>
          <p:cNvCxnSpPr>
            <a:cxnSpLocks/>
          </p:cNvCxnSpPr>
          <p:nvPr/>
        </p:nvCxnSpPr>
        <p:spPr>
          <a:xfrm>
            <a:off x="7606389" y="5520512"/>
            <a:ext cx="1032265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88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32" grpId="0"/>
      <p:bldP spid="49" grpId="0"/>
      <p:bldP spid="34" grpId="0" animBg="1"/>
      <p:bldP spid="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13AB213-FA67-4E96-99D5-8F61CBECB814}"/>
              </a:ext>
            </a:extLst>
          </p:cNvPr>
          <p:cNvSpPr/>
          <p:nvPr/>
        </p:nvSpPr>
        <p:spPr>
          <a:xfrm>
            <a:off x="965106" y="250278"/>
            <a:ext cx="8279607" cy="18702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sz="110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253D39-C615-406F-89FD-8AE6F2A5F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0118" y="446600"/>
            <a:ext cx="7097798" cy="1152521"/>
          </a:xfrm>
        </p:spPr>
        <p:txBody>
          <a:bodyPr/>
          <a:lstStyle/>
          <a:p>
            <a:r>
              <a:rPr lang="ru-RU" sz="3200" dirty="0"/>
              <a:t>Минорное трезвучие состоит из м</a:t>
            </a:r>
            <a:r>
              <a:rPr lang="ru-RU" sz="3200" u="sng" dirty="0"/>
              <a:t>а</a:t>
            </a:r>
            <a:r>
              <a:rPr lang="ru-RU" sz="3200" dirty="0"/>
              <a:t>лой и большой терций, называется м</a:t>
            </a:r>
            <a:r>
              <a:rPr lang="ru-RU" sz="3200" u="sng" dirty="0"/>
              <a:t>а</a:t>
            </a:r>
            <a:r>
              <a:rPr lang="ru-RU" sz="3200" dirty="0"/>
              <a:t>лым и обозначается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64F7F9FE-B858-4812-A4C5-1BF741B66829}"/>
              </a:ext>
            </a:extLst>
          </p:cNvPr>
          <p:cNvCxnSpPr>
            <a:cxnSpLocks/>
          </p:cNvCxnSpPr>
          <p:nvPr/>
        </p:nvCxnSpPr>
        <p:spPr>
          <a:xfrm>
            <a:off x="726512" y="3059757"/>
            <a:ext cx="12258071" cy="2716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9CECF412-480D-440D-AFE5-67F07125CA5E}"/>
              </a:ext>
            </a:extLst>
          </p:cNvPr>
          <p:cNvCxnSpPr>
            <a:cxnSpLocks/>
          </p:cNvCxnSpPr>
          <p:nvPr/>
        </p:nvCxnSpPr>
        <p:spPr>
          <a:xfrm>
            <a:off x="726512" y="3563813"/>
            <a:ext cx="12258071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8D6E600E-CC09-451A-A9EE-71D32817F02B}"/>
              </a:ext>
            </a:extLst>
          </p:cNvPr>
          <p:cNvCxnSpPr>
            <a:cxnSpLocks/>
          </p:cNvCxnSpPr>
          <p:nvPr/>
        </p:nvCxnSpPr>
        <p:spPr>
          <a:xfrm flipV="1">
            <a:off x="726512" y="4048394"/>
            <a:ext cx="12258071" cy="19475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E5AB9131-85C0-4084-A315-8F45E7D911CC}"/>
              </a:ext>
            </a:extLst>
          </p:cNvPr>
          <p:cNvCxnSpPr>
            <a:cxnSpLocks/>
          </p:cNvCxnSpPr>
          <p:nvPr/>
        </p:nvCxnSpPr>
        <p:spPr>
          <a:xfrm>
            <a:off x="726512" y="4571925"/>
            <a:ext cx="12258071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3D46E412-75AB-4B9D-90B1-653AF38053C3}"/>
              </a:ext>
            </a:extLst>
          </p:cNvPr>
          <p:cNvCxnSpPr>
            <a:cxnSpLocks/>
          </p:cNvCxnSpPr>
          <p:nvPr/>
        </p:nvCxnSpPr>
        <p:spPr>
          <a:xfrm>
            <a:off x="726512" y="5075981"/>
            <a:ext cx="12258071" cy="19476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BC19D8F-FEDE-4C4C-A889-72F4C5E8E53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27199" y="2185932"/>
            <a:ext cx="1359020" cy="3763874"/>
          </a:xfrm>
          <a:prstGeom prst="rect">
            <a:avLst/>
          </a:prstGeom>
          <a:ln>
            <a:noFill/>
          </a:ln>
        </p:spPr>
      </p:pic>
      <p:sp>
        <p:nvSpPr>
          <p:cNvPr id="43" name="Овал 42">
            <a:extLst>
              <a:ext uri="{FF2B5EF4-FFF2-40B4-BE49-F238E27FC236}">
                <a16:creationId xmlns:a16="http://schemas.microsoft.com/office/drawing/2014/main" id="{F1E6EA5E-BB3D-4D4F-9707-204F58E3C4F9}"/>
              </a:ext>
            </a:extLst>
          </p:cNvPr>
          <p:cNvSpPr/>
          <p:nvPr/>
        </p:nvSpPr>
        <p:spPr>
          <a:xfrm>
            <a:off x="2832242" y="4807070"/>
            <a:ext cx="720080" cy="484581"/>
          </a:xfrm>
          <a:prstGeom prst="ellipse">
            <a:avLst/>
          </a:prstGeom>
          <a:solidFill>
            <a:schemeClr val="lt1">
              <a:alpha val="42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>
            <a:extLst>
              <a:ext uri="{FF2B5EF4-FFF2-40B4-BE49-F238E27FC236}">
                <a16:creationId xmlns:a16="http://schemas.microsoft.com/office/drawing/2014/main" id="{E890B1F3-71E1-4DC7-8B3C-28297ABBDC80}"/>
              </a:ext>
            </a:extLst>
          </p:cNvPr>
          <p:cNvSpPr/>
          <p:nvPr/>
        </p:nvSpPr>
        <p:spPr>
          <a:xfrm>
            <a:off x="4216025" y="4299026"/>
            <a:ext cx="720080" cy="484581"/>
          </a:xfrm>
          <a:prstGeom prst="ellipse">
            <a:avLst/>
          </a:prstGeom>
          <a:solidFill>
            <a:schemeClr val="lt1">
              <a:alpha val="51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>
            <a:extLst>
              <a:ext uri="{FF2B5EF4-FFF2-40B4-BE49-F238E27FC236}">
                <a16:creationId xmlns:a16="http://schemas.microsoft.com/office/drawing/2014/main" id="{C4CC5631-7ABD-47E8-8D22-6E5AA43A4379}"/>
              </a:ext>
            </a:extLst>
          </p:cNvPr>
          <p:cNvSpPr/>
          <p:nvPr/>
        </p:nvSpPr>
        <p:spPr>
          <a:xfrm>
            <a:off x="5644142" y="3856188"/>
            <a:ext cx="720080" cy="484581"/>
          </a:xfrm>
          <a:prstGeom prst="ellipse">
            <a:avLst/>
          </a:prstGeom>
          <a:solidFill>
            <a:schemeClr val="lt1">
              <a:alpha val="39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Овал 46">
            <a:extLst>
              <a:ext uri="{FF2B5EF4-FFF2-40B4-BE49-F238E27FC236}">
                <a16:creationId xmlns:a16="http://schemas.microsoft.com/office/drawing/2014/main" id="{122448FD-3FCB-4672-A514-4FFE02B66732}"/>
              </a:ext>
            </a:extLst>
          </p:cNvPr>
          <p:cNvSpPr/>
          <p:nvPr/>
        </p:nvSpPr>
        <p:spPr>
          <a:xfrm>
            <a:off x="9489883" y="4320411"/>
            <a:ext cx="720080" cy="484581"/>
          </a:xfrm>
          <a:prstGeom prst="ellipse">
            <a:avLst/>
          </a:prstGeom>
          <a:solidFill>
            <a:schemeClr val="lt1">
              <a:alpha val="48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9E054E43-4040-44DB-B782-967B9B6CEB3D}"/>
              </a:ext>
            </a:extLst>
          </p:cNvPr>
          <p:cNvCxnSpPr/>
          <p:nvPr/>
        </p:nvCxnSpPr>
        <p:spPr>
          <a:xfrm>
            <a:off x="6719887" y="3053866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id="{169E77AB-B86B-46B5-895F-2E33C1808344}"/>
              </a:ext>
            </a:extLst>
          </p:cNvPr>
          <p:cNvCxnSpPr/>
          <p:nvPr/>
        </p:nvCxnSpPr>
        <p:spPr>
          <a:xfrm>
            <a:off x="12980649" y="3063603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>
            <a:extLst>
              <a:ext uri="{FF2B5EF4-FFF2-40B4-BE49-F238E27FC236}">
                <a16:creationId xmlns:a16="http://schemas.microsoft.com/office/drawing/2014/main" id="{12C14AD1-605D-4F2E-A170-A4E1BCF6CC27}"/>
              </a:ext>
            </a:extLst>
          </p:cNvPr>
          <p:cNvCxnSpPr/>
          <p:nvPr/>
        </p:nvCxnSpPr>
        <p:spPr>
          <a:xfrm>
            <a:off x="12768559" y="3063603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Овал 53">
            <a:extLst>
              <a:ext uri="{FF2B5EF4-FFF2-40B4-BE49-F238E27FC236}">
                <a16:creationId xmlns:a16="http://schemas.microsoft.com/office/drawing/2014/main" id="{48AEF29A-55D8-4EB9-BCB3-55FB78E39D4C}"/>
              </a:ext>
            </a:extLst>
          </p:cNvPr>
          <p:cNvSpPr/>
          <p:nvPr/>
        </p:nvSpPr>
        <p:spPr>
          <a:xfrm>
            <a:off x="7847836" y="4833781"/>
            <a:ext cx="720080" cy="484581"/>
          </a:xfrm>
          <a:prstGeom prst="ellipse">
            <a:avLst/>
          </a:prstGeom>
          <a:solidFill>
            <a:schemeClr val="lt1">
              <a:alpha val="39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316FE70-0AE6-4008-A6D5-B284C95E42F4}"/>
              </a:ext>
            </a:extLst>
          </p:cNvPr>
          <p:cNvSpPr txBox="1"/>
          <p:nvPr/>
        </p:nvSpPr>
        <p:spPr>
          <a:xfrm>
            <a:off x="4658053" y="2726536"/>
            <a:ext cx="121001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EuroScript" pitchFamily="2" charset="0"/>
              </a:rPr>
              <a:t>б.3</a:t>
            </a:r>
          </a:p>
          <a:p>
            <a:endParaRPr lang="ru-RU" sz="900" dirty="0">
              <a:solidFill>
                <a:srgbClr val="FF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FBAE0B7-A4D3-4793-BADA-F0E424DB7544}"/>
              </a:ext>
            </a:extLst>
          </p:cNvPr>
          <p:cNvSpPr txBox="1"/>
          <p:nvPr/>
        </p:nvSpPr>
        <p:spPr>
          <a:xfrm>
            <a:off x="4383382" y="5228347"/>
            <a:ext cx="102021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EuroScript" pitchFamily="2" charset="0"/>
              </a:rPr>
              <a:t>ч.5</a:t>
            </a:r>
          </a:p>
          <a:p>
            <a:endParaRPr lang="ru-RU" sz="8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259F84A-D0E1-473A-8B34-34A7C0BDF261}"/>
              </a:ext>
            </a:extLst>
          </p:cNvPr>
          <p:cNvSpPr txBox="1"/>
          <p:nvPr/>
        </p:nvSpPr>
        <p:spPr>
          <a:xfrm>
            <a:off x="2594256" y="3066668"/>
            <a:ext cx="121001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EuroScript" pitchFamily="2" charset="0"/>
              </a:rPr>
              <a:t>м.3</a:t>
            </a:r>
          </a:p>
          <a:p>
            <a:endParaRPr lang="ru-RU" sz="900" dirty="0">
              <a:solidFill>
                <a:srgbClr val="FF0000"/>
              </a:solidFill>
            </a:endParaRPr>
          </a:p>
        </p:txBody>
      </p:sp>
      <p:sp>
        <p:nvSpPr>
          <p:cNvPr id="16" name="Левая фигурная скобка 15">
            <a:extLst>
              <a:ext uri="{FF2B5EF4-FFF2-40B4-BE49-F238E27FC236}">
                <a16:creationId xmlns:a16="http://schemas.microsoft.com/office/drawing/2014/main" id="{72B9AB47-8CD9-4F61-BBF6-34846EFFF23B}"/>
              </a:ext>
            </a:extLst>
          </p:cNvPr>
          <p:cNvSpPr/>
          <p:nvPr/>
        </p:nvSpPr>
        <p:spPr>
          <a:xfrm rot="15376880">
            <a:off x="4511988" y="3445558"/>
            <a:ext cx="430221" cy="3558629"/>
          </a:xfrm>
          <a:prstGeom prst="leftBrac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Левая фигурная скобка 41">
            <a:extLst>
              <a:ext uri="{FF2B5EF4-FFF2-40B4-BE49-F238E27FC236}">
                <a16:creationId xmlns:a16="http://schemas.microsoft.com/office/drawing/2014/main" id="{7CD4986C-3C47-42D7-B2D6-055DF512F52F}"/>
              </a:ext>
            </a:extLst>
          </p:cNvPr>
          <p:cNvSpPr/>
          <p:nvPr/>
        </p:nvSpPr>
        <p:spPr>
          <a:xfrm rot="15376880">
            <a:off x="9029602" y="3744787"/>
            <a:ext cx="430221" cy="3074893"/>
          </a:xfrm>
          <a:prstGeom prst="leftBrac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1011D5A-C81A-4EDB-B0FE-2E74879F2F32}"/>
              </a:ext>
            </a:extLst>
          </p:cNvPr>
          <p:cNvSpPr txBox="1"/>
          <p:nvPr/>
        </p:nvSpPr>
        <p:spPr>
          <a:xfrm>
            <a:off x="8669705" y="5449367"/>
            <a:ext cx="121001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EuroScript" pitchFamily="2" charset="0"/>
              </a:rPr>
              <a:t>м.3</a:t>
            </a:r>
          </a:p>
          <a:p>
            <a:endParaRPr lang="ru-RU" sz="900" dirty="0">
              <a:solidFill>
                <a:srgbClr val="FF0000"/>
              </a:solidFill>
            </a:endParaRPr>
          </a:p>
        </p:txBody>
      </p:sp>
      <p:sp>
        <p:nvSpPr>
          <p:cNvPr id="59" name="Левая фигурная скобка 58">
            <a:extLst>
              <a:ext uri="{FF2B5EF4-FFF2-40B4-BE49-F238E27FC236}">
                <a16:creationId xmlns:a16="http://schemas.microsoft.com/office/drawing/2014/main" id="{55AE6660-6F5F-4732-86A9-1FFFF62547A5}"/>
              </a:ext>
            </a:extLst>
          </p:cNvPr>
          <p:cNvSpPr/>
          <p:nvPr/>
        </p:nvSpPr>
        <p:spPr>
          <a:xfrm rot="4616738">
            <a:off x="3251836" y="3225958"/>
            <a:ext cx="430221" cy="1971627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1" name="Левая фигурная скобка 60">
            <a:extLst>
              <a:ext uri="{FF2B5EF4-FFF2-40B4-BE49-F238E27FC236}">
                <a16:creationId xmlns:a16="http://schemas.microsoft.com/office/drawing/2014/main" id="{CD654E7F-7E02-49E9-91CA-966D035B263E}"/>
              </a:ext>
            </a:extLst>
          </p:cNvPr>
          <p:cNvSpPr/>
          <p:nvPr/>
        </p:nvSpPr>
        <p:spPr>
          <a:xfrm rot="4360999">
            <a:off x="5200878" y="2689317"/>
            <a:ext cx="430221" cy="1929823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34" name="Прямоугольник: скругленные углы 33">
            <a:extLst>
              <a:ext uri="{FF2B5EF4-FFF2-40B4-BE49-F238E27FC236}">
                <a16:creationId xmlns:a16="http://schemas.microsoft.com/office/drawing/2014/main" id="{BB161F57-356D-468C-A9C0-C64AD5BB30DF}"/>
              </a:ext>
            </a:extLst>
          </p:cNvPr>
          <p:cNvSpPr/>
          <p:nvPr/>
        </p:nvSpPr>
        <p:spPr>
          <a:xfrm>
            <a:off x="9489883" y="635296"/>
            <a:ext cx="3528392" cy="209124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500" dirty="0">
                <a:latin typeface="Arial Black" panose="020B0A04020102020204" pitchFamily="34" charset="0"/>
              </a:rPr>
              <a:t>М</a:t>
            </a:r>
            <a:r>
              <a:rPr lang="ru-RU" sz="6600" dirty="0">
                <a:latin typeface="Arial Black" panose="020B0A04020102020204" pitchFamily="34" charset="0"/>
              </a:rPr>
              <a:t>53</a:t>
            </a:r>
            <a:endParaRPr lang="ru-RU" sz="11500" dirty="0">
              <a:latin typeface="Arial Black" panose="020B0A040201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3CDE05B-0525-4915-B558-2D43AC99409B}"/>
              </a:ext>
            </a:extLst>
          </p:cNvPr>
          <p:cNvSpPr txBox="1"/>
          <p:nvPr/>
        </p:nvSpPr>
        <p:spPr>
          <a:xfrm>
            <a:off x="3323463" y="5723638"/>
            <a:ext cx="2214641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>
                <a:latin typeface="Century" panose="02040604050505020304" pitchFamily="18" charset="0"/>
              </a:rPr>
              <a:t>М</a:t>
            </a:r>
            <a:r>
              <a:rPr lang="ru-RU" sz="5400" dirty="0">
                <a:latin typeface="Century" panose="02040604050505020304" pitchFamily="18" charset="0"/>
              </a:rPr>
              <a:t>53</a:t>
            </a:r>
          </a:p>
          <a:p>
            <a:endParaRPr lang="ru-RU" sz="14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287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32" grpId="0"/>
      <p:bldP spid="49" grpId="0"/>
      <p:bldP spid="34" grpId="0" animBg="1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13AB213-FA67-4E96-99D5-8F61CBECB814}"/>
              </a:ext>
            </a:extLst>
          </p:cNvPr>
          <p:cNvSpPr/>
          <p:nvPr/>
        </p:nvSpPr>
        <p:spPr>
          <a:xfrm>
            <a:off x="422460" y="212441"/>
            <a:ext cx="9371096" cy="16205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sz="110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253D39-C615-406F-89FD-8AE6F2A5F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406" y="408389"/>
            <a:ext cx="8706153" cy="1152521"/>
          </a:xfrm>
        </p:spPr>
        <p:txBody>
          <a:bodyPr/>
          <a:lstStyle/>
          <a:p>
            <a:r>
              <a:rPr lang="ru-RU" sz="3200" dirty="0"/>
              <a:t>Трезвучие, построенное на </a:t>
            </a:r>
            <a:r>
              <a:rPr lang="en-US" sz="3200" dirty="0"/>
              <a:t>I</a:t>
            </a:r>
            <a:r>
              <a:rPr lang="ru-RU" sz="3200" dirty="0"/>
              <a:t> ступени в тональности ( на Тонике), называется ТОНИЧЕСКОЕ и обозначается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64F7F9FE-B858-4812-A4C5-1BF741B66829}"/>
              </a:ext>
            </a:extLst>
          </p:cNvPr>
          <p:cNvCxnSpPr>
            <a:cxnSpLocks/>
          </p:cNvCxnSpPr>
          <p:nvPr/>
        </p:nvCxnSpPr>
        <p:spPr>
          <a:xfrm>
            <a:off x="712481" y="3535148"/>
            <a:ext cx="12258071" cy="2716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9CECF412-480D-440D-AFE5-67F07125CA5E}"/>
              </a:ext>
            </a:extLst>
          </p:cNvPr>
          <p:cNvCxnSpPr>
            <a:cxnSpLocks/>
          </p:cNvCxnSpPr>
          <p:nvPr/>
        </p:nvCxnSpPr>
        <p:spPr>
          <a:xfrm>
            <a:off x="712481" y="4039204"/>
            <a:ext cx="12258071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8D6E600E-CC09-451A-A9EE-71D32817F02B}"/>
              </a:ext>
            </a:extLst>
          </p:cNvPr>
          <p:cNvCxnSpPr>
            <a:cxnSpLocks/>
          </p:cNvCxnSpPr>
          <p:nvPr/>
        </p:nvCxnSpPr>
        <p:spPr>
          <a:xfrm flipV="1">
            <a:off x="712481" y="4523785"/>
            <a:ext cx="12258071" cy="19475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E5AB9131-85C0-4084-A315-8F45E7D911CC}"/>
              </a:ext>
            </a:extLst>
          </p:cNvPr>
          <p:cNvCxnSpPr>
            <a:cxnSpLocks/>
          </p:cNvCxnSpPr>
          <p:nvPr/>
        </p:nvCxnSpPr>
        <p:spPr>
          <a:xfrm>
            <a:off x="712481" y="5047316"/>
            <a:ext cx="12258071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3D46E412-75AB-4B9D-90B1-653AF38053C3}"/>
              </a:ext>
            </a:extLst>
          </p:cNvPr>
          <p:cNvCxnSpPr>
            <a:cxnSpLocks/>
          </p:cNvCxnSpPr>
          <p:nvPr/>
        </p:nvCxnSpPr>
        <p:spPr>
          <a:xfrm>
            <a:off x="712481" y="5551372"/>
            <a:ext cx="12258071" cy="19476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BC19D8F-FEDE-4C4C-A889-72F4C5E8E53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13168" y="2661323"/>
            <a:ext cx="1359020" cy="3763874"/>
          </a:xfrm>
          <a:prstGeom prst="rect">
            <a:avLst/>
          </a:prstGeom>
          <a:ln>
            <a:noFill/>
          </a:ln>
        </p:spPr>
      </p:pic>
      <p:sp>
        <p:nvSpPr>
          <p:cNvPr id="43" name="Овал 42">
            <a:extLst>
              <a:ext uri="{FF2B5EF4-FFF2-40B4-BE49-F238E27FC236}">
                <a16:creationId xmlns:a16="http://schemas.microsoft.com/office/drawing/2014/main" id="{F1E6EA5E-BB3D-4D4F-9707-204F58E3C4F9}"/>
              </a:ext>
            </a:extLst>
          </p:cNvPr>
          <p:cNvSpPr/>
          <p:nvPr/>
        </p:nvSpPr>
        <p:spPr>
          <a:xfrm>
            <a:off x="2409857" y="5743393"/>
            <a:ext cx="720080" cy="484581"/>
          </a:xfrm>
          <a:prstGeom prst="ellipse">
            <a:avLst/>
          </a:prstGeom>
          <a:solidFill>
            <a:srgbClr val="FF0000">
              <a:alpha val="42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>
            <a:extLst>
              <a:ext uri="{FF2B5EF4-FFF2-40B4-BE49-F238E27FC236}">
                <a16:creationId xmlns:a16="http://schemas.microsoft.com/office/drawing/2014/main" id="{E890B1F3-71E1-4DC7-8B3C-28297ABBDC80}"/>
              </a:ext>
            </a:extLst>
          </p:cNvPr>
          <p:cNvSpPr/>
          <p:nvPr/>
        </p:nvSpPr>
        <p:spPr>
          <a:xfrm>
            <a:off x="3630698" y="5332286"/>
            <a:ext cx="720080" cy="484581"/>
          </a:xfrm>
          <a:prstGeom prst="ellipse">
            <a:avLst/>
          </a:prstGeom>
          <a:solidFill>
            <a:schemeClr val="lt1">
              <a:alpha val="51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>
            <a:extLst>
              <a:ext uri="{FF2B5EF4-FFF2-40B4-BE49-F238E27FC236}">
                <a16:creationId xmlns:a16="http://schemas.microsoft.com/office/drawing/2014/main" id="{C4CC5631-7ABD-47E8-8D22-6E5AA43A4379}"/>
              </a:ext>
            </a:extLst>
          </p:cNvPr>
          <p:cNvSpPr/>
          <p:nvPr/>
        </p:nvSpPr>
        <p:spPr>
          <a:xfrm>
            <a:off x="4642528" y="4792709"/>
            <a:ext cx="720080" cy="484581"/>
          </a:xfrm>
          <a:prstGeom prst="ellipse">
            <a:avLst/>
          </a:prstGeom>
          <a:solidFill>
            <a:schemeClr val="lt1">
              <a:alpha val="39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9E054E43-4040-44DB-B782-967B9B6CEB3D}"/>
              </a:ext>
            </a:extLst>
          </p:cNvPr>
          <p:cNvCxnSpPr/>
          <p:nvPr/>
        </p:nvCxnSpPr>
        <p:spPr>
          <a:xfrm>
            <a:off x="6015723" y="3529257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id="{169E77AB-B86B-46B5-895F-2E33C1808344}"/>
              </a:ext>
            </a:extLst>
          </p:cNvPr>
          <p:cNvCxnSpPr/>
          <p:nvPr/>
        </p:nvCxnSpPr>
        <p:spPr>
          <a:xfrm>
            <a:off x="12966618" y="3538994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>
            <a:extLst>
              <a:ext uri="{FF2B5EF4-FFF2-40B4-BE49-F238E27FC236}">
                <a16:creationId xmlns:a16="http://schemas.microsoft.com/office/drawing/2014/main" id="{12C14AD1-605D-4F2E-A170-A4E1BCF6CC27}"/>
              </a:ext>
            </a:extLst>
          </p:cNvPr>
          <p:cNvCxnSpPr/>
          <p:nvPr/>
        </p:nvCxnSpPr>
        <p:spPr>
          <a:xfrm>
            <a:off x="12754528" y="3538994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EFDCBE15-6685-44E9-9145-E6CE277FAA7D}"/>
              </a:ext>
            </a:extLst>
          </p:cNvPr>
          <p:cNvCxnSpPr>
            <a:cxnSpLocks/>
          </p:cNvCxnSpPr>
          <p:nvPr/>
        </p:nvCxnSpPr>
        <p:spPr>
          <a:xfrm>
            <a:off x="2187755" y="6020772"/>
            <a:ext cx="1032265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Прямоугольник: скругленные углы 33">
            <a:extLst>
              <a:ext uri="{FF2B5EF4-FFF2-40B4-BE49-F238E27FC236}">
                <a16:creationId xmlns:a16="http://schemas.microsoft.com/office/drawing/2014/main" id="{BB161F57-356D-468C-A9C0-C64AD5BB30DF}"/>
              </a:ext>
            </a:extLst>
          </p:cNvPr>
          <p:cNvSpPr/>
          <p:nvPr/>
        </p:nvSpPr>
        <p:spPr>
          <a:xfrm>
            <a:off x="6943084" y="1270462"/>
            <a:ext cx="2215506" cy="1415022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>
                <a:latin typeface="Arial Black" panose="020B0A04020102020204" pitchFamily="34" charset="0"/>
              </a:rPr>
              <a:t>Т</a:t>
            </a:r>
            <a:r>
              <a:rPr lang="ru-RU" sz="5400" dirty="0">
                <a:latin typeface="Arial Black" panose="020B0A04020102020204" pitchFamily="34" charset="0"/>
              </a:rPr>
              <a:t>53</a:t>
            </a:r>
            <a:endParaRPr lang="ru-RU" sz="8800" dirty="0">
              <a:latin typeface="Arial Black" panose="020B0A040201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3CDE05B-0525-4915-B558-2D43AC99409B}"/>
              </a:ext>
            </a:extLst>
          </p:cNvPr>
          <p:cNvSpPr txBox="1"/>
          <p:nvPr/>
        </p:nvSpPr>
        <p:spPr>
          <a:xfrm>
            <a:off x="3311228" y="6425197"/>
            <a:ext cx="1359020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Century" panose="02040604050505020304" pitchFamily="18" charset="0"/>
              </a:rPr>
              <a:t>Т</a:t>
            </a:r>
            <a:r>
              <a:rPr lang="ru-RU" sz="4000" dirty="0">
                <a:latin typeface="Century" panose="02040604050505020304" pitchFamily="18" charset="0"/>
              </a:rPr>
              <a:t>53</a:t>
            </a:r>
          </a:p>
          <a:p>
            <a:endParaRPr lang="ru-RU" sz="1050" dirty="0">
              <a:latin typeface="Century" panose="020406040505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4566657-203E-4D17-88ED-F7431F3358CB}"/>
              </a:ext>
            </a:extLst>
          </p:cNvPr>
          <p:cNvSpPr/>
          <p:nvPr/>
        </p:nvSpPr>
        <p:spPr>
          <a:xfrm>
            <a:off x="9234478" y="1331481"/>
            <a:ext cx="13612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или</a:t>
            </a:r>
          </a:p>
        </p:txBody>
      </p:sp>
      <p:sp>
        <p:nvSpPr>
          <p:cNvPr id="31" name="Прямоугольник: скругленные углы 30">
            <a:extLst>
              <a:ext uri="{FF2B5EF4-FFF2-40B4-BE49-F238E27FC236}">
                <a16:creationId xmlns:a16="http://schemas.microsoft.com/office/drawing/2014/main" id="{3082597C-85A6-49AF-AFE8-43BFDBCC4E34}"/>
              </a:ext>
            </a:extLst>
          </p:cNvPr>
          <p:cNvSpPr/>
          <p:nvPr/>
        </p:nvSpPr>
        <p:spPr>
          <a:xfrm>
            <a:off x="10801809" y="1231595"/>
            <a:ext cx="2215506" cy="1452482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500" dirty="0">
                <a:latin typeface="Century" panose="02040604050505020304" pitchFamily="18" charset="0"/>
              </a:rPr>
              <a:t>I</a:t>
            </a:r>
            <a:r>
              <a:rPr lang="ru-RU" sz="6600" dirty="0">
                <a:latin typeface="Arial Black" panose="020B0A04020102020204" pitchFamily="34" charset="0"/>
              </a:rPr>
              <a:t>53</a:t>
            </a:r>
            <a:endParaRPr lang="ru-RU" sz="11500" dirty="0">
              <a:latin typeface="Arial Black" panose="020B0A04020102020204" pitchFamily="34" charset="0"/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AC3AB975-2D09-42FB-B056-02AE803E596D}"/>
              </a:ext>
            </a:extLst>
          </p:cNvPr>
          <p:cNvSpPr/>
          <p:nvPr/>
        </p:nvSpPr>
        <p:spPr>
          <a:xfrm>
            <a:off x="2704364" y="2544666"/>
            <a:ext cx="2872902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до </a:t>
            </a:r>
            <a:r>
              <a:rPr lang="ru-RU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мажор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id="{3279661E-4C50-442E-8F61-A8BB8A766653}"/>
              </a:ext>
            </a:extLst>
          </p:cNvPr>
          <p:cNvSpPr/>
          <p:nvPr/>
        </p:nvSpPr>
        <p:spPr>
          <a:xfrm>
            <a:off x="8038280" y="2688220"/>
            <a:ext cx="2688557" cy="7694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ми минор</a:t>
            </a:r>
            <a:endParaRPr lang="ru-RU" sz="4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0" name="Овал 39">
            <a:extLst>
              <a:ext uri="{FF2B5EF4-FFF2-40B4-BE49-F238E27FC236}">
                <a16:creationId xmlns:a16="http://schemas.microsoft.com/office/drawing/2014/main" id="{6EBCE313-CCF2-4772-8168-ED6A4FE69C77}"/>
              </a:ext>
            </a:extLst>
          </p:cNvPr>
          <p:cNvSpPr/>
          <p:nvPr/>
        </p:nvSpPr>
        <p:spPr>
          <a:xfrm>
            <a:off x="6776617" y="5318819"/>
            <a:ext cx="720080" cy="484581"/>
          </a:xfrm>
          <a:prstGeom prst="ellipse">
            <a:avLst/>
          </a:prstGeom>
          <a:solidFill>
            <a:srgbClr val="FF0000">
              <a:alpha val="39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Овал 40">
            <a:extLst>
              <a:ext uri="{FF2B5EF4-FFF2-40B4-BE49-F238E27FC236}">
                <a16:creationId xmlns:a16="http://schemas.microsoft.com/office/drawing/2014/main" id="{118F972A-9056-49C0-849C-376912BFCFAE}"/>
              </a:ext>
            </a:extLst>
          </p:cNvPr>
          <p:cNvSpPr/>
          <p:nvPr/>
        </p:nvSpPr>
        <p:spPr>
          <a:xfrm>
            <a:off x="8194928" y="4770651"/>
            <a:ext cx="720080" cy="484581"/>
          </a:xfrm>
          <a:prstGeom prst="ellipse">
            <a:avLst/>
          </a:prstGeom>
          <a:solidFill>
            <a:schemeClr val="lt1">
              <a:alpha val="39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Овал 45">
            <a:extLst>
              <a:ext uri="{FF2B5EF4-FFF2-40B4-BE49-F238E27FC236}">
                <a16:creationId xmlns:a16="http://schemas.microsoft.com/office/drawing/2014/main" id="{0B977E2A-EB75-4BE4-86C7-EFF8BFE61825}"/>
              </a:ext>
            </a:extLst>
          </p:cNvPr>
          <p:cNvSpPr/>
          <p:nvPr/>
        </p:nvSpPr>
        <p:spPr>
          <a:xfrm>
            <a:off x="9616123" y="4271758"/>
            <a:ext cx="720080" cy="484581"/>
          </a:xfrm>
          <a:prstGeom prst="ellipse">
            <a:avLst/>
          </a:prstGeom>
          <a:solidFill>
            <a:schemeClr val="lt1">
              <a:alpha val="39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3DA6858-29F9-47EA-AC01-3C2DFC9818BC}"/>
              </a:ext>
            </a:extLst>
          </p:cNvPr>
          <p:cNvSpPr txBox="1"/>
          <p:nvPr/>
        </p:nvSpPr>
        <p:spPr>
          <a:xfrm>
            <a:off x="8463995" y="6446192"/>
            <a:ext cx="1359020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Century" panose="02040604050505020304" pitchFamily="18" charset="0"/>
              </a:rPr>
              <a:t>Т</a:t>
            </a:r>
            <a:r>
              <a:rPr lang="ru-RU" sz="4000" dirty="0">
                <a:latin typeface="Century" panose="02040604050505020304" pitchFamily="18" charset="0"/>
              </a:rPr>
              <a:t>53</a:t>
            </a:r>
          </a:p>
          <a:p>
            <a:endParaRPr lang="ru-RU" sz="1050" dirty="0">
              <a:latin typeface="Century" panose="020406040505050203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B63F4FE-3DD7-4C5D-BAE9-18FF3834400C}"/>
              </a:ext>
            </a:extLst>
          </p:cNvPr>
          <p:cNvSpPr txBox="1"/>
          <p:nvPr/>
        </p:nvSpPr>
        <p:spPr>
          <a:xfrm>
            <a:off x="3442122" y="5781345"/>
            <a:ext cx="1359020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Century" panose="02040604050505020304" pitchFamily="18" charset="0"/>
              </a:rPr>
              <a:t>I</a:t>
            </a:r>
            <a:r>
              <a:rPr lang="ru-RU" sz="4000" dirty="0">
                <a:latin typeface="Century" panose="02040604050505020304" pitchFamily="18" charset="0"/>
              </a:rPr>
              <a:t>53</a:t>
            </a:r>
          </a:p>
          <a:p>
            <a:endParaRPr lang="ru-RU" sz="1050" dirty="0">
              <a:latin typeface="Century" panose="02040604050505020304" pitchFamily="18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B10DAE6-F206-44DF-B5D9-2DB5659E1347}"/>
              </a:ext>
            </a:extLst>
          </p:cNvPr>
          <p:cNvSpPr txBox="1"/>
          <p:nvPr/>
        </p:nvSpPr>
        <p:spPr>
          <a:xfrm>
            <a:off x="8554968" y="5671278"/>
            <a:ext cx="1359020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Century" panose="02040604050505020304" pitchFamily="18" charset="0"/>
              </a:rPr>
              <a:t>I</a:t>
            </a:r>
            <a:r>
              <a:rPr lang="ru-RU" sz="4000" dirty="0">
                <a:latin typeface="Century" panose="02040604050505020304" pitchFamily="18" charset="0"/>
              </a:rPr>
              <a:t>53</a:t>
            </a:r>
          </a:p>
          <a:p>
            <a:endParaRPr lang="ru-RU" sz="105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62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1" grpId="0" animBg="1"/>
      <p:bldP spid="48" grpId="0"/>
      <p:bldP spid="50" grpId="0"/>
      <p:bldP spid="5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93AC6F-67B6-4E48-B88D-059C9B000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E41D0F6-AC13-44A4-AC53-5CF25F0FA718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2DA2CE0-FA72-446A-A54E-35B268DCD0C8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FB9AAFD-6AEC-41E8-8ECB-AE4497CE64AB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3119487" y="2339113"/>
            <a:ext cx="6838199" cy="944613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6000" dirty="0"/>
              <a:t>Спасибо за </a:t>
            </a:r>
            <a:r>
              <a:rPr lang="ru-RU" sz="6000" b="1" dirty="0"/>
              <a:t>урок</a:t>
            </a:r>
            <a:r>
              <a:rPr lang="ru-RU" sz="60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930376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490023-9F83-425F-807B-E6F2807E9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947" y="301320"/>
            <a:ext cx="3023604" cy="1102253"/>
          </a:xfrm>
        </p:spPr>
        <p:txBody>
          <a:bodyPr/>
          <a:lstStyle/>
          <a:p>
            <a:r>
              <a:rPr lang="ru-RU" sz="3600" dirty="0"/>
              <a:t>Повторение: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CCAD339-2036-4D09-818D-15A3C1F80680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1787705" y="1475581"/>
            <a:ext cx="9864364" cy="3594973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ru-RU" sz="4000" dirty="0"/>
              <a:t>Что такое ИНЕТРВАЛ?</a:t>
            </a:r>
          </a:p>
          <a:p>
            <a:pPr marL="342900" indent="-342900">
              <a:buAutoNum type="arabicPeriod"/>
            </a:pPr>
            <a:r>
              <a:rPr lang="ru-RU" sz="4000" dirty="0"/>
              <a:t>Какие интервалы вы знаете?</a:t>
            </a:r>
          </a:p>
          <a:p>
            <a:pPr marL="342900" indent="-342900">
              <a:buAutoNum type="arabicPeriod"/>
            </a:pPr>
            <a:r>
              <a:rPr lang="ru-RU" sz="4000" dirty="0"/>
              <a:t>Как обозначаются интервалы?</a:t>
            </a:r>
          </a:p>
          <a:p>
            <a:pPr marL="342900" indent="-342900">
              <a:buAutoNum type="arabicPeriod"/>
            </a:pPr>
            <a:r>
              <a:rPr lang="ru-RU" sz="4000" dirty="0"/>
              <a:t>Спеть и сыграть от белых клавиш ч.1, ч.8, ч.5, м.2, б.2</a:t>
            </a:r>
          </a:p>
        </p:txBody>
      </p:sp>
    </p:spTree>
    <p:extLst>
      <p:ext uri="{BB962C8B-B14F-4D97-AF65-F5344CB8AC3E}">
        <p14:creationId xmlns:p14="http://schemas.microsoft.com/office/powerpoint/2010/main" val="2006729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5CFBA0-29EA-4889-8E46-7F9A7DD20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/>
              <a:t>Собери пары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ACE630-4BE2-46C7-B702-28AD6B0BF96B}"/>
              </a:ext>
            </a:extLst>
          </p:cNvPr>
          <p:cNvSpPr/>
          <p:nvPr/>
        </p:nvSpPr>
        <p:spPr>
          <a:xfrm>
            <a:off x="1247279" y="1563480"/>
            <a:ext cx="178286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ч.1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DAE180B-3989-4B89-A45B-E1E956A1C2ED}"/>
              </a:ext>
            </a:extLst>
          </p:cNvPr>
          <p:cNvSpPr/>
          <p:nvPr/>
        </p:nvSpPr>
        <p:spPr>
          <a:xfrm>
            <a:off x="5674869" y="343048"/>
            <a:ext cx="178286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ч.8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8F2FD13-1C34-4B68-AB8B-AA88AC58F946}"/>
              </a:ext>
            </a:extLst>
          </p:cNvPr>
          <p:cNvSpPr/>
          <p:nvPr/>
        </p:nvSpPr>
        <p:spPr>
          <a:xfrm>
            <a:off x="9951465" y="608836"/>
            <a:ext cx="178286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ч.5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A887C1A-9FB3-4656-BD7F-41A916465DFF}"/>
              </a:ext>
            </a:extLst>
          </p:cNvPr>
          <p:cNvSpPr/>
          <p:nvPr/>
        </p:nvSpPr>
        <p:spPr>
          <a:xfrm>
            <a:off x="3245743" y="3543241"/>
            <a:ext cx="196239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м</a:t>
            </a:r>
            <a:r>
              <a:rPr lang="ru-RU" sz="8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.</a:t>
            </a:r>
            <a:r>
              <a:rPr lang="ru-RU" sz="8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</a:t>
            </a:r>
            <a:endParaRPr lang="ru-RU" sz="88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0D31A27-BFD6-40B1-8BDF-8D6148AEE546}"/>
              </a:ext>
            </a:extLst>
          </p:cNvPr>
          <p:cNvSpPr/>
          <p:nvPr/>
        </p:nvSpPr>
        <p:spPr>
          <a:xfrm>
            <a:off x="7652492" y="3542680"/>
            <a:ext cx="18245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б</a:t>
            </a:r>
            <a:r>
              <a:rPr lang="ru-RU" sz="8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.</a:t>
            </a:r>
            <a:r>
              <a:rPr lang="ru-RU" sz="8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</a:t>
            </a:r>
            <a:endParaRPr lang="ru-RU" sz="88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2F640F9-12D4-43D2-A659-9089C814953B}"/>
              </a:ext>
            </a:extLst>
          </p:cNvPr>
          <p:cNvSpPr/>
          <p:nvPr/>
        </p:nvSpPr>
        <p:spPr>
          <a:xfrm>
            <a:off x="2946185" y="4809170"/>
            <a:ext cx="28958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0,5 тона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8FFEDA5-FA6D-486B-87E4-2A1672926A8C}"/>
              </a:ext>
            </a:extLst>
          </p:cNvPr>
          <p:cNvSpPr/>
          <p:nvPr/>
        </p:nvSpPr>
        <p:spPr>
          <a:xfrm>
            <a:off x="888599" y="2620472"/>
            <a:ext cx="27836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0 тонов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C5AEAFCE-3787-449D-815F-0E7396EB8656}"/>
              </a:ext>
            </a:extLst>
          </p:cNvPr>
          <p:cNvSpPr/>
          <p:nvPr/>
        </p:nvSpPr>
        <p:spPr>
          <a:xfrm>
            <a:off x="7597733" y="4775762"/>
            <a:ext cx="19340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1</a:t>
            </a:r>
            <a:r>
              <a:rPr lang="ru-RU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тон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F50A37E-3A4A-40D6-92C6-43B3A5ABD69D}"/>
              </a:ext>
            </a:extLst>
          </p:cNvPr>
          <p:cNvSpPr/>
          <p:nvPr/>
        </p:nvSpPr>
        <p:spPr>
          <a:xfrm>
            <a:off x="9477030" y="1707056"/>
            <a:ext cx="28958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3</a:t>
            </a:r>
            <a:r>
              <a:rPr lang="ru-RU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,5 тона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1888F235-ACCE-4B2C-9647-7C6234D40A8F}"/>
              </a:ext>
            </a:extLst>
          </p:cNvPr>
          <p:cNvSpPr/>
          <p:nvPr/>
        </p:nvSpPr>
        <p:spPr>
          <a:xfrm>
            <a:off x="5327407" y="1398918"/>
            <a:ext cx="27836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6</a:t>
            </a:r>
            <a:r>
              <a:rPr lang="ru-RU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тонов</a:t>
            </a:r>
          </a:p>
        </p:txBody>
      </p:sp>
    </p:spTree>
    <p:extLst>
      <p:ext uri="{BB962C8B-B14F-4D97-AF65-F5344CB8AC3E}">
        <p14:creationId xmlns:p14="http://schemas.microsoft.com/office/powerpoint/2010/main" val="1723004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13AB213-FA67-4E96-99D5-8F61CBECB814}"/>
              </a:ext>
            </a:extLst>
          </p:cNvPr>
          <p:cNvSpPr/>
          <p:nvPr/>
        </p:nvSpPr>
        <p:spPr>
          <a:xfrm>
            <a:off x="671947" y="306928"/>
            <a:ext cx="9648340" cy="18595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253D39-C615-406F-89FD-8AE6F2A5F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333" y="545646"/>
            <a:ext cx="9804002" cy="1403437"/>
          </a:xfrm>
        </p:spPr>
        <p:txBody>
          <a:bodyPr/>
          <a:lstStyle/>
          <a:p>
            <a:r>
              <a:rPr lang="ru-RU" sz="4000" b="1" dirty="0"/>
              <a:t>СЕКУНДА </a:t>
            </a:r>
            <a:r>
              <a:rPr lang="ru-RU" sz="4000" dirty="0"/>
              <a:t>-  это интервал, звуки которого отстоят друг от друга на три ступени. 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64F7F9FE-B858-4812-A4C5-1BF741B66829}"/>
              </a:ext>
            </a:extLst>
          </p:cNvPr>
          <p:cNvCxnSpPr/>
          <p:nvPr/>
        </p:nvCxnSpPr>
        <p:spPr>
          <a:xfrm>
            <a:off x="948333" y="3059757"/>
            <a:ext cx="5374281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9CECF412-480D-440D-AFE5-67F07125CA5E}"/>
              </a:ext>
            </a:extLst>
          </p:cNvPr>
          <p:cNvCxnSpPr/>
          <p:nvPr/>
        </p:nvCxnSpPr>
        <p:spPr>
          <a:xfrm>
            <a:off x="948333" y="3563813"/>
            <a:ext cx="5374281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8D6E600E-CC09-451A-A9EE-71D32817F02B}"/>
              </a:ext>
            </a:extLst>
          </p:cNvPr>
          <p:cNvCxnSpPr/>
          <p:nvPr/>
        </p:nvCxnSpPr>
        <p:spPr>
          <a:xfrm>
            <a:off x="948333" y="4067869"/>
            <a:ext cx="5374281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E5AB9131-85C0-4084-A315-8F45E7D911CC}"/>
              </a:ext>
            </a:extLst>
          </p:cNvPr>
          <p:cNvCxnSpPr/>
          <p:nvPr/>
        </p:nvCxnSpPr>
        <p:spPr>
          <a:xfrm>
            <a:off x="948333" y="4571925"/>
            <a:ext cx="5374281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3D46E412-75AB-4B9D-90B1-653AF38053C3}"/>
              </a:ext>
            </a:extLst>
          </p:cNvPr>
          <p:cNvCxnSpPr/>
          <p:nvPr/>
        </p:nvCxnSpPr>
        <p:spPr>
          <a:xfrm>
            <a:off x="948333" y="5075981"/>
            <a:ext cx="5374281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BC19D8F-FEDE-4C4C-A889-72F4C5E8E53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749020" y="2185932"/>
            <a:ext cx="1359020" cy="3763874"/>
          </a:xfrm>
          <a:prstGeom prst="rect">
            <a:avLst/>
          </a:prstGeom>
          <a:ln>
            <a:noFill/>
          </a:ln>
        </p:spPr>
      </p:pic>
      <p:sp>
        <p:nvSpPr>
          <p:cNvPr id="16" name="Овал 15">
            <a:extLst>
              <a:ext uri="{FF2B5EF4-FFF2-40B4-BE49-F238E27FC236}">
                <a16:creationId xmlns:a16="http://schemas.microsoft.com/office/drawing/2014/main" id="{00372A29-9C4D-497F-B03A-A46F525E507F}"/>
              </a:ext>
            </a:extLst>
          </p:cNvPr>
          <p:cNvSpPr/>
          <p:nvPr/>
        </p:nvSpPr>
        <p:spPr>
          <a:xfrm>
            <a:off x="2599432" y="4591399"/>
            <a:ext cx="720080" cy="513783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071247A0-6547-47A4-9983-41992A4D2865}"/>
              </a:ext>
            </a:extLst>
          </p:cNvPr>
          <p:cNvSpPr/>
          <p:nvPr/>
        </p:nvSpPr>
        <p:spPr>
          <a:xfrm>
            <a:off x="3855287" y="4066028"/>
            <a:ext cx="720080" cy="513783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9D29F645-74D3-4E0B-8139-B9CDD7625A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8" t="27071" r="8186" b="23140"/>
          <a:stretch/>
        </p:blipFill>
        <p:spPr>
          <a:xfrm>
            <a:off x="7367959" y="3846090"/>
            <a:ext cx="5418876" cy="2419696"/>
          </a:xfrm>
          <a:prstGeom prst="rect">
            <a:avLst/>
          </a:prstGeom>
        </p:spPr>
      </p:pic>
      <p:sp>
        <p:nvSpPr>
          <p:cNvPr id="20" name="Овал 19">
            <a:extLst>
              <a:ext uri="{FF2B5EF4-FFF2-40B4-BE49-F238E27FC236}">
                <a16:creationId xmlns:a16="http://schemas.microsoft.com/office/drawing/2014/main" id="{62C1486B-524C-4FBB-A4C8-F72CD54DAE94}"/>
              </a:ext>
            </a:extLst>
          </p:cNvPr>
          <p:cNvSpPr/>
          <p:nvPr/>
        </p:nvSpPr>
        <p:spPr>
          <a:xfrm>
            <a:off x="8693420" y="5722683"/>
            <a:ext cx="227331" cy="2271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id="{7E71ACFE-7134-430D-8F61-B2B23F2A1E77}"/>
              </a:ext>
            </a:extLst>
          </p:cNvPr>
          <p:cNvSpPr/>
          <p:nvPr/>
        </p:nvSpPr>
        <p:spPr>
          <a:xfrm>
            <a:off x="9384183" y="5722682"/>
            <a:ext cx="227331" cy="2271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699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0FC3819E-52D2-43AC-85C5-BA80172F36E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3679AA1-754C-4E8D-8F34-67D7EB1A5FFC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487639" y="3218013"/>
            <a:ext cx="5902095" cy="656581"/>
          </a:xfrm>
        </p:spPr>
        <p:txBody>
          <a:bodyPr/>
          <a:lstStyle/>
          <a:p>
            <a:r>
              <a:rPr lang="ru-RU" sz="3600" dirty="0"/>
              <a:t>ОБОЗНАЧАЮТСЯ 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B75A374-1167-41A1-9817-246103B7BA06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09A863C6-4221-4C31-A1ED-1912C870A7B8}"/>
              </a:ext>
            </a:extLst>
          </p:cNvPr>
          <p:cNvSpPr/>
          <p:nvPr/>
        </p:nvSpPr>
        <p:spPr>
          <a:xfrm>
            <a:off x="1061464" y="590275"/>
            <a:ext cx="11017224" cy="260072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8C8BD0-676C-4549-8806-7E391944C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5500" y="1137960"/>
            <a:ext cx="10369152" cy="1262160"/>
          </a:xfrm>
        </p:spPr>
        <p:txBody>
          <a:bodyPr/>
          <a:lstStyle/>
          <a:p>
            <a:pPr algn="ctr"/>
            <a:r>
              <a:rPr lang="ru-RU" sz="4800" b="1" dirty="0"/>
              <a:t>ТЕРЦИИ  бывают </a:t>
            </a:r>
            <a:br>
              <a:rPr lang="ru-RU" sz="4800" b="1" dirty="0"/>
            </a:br>
            <a:r>
              <a:rPr lang="ru-RU" sz="4800" b="1" u="sng" dirty="0"/>
              <a:t>МАЛЫЕ</a:t>
            </a:r>
            <a:r>
              <a:rPr lang="ru-RU" sz="4800" b="1" dirty="0"/>
              <a:t> , </a:t>
            </a:r>
            <a:r>
              <a:rPr lang="ru-RU" sz="4800" b="1" u="sng" dirty="0"/>
              <a:t>БОЛЬШИЕ ,</a:t>
            </a:r>
            <a:r>
              <a:rPr lang="ru-RU" sz="4800" b="1" dirty="0"/>
              <a:t> </a:t>
            </a:r>
            <a:r>
              <a:rPr lang="ru-RU" sz="4800" dirty="0"/>
              <a:t>увеличенные и уменьшённые</a:t>
            </a:r>
            <a:r>
              <a:rPr lang="ru-RU" sz="4800" b="1" dirty="0"/>
              <a:t>.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D4449A1C-3484-4627-A20D-748FA94CABBA}"/>
              </a:ext>
            </a:extLst>
          </p:cNvPr>
          <p:cNvSpPr/>
          <p:nvPr/>
        </p:nvSpPr>
        <p:spPr>
          <a:xfrm>
            <a:off x="527199" y="3910262"/>
            <a:ext cx="3528392" cy="209124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500" dirty="0">
                <a:latin typeface="EuroScript" pitchFamily="2" charset="0"/>
              </a:rPr>
              <a:t>м.3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0D5603E3-14E9-44F1-BD48-6862A44A5441}"/>
              </a:ext>
            </a:extLst>
          </p:cNvPr>
          <p:cNvSpPr/>
          <p:nvPr/>
        </p:nvSpPr>
        <p:spPr>
          <a:xfrm>
            <a:off x="8664103" y="3847916"/>
            <a:ext cx="2586493" cy="16328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>
                <a:latin typeface="EuroScript" pitchFamily="2" charset="0"/>
              </a:rPr>
              <a:t>ув.3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101920F9-52F3-4140-A043-8E42A95F2FAF}"/>
              </a:ext>
            </a:extLst>
          </p:cNvPr>
          <p:cNvSpPr/>
          <p:nvPr/>
        </p:nvSpPr>
        <p:spPr>
          <a:xfrm>
            <a:off x="4271615" y="3910262"/>
            <a:ext cx="3528392" cy="209124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500" dirty="0">
                <a:latin typeface="EuroScript" pitchFamily="2" charset="0"/>
              </a:rPr>
              <a:t>б.3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E4E06F53-25DF-42F8-B086-B684C5AC2D2D}"/>
              </a:ext>
            </a:extLst>
          </p:cNvPr>
          <p:cNvSpPr/>
          <p:nvPr/>
        </p:nvSpPr>
        <p:spPr>
          <a:xfrm>
            <a:off x="9799717" y="5185089"/>
            <a:ext cx="2586493" cy="16328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>
                <a:latin typeface="EuroScript" pitchFamily="2" charset="0"/>
              </a:rPr>
              <a:t>ум.3</a:t>
            </a:r>
          </a:p>
        </p:txBody>
      </p:sp>
    </p:spTree>
    <p:extLst>
      <p:ext uri="{BB962C8B-B14F-4D97-AF65-F5344CB8AC3E}">
        <p14:creationId xmlns:p14="http://schemas.microsoft.com/office/powerpoint/2010/main" val="671640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Line 1"/>
          <p:cNvSpPr/>
          <p:nvPr/>
        </p:nvSpPr>
        <p:spPr>
          <a:xfrm>
            <a:off x="1679327" y="2879999"/>
            <a:ext cx="5760248" cy="1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</p:sp>
      <p:sp>
        <p:nvSpPr>
          <p:cNvPr id="76" name="Line 2"/>
          <p:cNvSpPr/>
          <p:nvPr/>
        </p:nvSpPr>
        <p:spPr>
          <a:xfrm>
            <a:off x="1679327" y="2340000"/>
            <a:ext cx="5760248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</p:sp>
      <p:sp>
        <p:nvSpPr>
          <p:cNvPr id="77" name="Line 3"/>
          <p:cNvSpPr/>
          <p:nvPr/>
        </p:nvSpPr>
        <p:spPr>
          <a:xfrm flipV="1">
            <a:off x="1679327" y="3419999"/>
            <a:ext cx="5760248" cy="10951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</p:sp>
      <p:sp>
        <p:nvSpPr>
          <p:cNvPr id="78" name="Line 4"/>
          <p:cNvSpPr/>
          <p:nvPr/>
        </p:nvSpPr>
        <p:spPr>
          <a:xfrm flipV="1">
            <a:off x="1679327" y="3959999"/>
            <a:ext cx="5760248" cy="10947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</p:sp>
      <p:sp>
        <p:nvSpPr>
          <p:cNvPr id="79" name="Line 5"/>
          <p:cNvSpPr/>
          <p:nvPr/>
        </p:nvSpPr>
        <p:spPr>
          <a:xfrm flipV="1">
            <a:off x="1679327" y="4500000"/>
            <a:ext cx="5760248" cy="10946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</p:sp>
      <p:sp>
        <p:nvSpPr>
          <p:cNvPr id="80" name="TextShape 6"/>
          <p:cNvSpPr txBox="1"/>
          <p:nvPr/>
        </p:nvSpPr>
        <p:spPr>
          <a:xfrm>
            <a:off x="3663895" y="344318"/>
            <a:ext cx="6819360" cy="110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7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</a:t>
            </a:r>
            <a:r>
              <a:rPr lang="ru-RU" sz="72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</a:t>
            </a:r>
            <a:r>
              <a:rPr lang="ru-RU" sz="7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лая терция</a:t>
            </a:r>
            <a:r>
              <a:rPr lang="ru-RU" sz="7200" b="1" dirty="0">
                <a:solidFill>
                  <a:srgbClr val="FF0000"/>
                </a:solidFill>
                <a:latin typeface="Times New Roman"/>
              </a:rPr>
              <a:t>  </a:t>
            </a:r>
            <a:endParaRPr dirty="0"/>
          </a:p>
        </p:txBody>
      </p:sp>
      <p:sp>
        <p:nvSpPr>
          <p:cNvPr id="81" name="CustomShape 7"/>
          <p:cNvSpPr/>
          <p:nvPr/>
        </p:nvSpPr>
        <p:spPr>
          <a:xfrm>
            <a:off x="3663895" y="4140000"/>
            <a:ext cx="895680" cy="720000"/>
          </a:xfrm>
          <a:prstGeom prst="ellipse">
            <a:avLst/>
          </a:prstGeom>
          <a:solidFill>
            <a:srgbClr val="FF420E"/>
          </a:solidFill>
          <a:ln>
            <a:solidFill>
              <a:srgbClr val="FF336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2" name="CustomShape 8"/>
          <p:cNvSpPr/>
          <p:nvPr/>
        </p:nvSpPr>
        <p:spPr>
          <a:xfrm>
            <a:off x="5049874" y="3567274"/>
            <a:ext cx="895679" cy="720000"/>
          </a:xfrm>
          <a:prstGeom prst="ellipse">
            <a:avLst/>
          </a:prstGeom>
          <a:solidFill>
            <a:srgbClr val="FF420E"/>
          </a:solidFill>
          <a:ln>
            <a:solidFill>
              <a:srgbClr val="FF336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Line 10"/>
          <p:cNvSpPr/>
          <p:nvPr/>
        </p:nvSpPr>
        <p:spPr>
          <a:xfrm>
            <a:off x="5862419" y="4769838"/>
            <a:ext cx="0" cy="360000"/>
          </a:xfrm>
          <a:prstGeom prst="line">
            <a:avLst/>
          </a:prstGeom>
          <a:ln w="36000">
            <a:solidFill>
              <a:srgbClr val="7E0021"/>
            </a:solidFill>
            <a:round/>
          </a:ln>
        </p:spPr>
      </p:sp>
      <p:sp>
        <p:nvSpPr>
          <p:cNvPr id="85" name="Line 11"/>
          <p:cNvSpPr/>
          <p:nvPr/>
        </p:nvSpPr>
        <p:spPr>
          <a:xfrm flipV="1">
            <a:off x="4065037" y="5129838"/>
            <a:ext cx="1800000" cy="360000"/>
          </a:xfrm>
          <a:prstGeom prst="line">
            <a:avLst/>
          </a:prstGeom>
          <a:ln w="36000">
            <a:solidFill>
              <a:srgbClr val="7E0021"/>
            </a:solidFill>
            <a:round/>
          </a:ln>
        </p:spPr>
      </p:sp>
      <p:sp>
        <p:nvSpPr>
          <p:cNvPr id="86" name="Line 12"/>
          <p:cNvSpPr/>
          <p:nvPr/>
        </p:nvSpPr>
        <p:spPr>
          <a:xfrm>
            <a:off x="4055591" y="5130245"/>
            <a:ext cx="0" cy="360000"/>
          </a:xfrm>
          <a:prstGeom prst="line">
            <a:avLst/>
          </a:prstGeom>
          <a:ln w="36000">
            <a:solidFill>
              <a:srgbClr val="7E0021"/>
            </a:solidFill>
            <a:round/>
          </a:ln>
        </p:spPr>
      </p:sp>
      <p:sp>
        <p:nvSpPr>
          <p:cNvPr id="87" name="TextShape 13"/>
          <p:cNvSpPr txBox="1"/>
          <p:nvPr/>
        </p:nvSpPr>
        <p:spPr>
          <a:xfrm>
            <a:off x="4119873" y="5457361"/>
            <a:ext cx="1964123" cy="114495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8000" b="1" dirty="0">
                <a:solidFill>
                  <a:srgbClr val="993366"/>
                </a:solidFill>
                <a:latin typeface="Times New Roman"/>
              </a:rPr>
              <a:t>м. 3</a:t>
            </a:r>
            <a:endParaRPr sz="3200" dirty="0"/>
          </a:p>
        </p:txBody>
      </p:sp>
      <p:pic>
        <p:nvPicPr>
          <p:cNvPr id="89" name="Рисунок 88"/>
          <p:cNvPicPr/>
          <p:nvPr/>
        </p:nvPicPr>
        <p:blipFill>
          <a:blip r:embed="rId3"/>
          <a:stretch/>
        </p:blipFill>
        <p:spPr>
          <a:xfrm>
            <a:off x="1863895" y="1800000"/>
            <a:ext cx="1615680" cy="3600000"/>
          </a:xfrm>
          <a:prstGeom prst="rect">
            <a:avLst/>
          </a:prstGeom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040498B-896D-49B4-A6DC-FD5FBDA6CA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731" y="4145985"/>
            <a:ext cx="4925041" cy="2703412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30CCC5-E4E4-4D9A-8DCE-A26AC617124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7" t="25785" r="7724" b="23329"/>
          <a:stretch/>
        </p:blipFill>
        <p:spPr>
          <a:xfrm>
            <a:off x="8544995" y="1556547"/>
            <a:ext cx="3876519" cy="1754982"/>
          </a:xfrm>
          <a:prstGeom prst="rect">
            <a:avLst/>
          </a:prstGeom>
        </p:spPr>
      </p:pic>
      <p:sp>
        <p:nvSpPr>
          <p:cNvPr id="19" name="Овал 18">
            <a:extLst>
              <a:ext uri="{FF2B5EF4-FFF2-40B4-BE49-F238E27FC236}">
                <a16:creationId xmlns:a16="http://schemas.microsoft.com/office/drawing/2014/main" id="{CE6B6923-2F3A-4357-A8D2-3A1336196706}"/>
              </a:ext>
            </a:extLst>
          </p:cNvPr>
          <p:cNvSpPr/>
          <p:nvPr/>
        </p:nvSpPr>
        <p:spPr>
          <a:xfrm>
            <a:off x="9187429" y="2951692"/>
            <a:ext cx="192948" cy="20486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3F9A2A9F-104E-4064-82BE-8BC5A1DCFDEB}"/>
              </a:ext>
            </a:extLst>
          </p:cNvPr>
          <p:cNvSpPr/>
          <p:nvPr/>
        </p:nvSpPr>
        <p:spPr>
          <a:xfrm>
            <a:off x="9714561" y="2962647"/>
            <a:ext cx="192948" cy="20486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Tm="7093">
    <p:dissolv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13AB213-FA67-4E96-99D5-8F61CBECB814}"/>
              </a:ext>
            </a:extLst>
          </p:cNvPr>
          <p:cNvSpPr/>
          <p:nvPr/>
        </p:nvSpPr>
        <p:spPr>
          <a:xfrm>
            <a:off x="239167" y="315667"/>
            <a:ext cx="9040839" cy="132738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sz="110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253D39-C615-406F-89FD-8AE6F2A5F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009" y="410099"/>
            <a:ext cx="10164042" cy="1152521"/>
          </a:xfrm>
        </p:spPr>
        <p:txBody>
          <a:bodyPr/>
          <a:lstStyle/>
          <a:p>
            <a:r>
              <a:rPr lang="ru-RU" sz="3200" dirty="0"/>
              <a:t>Расстояние между звуками в малой секунде -  </a:t>
            </a:r>
            <a:r>
              <a:rPr lang="ru-RU" sz="3200" i="1" u="sng" dirty="0"/>
              <a:t>полтора тона или 1,5 тона</a:t>
            </a:r>
            <a:r>
              <a:rPr lang="ru-RU" sz="3200" dirty="0"/>
              <a:t>.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64F7F9FE-B858-4812-A4C5-1BF741B66829}"/>
              </a:ext>
            </a:extLst>
          </p:cNvPr>
          <p:cNvCxnSpPr>
            <a:cxnSpLocks/>
          </p:cNvCxnSpPr>
          <p:nvPr/>
        </p:nvCxnSpPr>
        <p:spPr>
          <a:xfrm>
            <a:off x="726512" y="3059757"/>
            <a:ext cx="11359954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9CECF412-480D-440D-AFE5-67F07125CA5E}"/>
              </a:ext>
            </a:extLst>
          </p:cNvPr>
          <p:cNvCxnSpPr>
            <a:cxnSpLocks/>
          </p:cNvCxnSpPr>
          <p:nvPr/>
        </p:nvCxnSpPr>
        <p:spPr>
          <a:xfrm>
            <a:off x="726512" y="3563813"/>
            <a:ext cx="11359954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8D6E600E-CC09-451A-A9EE-71D32817F02B}"/>
              </a:ext>
            </a:extLst>
          </p:cNvPr>
          <p:cNvCxnSpPr>
            <a:cxnSpLocks/>
          </p:cNvCxnSpPr>
          <p:nvPr/>
        </p:nvCxnSpPr>
        <p:spPr>
          <a:xfrm>
            <a:off x="726512" y="4067869"/>
            <a:ext cx="11359954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E5AB9131-85C0-4084-A315-8F45E7D911CC}"/>
              </a:ext>
            </a:extLst>
          </p:cNvPr>
          <p:cNvCxnSpPr>
            <a:cxnSpLocks/>
          </p:cNvCxnSpPr>
          <p:nvPr/>
        </p:nvCxnSpPr>
        <p:spPr>
          <a:xfrm>
            <a:off x="726512" y="4571925"/>
            <a:ext cx="11359954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3D46E412-75AB-4B9D-90B1-653AF38053C3}"/>
              </a:ext>
            </a:extLst>
          </p:cNvPr>
          <p:cNvCxnSpPr>
            <a:cxnSpLocks/>
          </p:cNvCxnSpPr>
          <p:nvPr/>
        </p:nvCxnSpPr>
        <p:spPr>
          <a:xfrm>
            <a:off x="726512" y="5075981"/>
            <a:ext cx="11359954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BC19D8F-FEDE-4C4C-A889-72F4C5E8E53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27199" y="2185932"/>
            <a:ext cx="1359020" cy="3763874"/>
          </a:xfrm>
          <a:prstGeom prst="rect">
            <a:avLst/>
          </a:prstGeom>
          <a:ln>
            <a:noFill/>
          </a:ln>
        </p:spPr>
      </p:pic>
      <p:sp>
        <p:nvSpPr>
          <p:cNvPr id="43" name="Овал 42">
            <a:extLst>
              <a:ext uri="{FF2B5EF4-FFF2-40B4-BE49-F238E27FC236}">
                <a16:creationId xmlns:a16="http://schemas.microsoft.com/office/drawing/2014/main" id="{F1E6EA5E-BB3D-4D4F-9707-204F58E3C4F9}"/>
              </a:ext>
            </a:extLst>
          </p:cNvPr>
          <p:cNvSpPr/>
          <p:nvPr/>
        </p:nvSpPr>
        <p:spPr>
          <a:xfrm>
            <a:off x="2370628" y="4582399"/>
            <a:ext cx="720080" cy="484581"/>
          </a:xfrm>
          <a:prstGeom prst="ellipse">
            <a:avLst/>
          </a:prstGeom>
          <a:solidFill>
            <a:schemeClr val="lt1">
              <a:alpha val="42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>
            <a:extLst>
              <a:ext uri="{FF2B5EF4-FFF2-40B4-BE49-F238E27FC236}">
                <a16:creationId xmlns:a16="http://schemas.microsoft.com/office/drawing/2014/main" id="{E890B1F3-71E1-4DC7-8B3C-28297ABBDC80}"/>
              </a:ext>
            </a:extLst>
          </p:cNvPr>
          <p:cNvSpPr/>
          <p:nvPr/>
        </p:nvSpPr>
        <p:spPr>
          <a:xfrm>
            <a:off x="3788260" y="4066321"/>
            <a:ext cx="720080" cy="484581"/>
          </a:xfrm>
          <a:prstGeom prst="ellipse">
            <a:avLst/>
          </a:prstGeom>
          <a:solidFill>
            <a:schemeClr val="lt1">
              <a:alpha val="51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>
            <a:extLst>
              <a:ext uri="{FF2B5EF4-FFF2-40B4-BE49-F238E27FC236}">
                <a16:creationId xmlns:a16="http://schemas.microsoft.com/office/drawing/2014/main" id="{C4CC5631-7ABD-47E8-8D22-6E5AA43A4379}"/>
              </a:ext>
            </a:extLst>
          </p:cNvPr>
          <p:cNvSpPr/>
          <p:nvPr/>
        </p:nvSpPr>
        <p:spPr>
          <a:xfrm>
            <a:off x="5100109" y="5112606"/>
            <a:ext cx="720080" cy="484581"/>
          </a:xfrm>
          <a:prstGeom prst="ellipse">
            <a:avLst/>
          </a:prstGeom>
          <a:solidFill>
            <a:schemeClr val="lt1">
              <a:alpha val="39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>
            <a:extLst>
              <a:ext uri="{FF2B5EF4-FFF2-40B4-BE49-F238E27FC236}">
                <a16:creationId xmlns:a16="http://schemas.microsoft.com/office/drawing/2014/main" id="{122448FD-3FCB-4672-A514-4FFE02B66732}"/>
              </a:ext>
            </a:extLst>
          </p:cNvPr>
          <p:cNvSpPr/>
          <p:nvPr/>
        </p:nvSpPr>
        <p:spPr>
          <a:xfrm>
            <a:off x="8992706" y="4580948"/>
            <a:ext cx="720080" cy="484581"/>
          </a:xfrm>
          <a:prstGeom prst="ellipse">
            <a:avLst/>
          </a:prstGeom>
          <a:solidFill>
            <a:schemeClr val="lt1">
              <a:alpha val="48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>
            <a:extLst>
              <a:ext uri="{FF2B5EF4-FFF2-40B4-BE49-F238E27FC236}">
                <a16:creationId xmlns:a16="http://schemas.microsoft.com/office/drawing/2014/main" id="{7059D52D-8FB1-469C-BD40-92271C17D671}"/>
              </a:ext>
            </a:extLst>
          </p:cNvPr>
          <p:cNvSpPr/>
          <p:nvPr/>
        </p:nvSpPr>
        <p:spPr>
          <a:xfrm>
            <a:off x="11014384" y="4305998"/>
            <a:ext cx="720080" cy="484581"/>
          </a:xfrm>
          <a:prstGeom prst="ellipse">
            <a:avLst/>
          </a:prstGeom>
          <a:solidFill>
            <a:schemeClr val="lt1">
              <a:alpha val="50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0" name="Прямая соединительная линия 49">
            <a:extLst>
              <a:ext uri="{FF2B5EF4-FFF2-40B4-BE49-F238E27FC236}">
                <a16:creationId xmlns:a16="http://schemas.microsoft.com/office/drawing/2014/main" id="{6E1D72DC-C13A-4CF4-8724-0A84DB29F5C4}"/>
              </a:ext>
            </a:extLst>
          </p:cNvPr>
          <p:cNvCxnSpPr/>
          <p:nvPr/>
        </p:nvCxnSpPr>
        <p:spPr>
          <a:xfrm>
            <a:off x="4631655" y="3076473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9E054E43-4040-44DB-B782-967B9B6CEB3D}"/>
              </a:ext>
            </a:extLst>
          </p:cNvPr>
          <p:cNvCxnSpPr/>
          <p:nvPr/>
        </p:nvCxnSpPr>
        <p:spPr>
          <a:xfrm>
            <a:off x="8160047" y="3053866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id="{169E77AB-B86B-46B5-895F-2E33C1808344}"/>
              </a:ext>
            </a:extLst>
          </p:cNvPr>
          <p:cNvCxnSpPr/>
          <p:nvPr/>
        </p:nvCxnSpPr>
        <p:spPr>
          <a:xfrm>
            <a:off x="12086466" y="3076473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>
            <a:extLst>
              <a:ext uri="{FF2B5EF4-FFF2-40B4-BE49-F238E27FC236}">
                <a16:creationId xmlns:a16="http://schemas.microsoft.com/office/drawing/2014/main" id="{12C14AD1-605D-4F2E-A170-A4E1BCF6CC27}"/>
              </a:ext>
            </a:extLst>
          </p:cNvPr>
          <p:cNvCxnSpPr/>
          <p:nvPr/>
        </p:nvCxnSpPr>
        <p:spPr>
          <a:xfrm>
            <a:off x="11904463" y="3086925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Овал 53">
            <a:extLst>
              <a:ext uri="{FF2B5EF4-FFF2-40B4-BE49-F238E27FC236}">
                <a16:creationId xmlns:a16="http://schemas.microsoft.com/office/drawing/2014/main" id="{48AEF29A-55D8-4EB9-BCB3-55FB78E39D4C}"/>
              </a:ext>
            </a:extLst>
          </p:cNvPr>
          <p:cNvSpPr/>
          <p:nvPr/>
        </p:nvSpPr>
        <p:spPr>
          <a:xfrm>
            <a:off x="6737258" y="4581851"/>
            <a:ext cx="720080" cy="484581"/>
          </a:xfrm>
          <a:prstGeom prst="ellipse">
            <a:avLst/>
          </a:prstGeom>
          <a:solidFill>
            <a:schemeClr val="lt1">
              <a:alpha val="39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316FE70-0AE6-4008-A6D5-B284C95E42F4}"/>
              </a:ext>
            </a:extLst>
          </p:cNvPr>
          <p:cNvSpPr txBox="1"/>
          <p:nvPr/>
        </p:nvSpPr>
        <p:spPr>
          <a:xfrm>
            <a:off x="2543423" y="5836783"/>
            <a:ext cx="1799954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EuroScript" pitchFamily="2" charset="0"/>
              </a:rPr>
              <a:t>м.3</a:t>
            </a:r>
          </a:p>
          <a:p>
            <a:endParaRPr lang="ru-RU" sz="1050" dirty="0"/>
          </a:p>
        </p:txBody>
      </p:sp>
      <p:pic>
        <p:nvPicPr>
          <p:cNvPr id="59" name="Рисунок 58">
            <a:extLst>
              <a:ext uri="{FF2B5EF4-FFF2-40B4-BE49-F238E27FC236}">
                <a16:creationId xmlns:a16="http://schemas.microsoft.com/office/drawing/2014/main" id="{7D31A0C9-8400-4B2B-9927-08ADFD7916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288" y="3524863"/>
            <a:ext cx="457939" cy="1182056"/>
          </a:xfrm>
          <a:prstGeom prst="rect">
            <a:avLst/>
          </a:prstGeom>
        </p:spPr>
      </p:pic>
      <p:pic>
        <p:nvPicPr>
          <p:cNvPr id="63" name="Рисунок 62">
            <a:extLst>
              <a:ext uri="{FF2B5EF4-FFF2-40B4-BE49-F238E27FC236}">
                <a16:creationId xmlns:a16="http://schemas.microsoft.com/office/drawing/2014/main" id="{4FDFDDD0-8B59-4633-9244-263ADAEEF45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647" t="8456" r="38698" b="11179"/>
          <a:stretch/>
        </p:blipFill>
        <p:spPr>
          <a:xfrm>
            <a:off x="10299809" y="3777047"/>
            <a:ext cx="532573" cy="158975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4FACAA5-575A-4E44-8ADF-EDC61E7D6E7F}"/>
              </a:ext>
            </a:extLst>
          </p:cNvPr>
          <p:cNvSpPr txBox="1"/>
          <p:nvPr/>
        </p:nvSpPr>
        <p:spPr>
          <a:xfrm>
            <a:off x="5656346" y="5691291"/>
            <a:ext cx="1799954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EuroScript" pitchFamily="2" charset="0"/>
              </a:rPr>
              <a:t>м.3</a:t>
            </a:r>
          </a:p>
          <a:p>
            <a:endParaRPr lang="ru-RU" sz="105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44E012-A71D-41DD-BDD9-76A074A34699}"/>
              </a:ext>
            </a:extLst>
          </p:cNvPr>
          <p:cNvSpPr txBox="1"/>
          <p:nvPr/>
        </p:nvSpPr>
        <p:spPr>
          <a:xfrm>
            <a:off x="2755045" y="1901013"/>
            <a:ext cx="8591763" cy="646331"/>
          </a:xfrm>
          <a:prstGeom prst="rect">
            <a:avLst/>
          </a:prstGeom>
          <a:solidFill>
            <a:schemeClr val="bg1">
              <a:lumMod val="95000"/>
              <a:alpha val="72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/>
              <a:t>Пример записи малой секунды </a:t>
            </a:r>
            <a:r>
              <a:rPr lang="ru-RU" sz="3600" b="1" dirty="0"/>
              <a:t>вверх</a:t>
            </a:r>
            <a:r>
              <a:rPr lang="ru-RU" sz="2800" dirty="0"/>
              <a:t> от звука: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ADD508-7E5F-4852-B613-24AE4E6851FE}"/>
              </a:ext>
            </a:extLst>
          </p:cNvPr>
          <p:cNvSpPr txBox="1"/>
          <p:nvPr/>
        </p:nvSpPr>
        <p:spPr>
          <a:xfrm>
            <a:off x="2231700" y="2555702"/>
            <a:ext cx="2183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правильно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AC06204-4654-4326-8F6A-99E5CEAC99A0}"/>
              </a:ext>
            </a:extLst>
          </p:cNvPr>
          <p:cNvSpPr txBox="1"/>
          <p:nvPr/>
        </p:nvSpPr>
        <p:spPr>
          <a:xfrm>
            <a:off x="5414610" y="2552965"/>
            <a:ext cx="2008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правильно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E1DC3FE-DEDF-4F8A-86A2-CAC42A41F061}"/>
              </a:ext>
            </a:extLst>
          </p:cNvPr>
          <p:cNvSpPr txBox="1"/>
          <p:nvPr/>
        </p:nvSpPr>
        <p:spPr>
          <a:xfrm>
            <a:off x="9081593" y="2561704"/>
            <a:ext cx="2678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неправильно</a:t>
            </a:r>
          </a:p>
        </p:txBody>
      </p:sp>
    </p:spTree>
    <p:extLst>
      <p:ext uri="{BB962C8B-B14F-4D97-AF65-F5344CB8AC3E}">
        <p14:creationId xmlns:p14="http://schemas.microsoft.com/office/powerpoint/2010/main" val="2094063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64F7F9FE-B858-4812-A4C5-1BF741B66829}"/>
              </a:ext>
            </a:extLst>
          </p:cNvPr>
          <p:cNvCxnSpPr>
            <a:cxnSpLocks/>
          </p:cNvCxnSpPr>
          <p:nvPr/>
        </p:nvCxnSpPr>
        <p:spPr>
          <a:xfrm>
            <a:off x="726512" y="3059757"/>
            <a:ext cx="11359954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9CECF412-480D-440D-AFE5-67F07125CA5E}"/>
              </a:ext>
            </a:extLst>
          </p:cNvPr>
          <p:cNvCxnSpPr>
            <a:cxnSpLocks/>
          </p:cNvCxnSpPr>
          <p:nvPr/>
        </p:nvCxnSpPr>
        <p:spPr>
          <a:xfrm>
            <a:off x="726512" y="3563813"/>
            <a:ext cx="11359954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8D6E600E-CC09-451A-A9EE-71D32817F02B}"/>
              </a:ext>
            </a:extLst>
          </p:cNvPr>
          <p:cNvCxnSpPr>
            <a:cxnSpLocks/>
          </p:cNvCxnSpPr>
          <p:nvPr/>
        </p:nvCxnSpPr>
        <p:spPr>
          <a:xfrm>
            <a:off x="726512" y="4067869"/>
            <a:ext cx="11359954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E5AB9131-85C0-4084-A315-8F45E7D911CC}"/>
              </a:ext>
            </a:extLst>
          </p:cNvPr>
          <p:cNvCxnSpPr>
            <a:cxnSpLocks/>
          </p:cNvCxnSpPr>
          <p:nvPr/>
        </p:nvCxnSpPr>
        <p:spPr>
          <a:xfrm>
            <a:off x="726512" y="4571925"/>
            <a:ext cx="11359954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3D46E412-75AB-4B9D-90B1-653AF38053C3}"/>
              </a:ext>
            </a:extLst>
          </p:cNvPr>
          <p:cNvCxnSpPr>
            <a:cxnSpLocks/>
          </p:cNvCxnSpPr>
          <p:nvPr/>
        </p:nvCxnSpPr>
        <p:spPr>
          <a:xfrm>
            <a:off x="726512" y="5075981"/>
            <a:ext cx="11359954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BC19D8F-FEDE-4C4C-A889-72F4C5E8E53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27199" y="2185932"/>
            <a:ext cx="1359020" cy="3763874"/>
          </a:xfrm>
          <a:prstGeom prst="rect">
            <a:avLst/>
          </a:prstGeom>
          <a:ln>
            <a:noFill/>
          </a:ln>
        </p:spPr>
      </p:pic>
      <p:sp>
        <p:nvSpPr>
          <p:cNvPr id="43" name="Овал 42">
            <a:extLst>
              <a:ext uri="{FF2B5EF4-FFF2-40B4-BE49-F238E27FC236}">
                <a16:creationId xmlns:a16="http://schemas.microsoft.com/office/drawing/2014/main" id="{F1E6EA5E-BB3D-4D4F-9707-204F58E3C4F9}"/>
              </a:ext>
            </a:extLst>
          </p:cNvPr>
          <p:cNvSpPr/>
          <p:nvPr/>
        </p:nvSpPr>
        <p:spPr>
          <a:xfrm>
            <a:off x="2341119" y="4038585"/>
            <a:ext cx="720080" cy="484581"/>
          </a:xfrm>
          <a:prstGeom prst="ellipse">
            <a:avLst/>
          </a:prstGeom>
          <a:solidFill>
            <a:schemeClr val="lt1">
              <a:alpha val="42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>
            <a:extLst>
              <a:ext uri="{FF2B5EF4-FFF2-40B4-BE49-F238E27FC236}">
                <a16:creationId xmlns:a16="http://schemas.microsoft.com/office/drawing/2014/main" id="{E890B1F3-71E1-4DC7-8B3C-28297ABBDC80}"/>
              </a:ext>
            </a:extLst>
          </p:cNvPr>
          <p:cNvSpPr/>
          <p:nvPr/>
        </p:nvSpPr>
        <p:spPr>
          <a:xfrm>
            <a:off x="3734229" y="4318292"/>
            <a:ext cx="720080" cy="484581"/>
          </a:xfrm>
          <a:prstGeom prst="ellipse">
            <a:avLst/>
          </a:prstGeom>
          <a:solidFill>
            <a:schemeClr val="lt1">
              <a:alpha val="51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>
            <a:extLst>
              <a:ext uri="{FF2B5EF4-FFF2-40B4-BE49-F238E27FC236}">
                <a16:creationId xmlns:a16="http://schemas.microsoft.com/office/drawing/2014/main" id="{C4CC5631-7ABD-47E8-8D22-6E5AA43A4379}"/>
              </a:ext>
            </a:extLst>
          </p:cNvPr>
          <p:cNvSpPr/>
          <p:nvPr/>
        </p:nvSpPr>
        <p:spPr>
          <a:xfrm>
            <a:off x="5242382" y="4062964"/>
            <a:ext cx="720080" cy="484581"/>
          </a:xfrm>
          <a:prstGeom prst="ellipse">
            <a:avLst/>
          </a:prstGeom>
          <a:solidFill>
            <a:schemeClr val="lt1">
              <a:alpha val="39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>
            <a:extLst>
              <a:ext uri="{FF2B5EF4-FFF2-40B4-BE49-F238E27FC236}">
                <a16:creationId xmlns:a16="http://schemas.microsoft.com/office/drawing/2014/main" id="{122448FD-3FCB-4672-A514-4FFE02B66732}"/>
              </a:ext>
            </a:extLst>
          </p:cNvPr>
          <p:cNvSpPr/>
          <p:nvPr/>
        </p:nvSpPr>
        <p:spPr>
          <a:xfrm>
            <a:off x="8912068" y="3326998"/>
            <a:ext cx="720080" cy="484581"/>
          </a:xfrm>
          <a:prstGeom prst="ellipse">
            <a:avLst/>
          </a:prstGeom>
          <a:solidFill>
            <a:schemeClr val="lt1">
              <a:alpha val="48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>
            <a:extLst>
              <a:ext uri="{FF2B5EF4-FFF2-40B4-BE49-F238E27FC236}">
                <a16:creationId xmlns:a16="http://schemas.microsoft.com/office/drawing/2014/main" id="{7059D52D-8FB1-469C-BD40-92271C17D671}"/>
              </a:ext>
            </a:extLst>
          </p:cNvPr>
          <p:cNvSpPr/>
          <p:nvPr/>
        </p:nvSpPr>
        <p:spPr>
          <a:xfrm>
            <a:off x="10357633" y="3803881"/>
            <a:ext cx="720080" cy="484581"/>
          </a:xfrm>
          <a:prstGeom prst="ellipse">
            <a:avLst/>
          </a:prstGeom>
          <a:solidFill>
            <a:schemeClr val="lt1">
              <a:alpha val="50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0" name="Прямая соединительная линия 49">
            <a:extLst>
              <a:ext uri="{FF2B5EF4-FFF2-40B4-BE49-F238E27FC236}">
                <a16:creationId xmlns:a16="http://schemas.microsoft.com/office/drawing/2014/main" id="{6E1D72DC-C13A-4CF4-8724-0A84DB29F5C4}"/>
              </a:ext>
            </a:extLst>
          </p:cNvPr>
          <p:cNvCxnSpPr/>
          <p:nvPr/>
        </p:nvCxnSpPr>
        <p:spPr>
          <a:xfrm>
            <a:off x="4631655" y="3076473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9E054E43-4040-44DB-B782-967B9B6CEB3D}"/>
              </a:ext>
            </a:extLst>
          </p:cNvPr>
          <p:cNvCxnSpPr/>
          <p:nvPr/>
        </p:nvCxnSpPr>
        <p:spPr>
          <a:xfrm>
            <a:off x="8160047" y="3053866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id="{169E77AB-B86B-46B5-895F-2E33C1808344}"/>
              </a:ext>
            </a:extLst>
          </p:cNvPr>
          <p:cNvCxnSpPr/>
          <p:nvPr/>
        </p:nvCxnSpPr>
        <p:spPr>
          <a:xfrm>
            <a:off x="12086466" y="3076473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>
            <a:extLst>
              <a:ext uri="{FF2B5EF4-FFF2-40B4-BE49-F238E27FC236}">
                <a16:creationId xmlns:a16="http://schemas.microsoft.com/office/drawing/2014/main" id="{12C14AD1-605D-4F2E-A170-A4E1BCF6CC27}"/>
              </a:ext>
            </a:extLst>
          </p:cNvPr>
          <p:cNvCxnSpPr/>
          <p:nvPr/>
        </p:nvCxnSpPr>
        <p:spPr>
          <a:xfrm>
            <a:off x="11904463" y="3086925"/>
            <a:ext cx="0" cy="198905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Овал 53">
            <a:extLst>
              <a:ext uri="{FF2B5EF4-FFF2-40B4-BE49-F238E27FC236}">
                <a16:creationId xmlns:a16="http://schemas.microsoft.com/office/drawing/2014/main" id="{48AEF29A-55D8-4EB9-BCB3-55FB78E39D4C}"/>
              </a:ext>
            </a:extLst>
          </p:cNvPr>
          <p:cNvSpPr/>
          <p:nvPr/>
        </p:nvSpPr>
        <p:spPr>
          <a:xfrm>
            <a:off x="6876002" y="4620685"/>
            <a:ext cx="720080" cy="484581"/>
          </a:xfrm>
          <a:prstGeom prst="ellipse">
            <a:avLst/>
          </a:prstGeom>
          <a:solidFill>
            <a:schemeClr val="lt1">
              <a:alpha val="39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316FE70-0AE6-4008-A6D5-B284C95E42F4}"/>
              </a:ext>
            </a:extLst>
          </p:cNvPr>
          <p:cNvSpPr txBox="1"/>
          <p:nvPr/>
        </p:nvSpPr>
        <p:spPr>
          <a:xfrm>
            <a:off x="9426473" y="5691290"/>
            <a:ext cx="1799954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EuroScript" pitchFamily="2" charset="0"/>
              </a:rPr>
              <a:t>м.3</a:t>
            </a:r>
          </a:p>
          <a:p>
            <a:endParaRPr lang="ru-RU" sz="1050" dirty="0"/>
          </a:p>
        </p:txBody>
      </p:sp>
      <p:pic>
        <p:nvPicPr>
          <p:cNvPr id="59" name="Рисунок 58">
            <a:extLst>
              <a:ext uri="{FF2B5EF4-FFF2-40B4-BE49-F238E27FC236}">
                <a16:creationId xmlns:a16="http://schemas.microsoft.com/office/drawing/2014/main" id="{7D31A0C9-8400-4B2B-9927-08ADFD7916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657" y="3811579"/>
            <a:ext cx="457939" cy="118205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4FACAA5-575A-4E44-8ADF-EDC61E7D6E7F}"/>
              </a:ext>
            </a:extLst>
          </p:cNvPr>
          <p:cNvSpPr txBox="1"/>
          <p:nvPr/>
        </p:nvSpPr>
        <p:spPr>
          <a:xfrm>
            <a:off x="5656346" y="5691291"/>
            <a:ext cx="1799954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EuroScript" pitchFamily="2" charset="0"/>
              </a:rPr>
              <a:t>м.3</a:t>
            </a:r>
          </a:p>
          <a:p>
            <a:endParaRPr lang="ru-RU" sz="105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44E012-A71D-41DD-BDD9-76A074A34699}"/>
              </a:ext>
            </a:extLst>
          </p:cNvPr>
          <p:cNvSpPr txBox="1"/>
          <p:nvPr/>
        </p:nvSpPr>
        <p:spPr>
          <a:xfrm>
            <a:off x="1457363" y="1498384"/>
            <a:ext cx="7934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Пример записи малой секунды </a:t>
            </a:r>
            <a:r>
              <a:rPr lang="ru-RU" sz="3600" u="sng" dirty="0"/>
              <a:t>вниз</a:t>
            </a:r>
            <a:r>
              <a:rPr lang="ru-RU" sz="2800" dirty="0"/>
              <a:t> от звука: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ADD508-7E5F-4852-B613-24AE4E6851FE}"/>
              </a:ext>
            </a:extLst>
          </p:cNvPr>
          <p:cNvSpPr txBox="1"/>
          <p:nvPr/>
        </p:nvSpPr>
        <p:spPr>
          <a:xfrm>
            <a:off x="9272108" y="2492621"/>
            <a:ext cx="1823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</a:rPr>
              <a:t>правильно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AC06204-4654-4326-8F6A-99E5CEAC99A0}"/>
              </a:ext>
            </a:extLst>
          </p:cNvPr>
          <p:cNvSpPr txBox="1"/>
          <p:nvPr/>
        </p:nvSpPr>
        <p:spPr>
          <a:xfrm>
            <a:off x="5599266" y="2552965"/>
            <a:ext cx="1823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</a:rPr>
              <a:t>правильно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E1DC3FE-DEDF-4F8A-86A2-CAC42A41F061}"/>
              </a:ext>
            </a:extLst>
          </p:cNvPr>
          <p:cNvSpPr txBox="1"/>
          <p:nvPr/>
        </p:nvSpPr>
        <p:spPr>
          <a:xfrm>
            <a:off x="2103973" y="2481251"/>
            <a:ext cx="2678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неправильно</a:t>
            </a: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2ADCF981-37F0-4B99-A4F7-5C900D90E54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647" t="8456" r="38698" b="11179"/>
          <a:stretch/>
        </p:blipFill>
        <p:spPr>
          <a:xfrm>
            <a:off x="6262395" y="4060657"/>
            <a:ext cx="532573" cy="1589756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69CD7CE1-BDE0-49F6-A52C-49712A2027EE}"/>
              </a:ext>
            </a:extLst>
          </p:cNvPr>
          <p:cNvSpPr/>
          <p:nvPr/>
        </p:nvSpPr>
        <p:spPr>
          <a:xfrm>
            <a:off x="1947490" y="341333"/>
            <a:ext cx="5121700" cy="113267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390BE6D-4D7C-476F-AC07-B593F1D88A51}"/>
              </a:ext>
            </a:extLst>
          </p:cNvPr>
          <p:cNvSpPr/>
          <p:nvPr/>
        </p:nvSpPr>
        <p:spPr>
          <a:xfrm>
            <a:off x="2077754" y="533837"/>
            <a:ext cx="4923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  <a:effectLst/>
                <a:latin typeface="EuroScript" pitchFamily="2" charset="0"/>
              </a:rPr>
              <a:t>м.3 </a:t>
            </a:r>
            <a:r>
              <a:rPr lang="ru-RU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= 1,5 тона</a:t>
            </a:r>
          </a:p>
        </p:txBody>
      </p:sp>
    </p:spTree>
    <p:extLst>
      <p:ext uri="{BB962C8B-B14F-4D97-AF65-F5344CB8AC3E}">
        <p14:creationId xmlns:p14="http://schemas.microsoft.com/office/powerpoint/2010/main" val="1876199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Line 1"/>
          <p:cNvSpPr/>
          <p:nvPr/>
        </p:nvSpPr>
        <p:spPr>
          <a:xfrm>
            <a:off x="1863895" y="2869339"/>
            <a:ext cx="5575680" cy="10661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</p:sp>
      <p:sp>
        <p:nvSpPr>
          <p:cNvPr id="76" name="Line 2"/>
          <p:cNvSpPr/>
          <p:nvPr/>
        </p:nvSpPr>
        <p:spPr>
          <a:xfrm>
            <a:off x="1863895" y="2340000"/>
            <a:ext cx="557568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</p:sp>
      <p:sp>
        <p:nvSpPr>
          <p:cNvPr id="77" name="Line 3"/>
          <p:cNvSpPr/>
          <p:nvPr/>
        </p:nvSpPr>
        <p:spPr>
          <a:xfrm>
            <a:off x="1863895" y="3419999"/>
            <a:ext cx="5575680" cy="1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</p:sp>
      <p:sp>
        <p:nvSpPr>
          <p:cNvPr id="78" name="Line 4"/>
          <p:cNvSpPr/>
          <p:nvPr/>
        </p:nvSpPr>
        <p:spPr>
          <a:xfrm flipV="1">
            <a:off x="1863895" y="3959999"/>
            <a:ext cx="5575680" cy="22011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</p:sp>
      <p:sp>
        <p:nvSpPr>
          <p:cNvPr id="79" name="Line 5"/>
          <p:cNvSpPr/>
          <p:nvPr/>
        </p:nvSpPr>
        <p:spPr>
          <a:xfrm>
            <a:off x="1863895" y="4477983"/>
            <a:ext cx="5575680" cy="22017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</p:sp>
      <p:sp>
        <p:nvSpPr>
          <p:cNvPr id="81" name="CustomShape 7"/>
          <p:cNvSpPr/>
          <p:nvPr/>
        </p:nvSpPr>
        <p:spPr>
          <a:xfrm>
            <a:off x="3834584" y="3960001"/>
            <a:ext cx="649031" cy="517983"/>
          </a:xfrm>
          <a:prstGeom prst="ellipse">
            <a:avLst/>
          </a:prstGeom>
          <a:solidFill>
            <a:srgbClr val="FF420E"/>
          </a:solidFill>
          <a:ln>
            <a:solidFill>
              <a:srgbClr val="FF336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Line 10"/>
          <p:cNvSpPr/>
          <p:nvPr/>
        </p:nvSpPr>
        <p:spPr>
          <a:xfrm>
            <a:off x="5895536" y="4527131"/>
            <a:ext cx="0" cy="360000"/>
          </a:xfrm>
          <a:prstGeom prst="line">
            <a:avLst/>
          </a:prstGeom>
          <a:ln w="36000">
            <a:solidFill>
              <a:srgbClr val="7E0021"/>
            </a:solidFill>
            <a:round/>
          </a:ln>
        </p:spPr>
      </p:sp>
      <p:sp>
        <p:nvSpPr>
          <p:cNvPr id="85" name="Line 11"/>
          <p:cNvSpPr/>
          <p:nvPr/>
        </p:nvSpPr>
        <p:spPr>
          <a:xfrm flipV="1">
            <a:off x="4095536" y="4887131"/>
            <a:ext cx="1800000" cy="360000"/>
          </a:xfrm>
          <a:prstGeom prst="line">
            <a:avLst/>
          </a:prstGeom>
          <a:ln w="36000">
            <a:solidFill>
              <a:srgbClr val="7E0021"/>
            </a:solidFill>
            <a:round/>
          </a:ln>
        </p:spPr>
      </p:sp>
      <p:sp>
        <p:nvSpPr>
          <p:cNvPr id="86" name="Line 12"/>
          <p:cNvSpPr/>
          <p:nvPr/>
        </p:nvSpPr>
        <p:spPr>
          <a:xfrm>
            <a:off x="4095536" y="4887131"/>
            <a:ext cx="0" cy="360000"/>
          </a:xfrm>
          <a:prstGeom prst="line">
            <a:avLst/>
          </a:prstGeom>
          <a:ln w="36000">
            <a:solidFill>
              <a:srgbClr val="7E0021"/>
            </a:solidFill>
            <a:round/>
          </a:ln>
        </p:spPr>
      </p:sp>
      <p:sp>
        <p:nvSpPr>
          <p:cNvPr id="87" name="TextShape 13"/>
          <p:cNvSpPr txBox="1"/>
          <p:nvPr/>
        </p:nvSpPr>
        <p:spPr>
          <a:xfrm>
            <a:off x="4266769" y="5158220"/>
            <a:ext cx="1799999" cy="849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8000" b="1" dirty="0">
                <a:solidFill>
                  <a:srgbClr val="993366"/>
                </a:solidFill>
                <a:latin typeface="Times New Roman"/>
              </a:rPr>
              <a:t>б. 3</a:t>
            </a:r>
            <a:endParaRPr sz="3200" dirty="0"/>
          </a:p>
        </p:txBody>
      </p:sp>
      <p:pic>
        <p:nvPicPr>
          <p:cNvPr id="89" name="Рисунок 88"/>
          <p:cNvPicPr/>
          <p:nvPr/>
        </p:nvPicPr>
        <p:blipFill>
          <a:blip r:embed="rId3"/>
          <a:stretch/>
        </p:blipFill>
        <p:spPr>
          <a:xfrm>
            <a:off x="1863895" y="1800000"/>
            <a:ext cx="1615680" cy="3600000"/>
          </a:xfrm>
          <a:prstGeom prst="rect">
            <a:avLst/>
          </a:prstGeom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3DC3AB0-79D7-4E99-911B-B271651C9F4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694" b="91837" l="9603" r="97336">
                        <a14:foregroundMark x1="39591" y1="21020" x2="39591" y2="21020"/>
                        <a14:foregroundMark x1="51053" y1="27959" x2="51053" y2="27959"/>
                        <a14:foregroundMark x1="37299" y1="64592" x2="37299" y2="64592"/>
                        <a14:foregroundMark x1="47831" y1="61122" x2="47831" y2="61122"/>
                        <a14:foregroundMark x1="50124" y1="91122" x2="50124" y2="91122"/>
                        <a14:foregroundMark x1="61524" y1="91837" x2="61524" y2="91837"/>
                        <a14:foregroundMark x1="67906" y1="80612" x2="67906" y2="80612"/>
                        <a14:foregroundMark x1="65985" y1="70918" x2="65985" y2="70918"/>
                        <a14:foregroundMark x1="71314" y1="75816" x2="71314" y2="75816"/>
                        <a14:foregroundMark x1="71747" y1="54592" x2="71747" y2="54592"/>
                        <a14:foregroundMark x1="72181" y1="49388" x2="72181" y2="49388"/>
                        <a14:foregroundMark x1="84015" y1="56531" x2="84015" y2="56531"/>
                        <a14:foregroundMark x1="86245" y1="64490" x2="86245" y2="64490"/>
                        <a14:foregroundMark x1="81970" y1="66122" x2="81970" y2="66122"/>
                        <a14:foregroundMark x1="93494" y1="39694" x2="93494" y2="39694"/>
                        <a14:foregroundMark x1="93990" y1="46633" x2="93990" y2="46633"/>
                        <a14:foregroundMark x1="97336" y1="41429" x2="97336" y2="41429"/>
                        <a14:foregroundMark x1="43494" y1="7041" x2="43494" y2="7041"/>
                        <a14:foregroundMark x1="45663" y1="4694" x2="45663" y2="46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028"/>
          <a:stretch/>
        </p:blipFill>
        <p:spPr>
          <a:xfrm>
            <a:off x="7610807" y="3808407"/>
            <a:ext cx="5165991" cy="3648556"/>
          </a:xfrm>
          <a:prstGeom prst="rect">
            <a:avLst/>
          </a:prstGeom>
        </p:spPr>
      </p:pic>
      <p:sp>
        <p:nvSpPr>
          <p:cNvPr id="18" name="CustomShape 7">
            <a:extLst>
              <a:ext uri="{FF2B5EF4-FFF2-40B4-BE49-F238E27FC236}">
                <a16:creationId xmlns:a16="http://schemas.microsoft.com/office/drawing/2014/main" id="{8DF94AF6-126C-424D-B5C8-4971D3E0C799}"/>
              </a:ext>
            </a:extLst>
          </p:cNvPr>
          <p:cNvSpPr/>
          <p:nvPr/>
        </p:nvSpPr>
        <p:spPr>
          <a:xfrm>
            <a:off x="5350544" y="3420001"/>
            <a:ext cx="649031" cy="517983"/>
          </a:xfrm>
          <a:prstGeom prst="ellipse">
            <a:avLst/>
          </a:prstGeom>
          <a:solidFill>
            <a:srgbClr val="FF420E"/>
          </a:solidFill>
          <a:ln>
            <a:solidFill>
              <a:srgbClr val="FF336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C0AE1929-370D-44D7-A6BA-073C83A82D4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7" t="25785" r="7724" b="23329"/>
          <a:stretch/>
        </p:blipFill>
        <p:spPr>
          <a:xfrm>
            <a:off x="8376669" y="1750343"/>
            <a:ext cx="4213172" cy="1907392"/>
          </a:xfrm>
          <a:prstGeom prst="rect">
            <a:avLst/>
          </a:prstGeom>
        </p:spPr>
      </p:pic>
      <p:sp>
        <p:nvSpPr>
          <p:cNvPr id="20" name="TextShape 6">
            <a:extLst>
              <a:ext uri="{FF2B5EF4-FFF2-40B4-BE49-F238E27FC236}">
                <a16:creationId xmlns:a16="http://schemas.microsoft.com/office/drawing/2014/main" id="{48C34058-93C7-4791-A21B-7E802261906E}"/>
              </a:ext>
            </a:extLst>
          </p:cNvPr>
          <p:cNvSpPr txBox="1"/>
          <p:nvPr/>
        </p:nvSpPr>
        <p:spPr>
          <a:xfrm>
            <a:off x="3335511" y="344318"/>
            <a:ext cx="7147744" cy="110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7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Большая  терция</a:t>
            </a:r>
            <a:r>
              <a:rPr lang="ru-RU" sz="7200" b="1" dirty="0">
                <a:solidFill>
                  <a:srgbClr val="FF0000"/>
                </a:solidFill>
                <a:latin typeface="Times New Roman"/>
              </a:rPr>
              <a:t>  </a:t>
            </a:r>
            <a:endParaRPr dirty="0"/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3E2E99A1-6F98-4EE3-9E83-61E23C9F1D54}"/>
              </a:ext>
            </a:extLst>
          </p:cNvPr>
          <p:cNvSpPr/>
          <p:nvPr/>
        </p:nvSpPr>
        <p:spPr>
          <a:xfrm>
            <a:off x="9913711" y="3169985"/>
            <a:ext cx="192948" cy="20486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id="{57D05FF5-27DA-4B9D-BFAE-FA787E5B360E}"/>
              </a:ext>
            </a:extLst>
          </p:cNvPr>
          <p:cNvSpPr/>
          <p:nvPr/>
        </p:nvSpPr>
        <p:spPr>
          <a:xfrm>
            <a:off x="9368177" y="3169985"/>
            <a:ext cx="192948" cy="20486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760895"/>
      </p:ext>
    </p:extLst>
  </p:cSld>
  <p:clrMapOvr>
    <a:masterClrMapping/>
  </p:clrMapOvr>
  <p:transition spd="slow" advTm="7093">
    <p:dissolv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1388</TotalTime>
  <Words>372</Words>
  <Application>Microsoft Office PowerPoint</Application>
  <PresentationFormat>Произвольный</PresentationFormat>
  <Paragraphs>91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Arial Black</vt:lpstr>
      <vt:lpstr>Calibri</vt:lpstr>
      <vt:lpstr>Century</vt:lpstr>
      <vt:lpstr>EuroScript</vt:lpstr>
      <vt:lpstr>Symbol</vt:lpstr>
      <vt:lpstr>Times New Roman</vt:lpstr>
      <vt:lpstr>Wingdings</vt:lpstr>
      <vt:lpstr>Office Theme</vt:lpstr>
      <vt:lpstr>Интервал  ТЕРЦИЯ</vt:lpstr>
      <vt:lpstr>Повторение:</vt:lpstr>
      <vt:lpstr>Собери пары</vt:lpstr>
      <vt:lpstr>СЕКУНДА -  это интервал, звуки которого отстоят друг от друга на три ступени. </vt:lpstr>
      <vt:lpstr>ТЕРЦИИ  бывают  МАЛЫЕ , БОЛЬШИЕ , увеличенные и уменьшённые.</vt:lpstr>
      <vt:lpstr>Презентация PowerPoint</vt:lpstr>
      <vt:lpstr>Расстояние между звуками в малой секунде -  полтора тона или 1,5 тона.</vt:lpstr>
      <vt:lpstr>Презентация PowerPoint</vt:lpstr>
      <vt:lpstr>Презентация PowerPoint</vt:lpstr>
      <vt:lpstr>Расстояние между звуками в большой секунде -  2 тона.</vt:lpstr>
      <vt:lpstr>Презентация PowerPoint</vt:lpstr>
      <vt:lpstr>Трезвучие-это аккорд из 3х звуков. Трезвучие состоит из двух терций и определяется по нижней терции.</vt:lpstr>
      <vt:lpstr>Мажорное трезвучие состоит из большой и малой терций, называется большим и обозначается</vt:lpstr>
      <vt:lpstr>Минорное трезвучие состоит из малой и большой терций, называется малым и обозначается</vt:lpstr>
      <vt:lpstr>Трезвучие, построенное на I ступени в тональности ( на Тонике), называется ТОНИЧЕСКОЕ и обозначается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31</cp:revision>
  <dcterms:created xsi:type="dcterms:W3CDTF">2016-03-14T16:07:33Z</dcterms:created>
  <dcterms:modified xsi:type="dcterms:W3CDTF">2026-01-19T11:00:23Z</dcterms:modified>
  <dc:language>en-US</dc:language>
</cp:coreProperties>
</file>