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5" r:id="rId1"/>
  </p:sldMasterIdLst>
  <p:notesMasterIdLst>
    <p:notesMasterId r:id="rId1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5143500" type="screen16x9"/>
  <p:notesSz cx="5143500" cy="9144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5611"/>
    <p:restoredTop sz="94610"/>
  </p:normalViewPr>
  <p:slideViewPr>
    <p:cSldViewPr snapToGrid="0" snapToObjects="1">
      <p:cViewPr>
        <p:scale>
          <a:sx n="100" d="100"/>
          <a:sy n="100" d="100"/>
        </p:scale>
        <p:origin x="-869" y="-293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4400549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4012427"/>
            <a:ext cx="8629650" cy="1786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3640059"/>
            <a:ext cx="8458200" cy="916781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2914650"/>
            <a:ext cx="8458200" cy="6858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213AF-26F6-41FA-8D85-E2C5388D6E58}" type="datetimeFigureOut">
              <a:rPr lang="en-US" smtClean="0"/>
              <a:pPr/>
              <a:t>12/1/2025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>
              <a:solidFill>
                <a:schemeClr val="accent1">
                  <a:tint val="20000"/>
                </a:schemeClr>
              </a:solidFill>
            </a:endParaRPr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4855464"/>
            <a:ext cx="758952" cy="185166"/>
          </a:xfrm>
        </p:spPr>
        <p:txBody>
          <a:bodyPr/>
          <a:lstStyle/>
          <a:p>
            <a:fld id="{D5BBC35B-A44B-4119-B8DA-DE9E3DFADA20}" type="slidenum">
              <a:rPr kumimoji="0" lang="en-US" smtClean="0"/>
              <a:pPr/>
              <a:t>‹#›</a:t>
            </a:fld>
            <a:endParaRPr kumimoji="0" lang="en-US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213AF-26F6-41FA-8D85-E2C5388D6E58}" type="datetimeFigureOut">
              <a:rPr lang="en-US" smtClean="0"/>
              <a:pPr/>
              <a:t>12/1/2025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BC35B-A44B-4119-B8DA-DE9E3DFADA20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411957"/>
            <a:ext cx="1828800" cy="4388644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411957"/>
            <a:ext cx="6248400" cy="4388644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213AF-26F6-41FA-8D85-E2C5388D6E58}" type="datetimeFigureOut">
              <a:rPr lang="en-US" smtClean="0"/>
              <a:pPr/>
              <a:t>12/1/2025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BC35B-A44B-4119-B8DA-DE9E3DFADA20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  <p:hf sldNum="0"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213AF-26F6-41FA-8D85-E2C5388D6E58}" type="datetimeFigureOut">
              <a:rPr lang="en-US" smtClean="0"/>
              <a:pPr/>
              <a:t>12/1/2025</a:t>
            </a:fld>
            <a:endParaRPr lang="en-US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57150"/>
            <a:ext cx="2895600" cy="216694"/>
          </a:xfrm>
        </p:spPr>
        <p:txBody>
          <a:bodyPr/>
          <a:lstStyle/>
          <a:p>
            <a:endParaRPr kumimoji="0" lang="en-US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4855464"/>
            <a:ext cx="758952" cy="185166"/>
          </a:xfrm>
        </p:spPr>
        <p:txBody>
          <a:bodyPr/>
          <a:lstStyle/>
          <a:p>
            <a:fld id="{D5BBC35B-A44B-4119-B8DA-DE9E3DFADA20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2583677"/>
            <a:ext cx="8629650" cy="1786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257300"/>
            <a:ext cx="8458200" cy="9144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213AF-26F6-41FA-8D85-E2C5388D6E58}" type="datetimeFigureOut">
              <a:rPr lang="en-US" smtClean="0"/>
              <a:pPr/>
              <a:t>12/1/2025</a:t>
            </a:fld>
            <a:endParaRPr lang="en-US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BC35B-A44B-4119-B8DA-DE9E3DFADA20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210314"/>
            <a:ext cx="8686800" cy="888619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342900"/>
            <a:ext cx="8686800" cy="630936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200150"/>
            <a:ext cx="4191000" cy="35433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200150"/>
            <a:ext cx="4343400" cy="35433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213AF-26F6-41FA-8D85-E2C5388D6E58}" type="datetimeFigureOut">
              <a:rPr lang="en-US" smtClean="0"/>
              <a:pPr/>
              <a:t>12/1/2025</a:t>
            </a:fld>
            <a:endParaRPr lang="en-US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BC35B-A44B-4119-B8DA-DE9E3DFADA20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4057650"/>
            <a:ext cx="8610600" cy="661988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500062"/>
            <a:ext cx="4290556" cy="47982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6" y="500062"/>
            <a:ext cx="4292241" cy="47982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987028"/>
            <a:ext cx="4290556" cy="295632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987028"/>
            <a:ext cx="4288536" cy="295632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213AF-26F6-41FA-8D85-E2C5388D6E58}" type="datetimeFigureOut">
              <a:rPr lang="en-US" smtClean="0"/>
              <a:pPr/>
              <a:t>12/1/2025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4857750"/>
            <a:ext cx="762000" cy="185166"/>
          </a:xfrm>
        </p:spPr>
        <p:txBody>
          <a:bodyPr/>
          <a:lstStyle/>
          <a:p>
            <a:fld id="{D5BBC35B-A44B-4119-B8DA-DE9E3DFADA20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4514850"/>
            <a:ext cx="8629650" cy="1786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342900"/>
            <a:ext cx="8686800" cy="630936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213AF-26F6-41FA-8D85-E2C5388D6E58}" type="datetimeFigureOut">
              <a:rPr lang="en-US" smtClean="0"/>
              <a:pPr/>
              <a:t>12/1/2025</a:t>
            </a:fld>
            <a:endParaRPr lang="en-US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BC35B-A44B-4119-B8DA-DE9E3DFADA20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  <p:hf sldNum="0"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213AF-26F6-41FA-8D85-E2C5388D6E58}" type="datetimeFigureOut">
              <a:rPr lang="en-US" smtClean="0"/>
              <a:pPr/>
              <a:t>12/1/2025</a:t>
            </a:fld>
            <a:endParaRPr lang="en-US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BC35B-A44B-4119-B8DA-DE9E3DFADA20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4386838"/>
            <a:ext cx="8629650" cy="1786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4114800"/>
            <a:ext cx="8458200" cy="390525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1" y="457200"/>
            <a:ext cx="3008313" cy="360045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457200"/>
            <a:ext cx="5340350" cy="36004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213AF-26F6-41FA-8D85-E2C5388D6E58}" type="datetimeFigureOut">
              <a:rPr lang="en-US" smtClean="0"/>
              <a:pPr/>
              <a:t>12/1/2025</a:t>
            </a:fld>
            <a:endParaRPr lang="en-US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BC35B-A44B-4119-B8DA-DE9E3DFADA20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462476"/>
            <a:ext cx="5029200" cy="27432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213AF-26F6-41FA-8D85-E2C5388D6E58}" type="datetimeFigureOut">
              <a:rPr lang="en-US" smtClean="0"/>
              <a:pPr/>
              <a:t>12/1/2025</a:t>
            </a:fld>
            <a:endParaRPr lang="en-US">
              <a:solidFill>
                <a:schemeClr val="tx1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>
              <a:solidFill>
                <a:schemeClr val="tx1"/>
              </a:solidFill>
            </a:endParaRPr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BC35B-A44B-4119-B8DA-DE9E3DFADA20}" type="slidenum">
              <a:rPr kumimoji="0" lang="en-US" smtClean="0"/>
              <a:pPr/>
              <a:t>‹#›</a:t>
            </a:fld>
            <a:endParaRPr kumimoji="0" lang="en-US">
              <a:solidFill>
                <a:schemeClr val="tx1"/>
              </a:solidFill>
            </a:endParaRPr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3745320"/>
            <a:ext cx="5867400" cy="391716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4149913"/>
            <a:ext cx="5867400" cy="576263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788174"/>
            <a:ext cx="8629650" cy="1786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165622"/>
            <a:ext cx="8686800" cy="339447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57150"/>
            <a:ext cx="2514600" cy="216694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44213AF-26F6-41FA-8D85-E2C5388D6E58}" type="datetimeFigureOut">
              <a:rPr lang="en-US" smtClean="0"/>
              <a:pPr/>
              <a:t>12/1/2025</a:t>
            </a:fld>
            <a:endParaRPr lang="en-US" sz="1000" dirty="0">
              <a:solidFill>
                <a:schemeClr val="tx1"/>
              </a:solidFill>
            </a:endParaRPr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57150"/>
            <a:ext cx="3352800" cy="216694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 algn="r" eaLnBrk="1" latinLnBrk="0" hangingPunct="1"/>
            <a:endParaRPr kumimoji="0" lang="en-US" sz="1000" dirty="0">
              <a:solidFill>
                <a:schemeClr val="tx1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4857751"/>
            <a:ext cx="762000" cy="183356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D5BBC35B-A44B-4119-B8DA-DE9E3DFADA20}" type="slidenum">
              <a:rPr kumimoji="0" lang="en-US" smtClean="0"/>
              <a:pPr/>
              <a:t>‹#›</a:t>
            </a:fld>
            <a:endParaRPr kumimoji="0" lang="en-US" sz="1000" b="0">
              <a:solidFill>
                <a:schemeClr val="tx1"/>
              </a:solidFill>
            </a:endParaRPr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342900"/>
            <a:ext cx="8686800" cy="62865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788174"/>
            <a:ext cx="8629650" cy="1786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793490"/>
            <a:ext cx="8629650" cy="1786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6" r:id="rId1"/>
    <p:sldLayoutId id="2147483717" r:id="rId2"/>
    <p:sldLayoutId id="2147483718" r:id="rId3"/>
    <p:sldLayoutId id="2147483719" r:id="rId4"/>
    <p:sldLayoutId id="2147483720" r:id="rId5"/>
    <p:sldLayoutId id="2147483721" r:id="rId6"/>
    <p:sldLayoutId id="2147483722" r:id="rId7"/>
    <p:sldLayoutId id="2147483723" r:id="rId8"/>
    <p:sldLayoutId id="2147483724" r:id="rId9"/>
    <p:sldLayoutId id="2147483725" r:id="rId10"/>
    <p:sldLayoutId id="2147483726" r:id="rId11"/>
    <p:sldLayoutId id="2147483727" r:id="rId12"/>
  </p:sldLayoutIdLst>
  <p:hf sldNum="0" hdr="0" ftr="0" dt="0"/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0"/>
          <p:cNvSpPr/>
          <p:nvPr/>
        </p:nvSpPr>
        <p:spPr>
          <a:xfrm>
            <a:off x="569594" y="983010"/>
            <a:ext cx="7924800" cy="13716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/>
            <a:r>
              <a:rPr lang="en-US" sz="3200" b="1" dirty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Воспитание звуковой </a:t>
            </a:r>
            <a:r>
              <a:rPr lang="en-US" sz="3200" b="1" dirty="0" err="1">
                <a:solidFill>
                  <a:schemeClr val="accent6">
                    <a:lumMod val="75000"/>
                  </a:schemeClr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культуры</a:t>
            </a:r>
            <a:r>
              <a:rPr lang="en-US" sz="3200" b="1" dirty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 </a:t>
            </a:r>
            <a:r>
              <a:rPr lang="en-US" sz="3200" b="1" dirty="0" err="1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речи</a:t>
            </a:r>
            <a:r>
              <a:rPr lang="ru-RU" sz="3200" b="1" dirty="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 </a:t>
            </a:r>
            <a:r>
              <a:rPr lang="ru-RU" sz="3200" b="1" dirty="0" err="1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д</a:t>
            </a:r>
            <a:r>
              <a:rPr lang="en-US" sz="3200" b="1" dirty="0" err="1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ошкольников</a:t>
            </a:r>
            <a:r>
              <a:rPr lang="en-US" sz="3200" b="1" dirty="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 </a:t>
            </a:r>
            <a:endParaRPr lang="en-US" sz="32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Text 1"/>
          <p:cNvSpPr/>
          <p:nvPr/>
        </p:nvSpPr>
        <p:spPr>
          <a:xfrm>
            <a:off x="489733" y="2034630"/>
            <a:ext cx="8004661" cy="31998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ctr">
              <a:lnSpc>
                <a:spcPts val="3360"/>
              </a:lnSpc>
              <a:buNone/>
            </a:pPr>
            <a:r>
              <a:rPr lang="en-US" sz="2400" b="1" dirty="0" err="1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через</a:t>
            </a:r>
            <a:r>
              <a:rPr lang="en-US" sz="2400" b="1" dirty="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 </a:t>
            </a:r>
            <a:r>
              <a:rPr lang="en-US" sz="2400" b="1" dirty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различные </a:t>
            </a:r>
            <a:r>
              <a:rPr lang="en-US" sz="2400" b="1" dirty="0" err="1">
                <a:solidFill>
                  <a:schemeClr val="accent6">
                    <a:lumMod val="75000"/>
                  </a:schemeClr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формы</a:t>
            </a:r>
            <a:r>
              <a:rPr lang="en-US" sz="2400" b="1" dirty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 </a:t>
            </a:r>
            <a:r>
              <a:rPr lang="en-US" sz="2400" b="1" dirty="0" err="1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организации</a:t>
            </a:r>
            <a:r>
              <a:rPr lang="en-US" sz="2400" b="1" dirty="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 </a:t>
            </a:r>
            <a:r>
              <a:rPr lang="en-US" sz="2400" b="1" dirty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деятельности детей</a:t>
            </a:r>
          </a:p>
        </p:txBody>
      </p:sp>
      <p:sp>
        <p:nvSpPr>
          <p:cNvPr id="4" name="Text 2"/>
          <p:cNvSpPr/>
          <p:nvPr/>
        </p:nvSpPr>
        <p:spPr>
          <a:xfrm>
            <a:off x="2091661" y="316349"/>
            <a:ext cx="4766645" cy="239911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ctr">
              <a:lnSpc>
                <a:spcPts val="2520"/>
              </a:lnSpc>
              <a:buNone/>
            </a:pPr>
            <a:r>
              <a:rPr lang="en-US" sz="1350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Педагогический совет №2 </a:t>
            </a:r>
            <a:endParaRPr lang="en-US" sz="135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" name="Text 3"/>
          <p:cNvSpPr/>
          <p:nvPr/>
        </p:nvSpPr>
        <p:spPr>
          <a:xfrm>
            <a:off x="4082128" y="4461570"/>
            <a:ext cx="979596" cy="18663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ctr">
              <a:lnSpc>
                <a:spcPts val="1960"/>
              </a:lnSpc>
              <a:buNone/>
            </a:pPr>
            <a:r>
              <a:rPr lang="ru-RU" sz="105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1</a:t>
            </a:r>
            <a:r>
              <a:rPr lang="en-US" sz="105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 </a:t>
            </a:r>
            <a:r>
              <a:rPr lang="ru-RU" sz="105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декабря </a:t>
            </a:r>
            <a:r>
              <a:rPr lang="en-US" sz="105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2025</a:t>
            </a:r>
            <a:endParaRPr lang="en-US" sz="105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" name="Text 2"/>
          <p:cNvSpPr/>
          <p:nvPr/>
        </p:nvSpPr>
        <p:spPr>
          <a:xfrm>
            <a:off x="5783580" y="4015919"/>
            <a:ext cx="3049501" cy="632281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lnSpc>
                <a:spcPts val="2520"/>
              </a:lnSpc>
              <a:buNone/>
            </a:pPr>
            <a:r>
              <a:rPr lang="ru-RU" sz="135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Старший воспитатель </a:t>
            </a:r>
          </a:p>
          <a:p>
            <a:pPr>
              <a:lnSpc>
                <a:spcPts val="2520"/>
              </a:lnSpc>
            </a:pPr>
            <a:r>
              <a:rPr lang="ru-RU" sz="135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Сотниченко </a:t>
            </a:r>
            <a:r>
              <a:rPr lang="ru-RU" sz="135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Любовь Владиславовна СПДО детский сад «</a:t>
            </a:r>
            <a:r>
              <a:rPr lang="ru-RU" sz="135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Тополёк»</a:t>
            </a:r>
            <a:endParaRPr lang="en-US" sz="135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0"/>
          <p:cNvSpPr/>
          <p:nvPr/>
        </p:nvSpPr>
        <p:spPr>
          <a:xfrm>
            <a:off x="609600" y="609600"/>
            <a:ext cx="8083296" cy="411361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lnSpc>
                <a:spcPts val="4320"/>
              </a:lnSpc>
              <a:buNone/>
            </a:pPr>
            <a:r>
              <a:rPr lang="en-US" sz="2700" b="1" dirty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Рекомендации</a:t>
            </a:r>
            <a:r>
              <a:rPr lang="en-US" sz="2700" b="1" dirty="0">
                <a:solidFill>
                  <a:srgbClr val="38BDF8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 </a:t>
            </a:r>
            <a:r>
              <a:rPr lang="en-US" sz="2700" b="1" dirty="0" err="1">
                <a:solidFill>
                  <a:schemeClr val="accent6">
                    <a:lumMod val="75000"/>
                  </a:schemeClr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для</a:t>
            </a:r>
            <a:r>
              <a:rPr lang="en-US" sz="2700" b="1" dirty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 </a:t>
            </a:r>
            <a:r>
              <a:rPr lang="en-US" sz="2700" b="1" dirty="0" err="1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внедрения</a:t>
            </a:r>
            <a:r>
              <a:rPr lang="ru-RU" sz="2700" b="1" dirty="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:</a:t>
            </a:r>
            <a:endParaRPr lang="en-US" sz="27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Text 1"/>
          <p:cNvSpPr/>
          <p:nvPr/>
        </p:nvSpPr>
        <p:spPr>
          <a:xfrm>
            <a:off x="914400" y="1249560"/>
            <a:ext cx="7620000" cy="2667119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/>
        </p:spPr>
        <p:txBody>
          <a:bodyPr wrap="square" lIns="0" tIns="0" rIns="0" bIns="0" rtlCol="0" anchor="t"/>
          <a:lstStyle/>
          <a:p>
            <a:pPr marL="342900" indent="-342900">
              <a:lnSpc>
                <a:spcPts val="3240"/>
              </a:lnSpc>
              <a:buSzPct val="100000"/>
              <a:buChar char="•"/>
            </a:pPr>
            <a:r>
              <a:rPr lang="en-US" sz="1600" dirty="0">
                <a:solidFill>
                  <a:schemeClr val="bg2">
                    <a:lumMod val="25000"/>
                  </a:schemeClr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Ежедневная гимнастика (1-2 мин в конце утренней зарядки)</a:t>
            </a:r>
            <a:endParaRPr lang="en-US" sz="1600" dirty="0">
              <a:solidFill>
                <a:schemeClr val="bg2">
                  <a:lumMod val="25000"/>
                </a:schemeClr>
              </a:solidFill>
            </a:endParaRPr>
          </a:p>
          <a:p>
            <a:pPr marL="342900" indent="-342900">
              <a:lnSpc>
                <a:spcPts val="3240"/>
              </a:lnSpc>
              <a:buSzPct val="100000"/>
              <a:buChar char="•"/>
            </a:pPr>
            <a:r>
              <a:rPr lang="en-US" sz="1600" dirty="0">
                <a:solidFill>
                  <a:schemeClr val="bg2">
                    <a:lumMod val="25000"/>
                  </a:schemeClr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Оснащение речевых уголков пособиями и материалами</a:t>
            </a:r>
            <a:endParaRPr lang="en-US" sz="1600" dirty="0">
              <a:solidFill>
                <a:schemeClr val="bg2">
                  <a:lumMod val="25000"/>
                </a:schemeClr>
              </a:solidFill>
            </a:endParaRPr>
          </a:p>
          <a:p>
            <a:pPr marL="342900" indent="-342900">
              <a:lnSpc>
                <a:spcPts val="3240"/>
              </a:lnSpc>
              <a:buSzPct val="100000"/>
              <a:buChar char="•"/>
            </a:pPr>
            <a:r>
              <a:rPr lang="en-US" sz="1600" dirty="0">
                <a:solidFill>
                  <a:schemeClr val="bg2">
                    <a:lumMod val="25000"/>
                  </a:schemeClr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Интеграция методов в календарные планы</a:t>
            </a:r>
            <a:endParaRPr lang="en-US" sz="1600" dirty="0">
              <a:solidFill>
                <a:schemeClr val="bg2">
                  <a:lumMod val="25000"/>
                </a:schemeClr>
              </a:solidFill>
            </a:endParaRPr>
          </a:p>
          <a:p>
            <a:pPr marL="342900" indent="-342900">
              <a:lnSpc>
                <a:spcPts val="3240"/>
              </a:lnSpc>
              <a:buSzPct val="100000"/>
              <a:buChar char="•"/>
            </a:pPr>
            <a:r>
              <a:rPr lang="en-US" sz="1600" dirty="0">
                <a:solidFill>
                  <a:schemeClr val="bg2">
                    <a:lumMod val="25000"/>
                  </a:schemeClr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Индивидуальная работа с детьми, требующими коррекции</a:t>
            </a:r>
            <a:endParaRPr lang="en-US" sz="1600" dirty="0">
              <a:solidFill>
                <a:schemeClr val="bg2">
                  <a:lumMod val="25000"/>
                </a:schemeClr>
              </a:solidFill>
            </a:endParaRPr>
          </a:p>
          <a:p>
            <a:pPr marL="342900" indent="-342900">
              <a:lnSpc>
                <a:spcPts val="3240"/>
              </a:lnSpc>
              <a:buSzPct val="100000"/>
              <a:buChar char="•"/>
            </a:pPr>
            <a:r>
              <a:rPr lang="en-US" sz="1600" dirty="0">
                <a:solidFill>
                  <a:schemeClr val="bg2">
                    <a:lumMod val="25000"/>
                  </a:schemeClr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Консультирование родителей по домашней работе</a:t>
            </a:r>
            <a:endParaRPr lang="en-US" sz="1600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0"/>
          <p:cNvSpPr/>
          <p:nvPr/>
        </p:nvSpPr>
        <p:spPr>
          <a:xfrm>
            <a:off x="609600" y="609600"/>
            <a:ext cx="8083296" cy="411361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lnSpc>
                <a:spcPts val="4320"/>
              </a:lnSpc>
              <a:buNone/>
            </a:pPr>
            <a:r>
              <a:rPr lang="en-US" sz="2700" b="1" dirty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Решения</a:t>
            </a:r>
            <a:r>
              <a:rPr lang="en-US" sz="2700" b="1" dirty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 педагогического </a:t>
            </a:r>
            <a:r>
              <a:rPr lang="en-US" sz="2700" b="1" dirty="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совета</a:t>
            </a:r>
            <a:r>
              <a:rPr lang="ru-RU" sz="2700" b="1" dirty="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:</a:t>
            </a:r>
            <a:endParaRPr lang="en-US" sz="2700" b="1" dirty="0">
              <a:solidFill>
                <a:schemeClr val="accent6">
                  <a:lumMod val="75000"/>
                </a:schemeClr>
              </a:solidFill>
              <a:latin typeface="Arial" pitchFamily="34" charset="0"/>
              <a:ea typeface="Arial" pitchFamily="34" charset="-122"/>
              <a:cs typeface="Arial" pitchFamily="34" charset="-120"/>
            </a:endParaRPr>
          </a:p>
        </p:txBody>
      </p:sp>
      <p:sp>
        <p:nvSpPr>
          <p:cNvPr id="3" name="Text 1"/>
          <p:cNvSpPr/>
          <p:nvPr/>
        </p:nvSpPr>
        <p:spPr>
          <a:xfrm>
            <a:off x="914400" y="1249560"/>
            <a:ext cx="7620000" cy="2248019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/>
        </p:spPr>
        <p:txBody>
          <a:bodyPr wrap="square" lIns="0" tIns="0" rIns="0" bIns="0" rtlCol="0" anchor="t"/>
          <a:lstStyle/>
          <a:p>
            <a:pPr marL="342900" indent="-342900">
              <a:lnSpc>
                <a:spcPts val="3240"/>
              </a:lnSpc>
              <a:buSzPct val="100000"/>
              <a:buChar char="•"/>
            </a:pPr>
            <a:r>
              <a:rPr lang="en-US" sz="1600" dirty="0">
                <a:solidFill>
                  <a:schemeClr val="bg2">
                    <a:lumMod val="25000"/>
                  </a:schemeClr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Внедрить ежедневно гимнастику во всех группах (постоянно)</a:t>
            </a:r>
            <a:endParaRPr lang="en-US" sz="1600" dirty="0">
              <a:solidFill>
                <a:schemeClr val="bg2">
                  <a:lumMod val="25000"/>
                </a:schemeClr>
              </a:solidFill>
            </a:endParaRPr>
          </a:p>
          <a:p>
            <a:pPr marL="342900" indent="-342900">
              <a:lnSpc>
                <a:spcPts val="3240"/>
              </a:lnSpc>
              <a:buSzPct val="100000"/>
              <a:buChar char="•"/>
            </a:pPr>
            <a:r>
              <a:rPr lang="en-US" sz="1600" dirty="0">
                <a:solidFill>
                  <a:schemeClr val="bg2">
                    <a:lumMod val="25000"/>
                  </a:schemeClr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Оснастить уголки пособиями до 15.12.2025</a:t>
            </a:r>
            <a:endParaRPr lang="en-US" sz="1600" dirty="0">
              <a:solidFill>
                <a:schemeClr val="bg2">
                  <a:lumMod val="25000"/>
                </a:schemeClr>
              </a:solidFill>
            </a:endParaRPr>
          </a:p>
          <a:p>
            <a:pPr marL="342900" indent="-342900">
              <a:lnSpc>
                <a:spcPts val="3240"/>
              </a:lnSpc>
              <a:buSzPct val="100000"/>
              <a:buChar char="•"/>
            </a:pPr>
            <a:r>
              <a:rPr lang="en-US" sz="1600" dirty="0">
                <a:solidFill>
                  <a:schemeClr val="bg2">
                    <a:lumMod val="25000"/>
                  </a:schemeClr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Провести консультации для родителей (декабрь 2025)</a:t>
            </a:r>
            <a:endParaRPr lang="en-US" sz="1600" dirty="0">
              <a:solidFill>
                <a:schemeClr val="bg2">
                  <a:lumMod val="25000"/>
                </a:schemeClr>
              </a:solidFill>
            </a:endParaRPr>
          </a:p>
          <a:p>
            <a:pPr marL="342900" indent="-342900">
              <a:lnSpc>
                <a:spcPts val="3240"/>
              </a:lnSpc>
              <a:buSzPct val="100000"/>
              <a:buChar char="•"/>
            </a:pPr>
            <a:r>
              <a:rPr lang="en-US" sz="1600" dirty="0">
                <a:solidFill>
                  <a:schemeClr val="bg2">
                    <a:lumMod val="25000"/>
                  </a:schemeClr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Интегрировать методы в планы (с января 2026)</a:t>
            </a:r>
            <a:endParaRPr lang="en-US" sz="1600" dirty="0">
              <a:solidFill>
                <a:schemeClr val="bg2">
                  <a:lumMod val="25000"/>
                </a:schemeClr>
              </a:solidFill>
            </a:endParaRPr>
          </a:p>
          <a:p>
            <a:pPr marL="342900" indent="-342900">
              <a:lnSpc>
                <a:spcPts val="3240"/>
              </a:lnSpc>
              <a:buSzPct val="100000"/>
              <a:buChar char="•"/>
            </a:pPr>
            <a:r>
              <a:rPr lang="en-US" sz="1600" dirty="0">
                <a:solidFill>
                  <a:schemeClr val="bg2">
                    <a:lumMod val="25000"/>
                  </a:schemeClr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Голосование: единогласно</a:t>
            </a:r>
            <a:endParaRPr lang="en-US" sz="1600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0"/>
          <p:cNvSpPr/>
          <p:nvPr/>
        </p:nvSpPr>
        <p:spPr>
          <a:xfrm>
            <a:off x="2630570" y="1834604"/>
            <a:ext cx="3882860" cy="411361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ctr">
              <a:lnSpc>
                <a:spcPts val="4320"/>
              </a:lnSpc>
              <a:buNone/>
            </a:pPr>
            <a:r>
              <a:rPr lang="en-US" sz="2700" b="1" dirty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Спасибо за внимание!</a:t>
            </a:r>
            <a:endParaRPr lang="en-US" sz="27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Text 1"/>
          <p:cNvSpPr/>
          <p:nvPr/>
        </p:nvSpPr>
        <p:spPr>
          <a:xfrm>
            <a:off x="1043605" y="2550765"/>
            <a:ext cx="7566995" cy="2667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ctr">
              <a:lnSpc>
                <a:spcPts val="2800"/>
              </a:lnSpc>
              <a:buNone/>
            </a:pPr>
            <a:r>
              <a:rPr lang="en-US" sz="1600" dirty="0">
                <a:solidFill>
                  <a:schemeClr val="bg2">
                    <a:lumMod val="25000"/>
                  </a:schemeClr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Вместе создаем </a:t>
            </a:r>
            <a:r>
              <a:rPr lang="en-US" sz="1600" dirty="0" err="1">
                <a:solidFill>
                  <a:schemeClr val="bg2">
                    <a:lumMod val="25000"/>
                  </a:schemeClr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условия</a:t>
            </a:r>
            <a:r>
              <a:rPr lang="en-US" sz="1600" dirty="0">
                <a:solidFill>
                  <a:schemeClr val="bg2">
                    <a:lumMod val="25000"/>
                  </a:schemeClr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 </a:t>
            </a:r>
            <a:r>
              <a:rPr lang="ru-RU" sz="1600" dirty="0" smtClean="0">
                <a:solidFill>
                  <a:schemeClr val="bg2">
                    <a:lumMod val="25000"/>
                  </a:schemeClr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 </a:t>
            </a:r>
            <a:r>
              <a:rPr lang="en-US" sz="1600" dirty="0" err="1" smtClean="0">
                <a:solidFill>
                  <a:schemeClr val="bg2">
                    <a:lumMod val="25000"/>
                  </a:schemeClr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для</a:t>
            </a:r>
            <a:r>
              <a:rPr lang="en-US" sz="1600" dirty="0" smtClean="0">
                <a:solidFill>
                  <a:schemeClr val="bg2">
                    <a:lumMod val="25000"/>
                  </a:schemeClr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 </a:t>
            </a:r>
            <a:r>
              <a:rPr lang="en-US" sz="1600" dirty="0">
                <a:solidFill>
                  <a:schemeClr val="bg2">
                    <a:lumMod val="25000"/>
                  </a:schemeClr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развития звуковой культуры речи дошкольников</a:t>
            </a:r>
            <a:endParaRPr lang="en-US" sz="16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4" name="Text 2"/>
          <p:cNvSpPr/>
          <p:nvPr/>
        </p:nvSpPr>
        <p:spPr>
          <a:xfrm>
            <a:off x="2630570" y="3569970"/>
            <a:ext cx="3467427" cy="31242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ctr">
              <a:lnSpc>
                <a:spcPts val="1960"/>
              </a:lnSpc>
              <a:buNone/>
            </a:pPr>
            <a:r>
              <a:rPr lang="en-US" sz="1350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Вопросы и обсуждение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0"/>
          <p:cNvSpPr/>
          <p:nvPr/>
        </p:nvSpPr>
        <p:spPr>
          <a:xfrm>
            <a:off x="609600" y="609600"/>
            <a:ext cx="8083296" cy="411361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lnSpc>
                <a:spcPts val="4320"/>
              </a:lnSpc>
              <a:buNone/>
            </a:pPr>
            <a:r>
              <a:rPr lang="en-US" sz="2700" b="1" dirty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Актуальность</a:t>
            </a:r>
            <a:r>
              <a:rPr lang="en-US" sz="2700" b="1" dirty="0">
                <a:solidFill>
                  <a:srgbClr val="38BDF8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 </a:t>
            </a:r>
            <a:r>
              <a:rPr lang="en-US" sz="2700" b="1" dirty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проблемы</a:t>
            </a:r>
            <a:endParaRPr lang="en-US" sz="27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Text 1"/>
          <p:cNvSpPr/>
          <p:nvPr/>
        </p:nvSpPr>
        <p:spPr>
          <a:xfrm>
            <a:off x="914400" y="1249561"/>
            <a:ext cx="7620000" cy="2324219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/>
        </p:spPr>
        <p:txBody>
          <a:bodyPr wrap="square" lIns="0" tIns="0" rIns="0" bIns="0" rtlCol="0" anchor="t"/>
          <a:lstStyle/>
          <a:p>
            <a:pPr marL="342900" indent="-342900">
              <a:lnSpc>
                <a:spcPct val="200000"/>
              </a:lnSpc>
              <a:buSzPct val="100000"/>
              <a:buChar char="•"/>
            </a:pPr>
            <a:r>
              <a:rPr lang="en-US" sz="1600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70% детей имеют дефекты произношения без системной работы</a:t>
            </a:r>
            <a:endParaRPr lang="en-US" sz="1600" dirty="0">
              <a:solidFill>
                <a:schemeClr val="tx2">
                  <a:lumMod val="75000"/>
                </a:schemeClr>
              </a:solidFill>
            </a:endParaRPr>
          </a:p>
          <a:p>
            <a:pPr marL="342900" indent="-342900">
              <a:lnSpc>
                <a:spcPct val="200000"/>
              </a:lnSpc>
              <a:buSzPct val="100000"/>
              <a:buChar char="•"/>
            </a:pPr>
            <a:r>
              <a:rPr lang="en-US" sz="1600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Звуковая культура речи — основа грамотности и коммуникации</a:t>
            </a:r>
            <a:endParaRPr lang="en-US" sz="1600" dirty="0">
              <a:solidFill>
                <a:schemeClr val="tx2">
                  <a:lumMod val="75000"/>
                </a:schemeClr>
              </a:solidFill>
            </a:endParaRPr>
          </a:p>
          <a:p>
            <a:pPr marL="342900" indent="-342900">
              <a:lnSpc>
                <a:spcPct val="200000"/>
              </a:lnSpc>
              <a:buSzPct val="100000"/>
              <a:buChar char="•"/>
            </a:pPr>
            <a:r>
              <a:rPr lang="en-US" sz="1600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Дошкольный возраст — сензитивный период для формирования речи</a:t>
            </a:r>
            <a:endParaRPr lang="en-US" sz="1600" dirty="0">
              <a:solidFill>
                <a:schemeClr val="tx2">
                  <a:lumMod val="75000"/>
                </a:schemeClr>
              </a:solidFill>
            </a:endParaRPr>
          </a:p>
          <a:p>
            <a:pPr marL="342900" indent="-342900">
              <a:lnSpc>
                <a:spcPct val="200000"/>
              </a:lnSpc>
              <a:buSzPct val="100000"/>
              <a:buChar char="•"/>
            </a:pPr>
            <a:r>
              <a:rPr lang="en-US" sz="1600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Необходимость интеграции методов в разные формы деятельности</a:t>
            </a:r>
            <a:endParaRPr lang="en-US" sz="16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0"/>
          <p:cNvSpPr/>
          <p:nvPr/>
        </p:nvSpPr>
        <p:spPr>
          <a:xfrm>
            <a:off x="1272540" y="1066919"/>
            <a:ext cx="5861469" cy="411361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ctr">
              <a:lnSpc>
                <a:spcPts val="4320"/>
              </a:lnSpc>
              <a:buNone/>
            </a:pPr>
            <a:r>
              <a:rPr lang="en-US" sz="2700" b="1" dirty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Цель педагогического </a:t>
            </a:r>
            <a:r>
              <a:rPr lang="en-US" sz="2700" b="1" dirty="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совета</a:t>
            </a:r>
            <a:r>
              <a:rPr lang="ru-RU" sz="2700" b="1" dirty="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:</a:t>
            </a:r>
            <a:endParaRPr lang="en-US" sz="27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Text 1"/>
          <p:cNvSpPr/>
          <p:nvPr/>
        </p:nvSpPr>
        <p:spPr>
          <a:xfrm>
            <a:off x="609600" y="1798320"/>
            <a:ext cx="7924800" cy="150114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/>
        </p:spPr>
        <p:txBody>
          <a:bodyPr wrap="square" lIns="0" tIns="0" rIns="0" bIns="0" rtlCol="0" anchor="t"/>
          <a:lstStyle/>
          <a:p>
            <a:pPr marL="0" indent="0" algn="ctr">
              <a:lnSpc>
                <a:spcPts val="3200"/>
              </a:lnSpc>
              <a:buNone/>
            </a:pPr>
            <a:r>
              <a:rPr lang="ru-RU" sz="160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с</a:t>
            </a:r>
            <a:r>
              <a:rPr lang="en-US" sz="1600" dirty="0" err="1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оздание</a:t>
            </a:r>
            <a:r>
              <a:rPr lang="en-US" sz="160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 </a:t>
            </a:r>
            <a:r>
              <a:rPr lang="en-US" sz="1600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условий для организации целенаправленной и последовательной педагогической работы, предполагающей использование арсенала специальных педагогических методов в освоении дошкольниками звуковой культуры речи</a:t>
            </a:r>
            <a:endParaRPr lang="en-US" sz="16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0"/>
          <p:cNvSpPr/>
          <p:nvPr/>
        </p:nvSpPr>
        <p:spPr>
          <a:xfrm>
            <a:off x="609600" y="1262806"/>
            <a:ext cx="7924800" cy="152787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/>
          <a:effectLst>
            <a:outerShdw blurRad="152400" dist="76200" dir="5400000" algn="bl" rotWithShape="0">
              <a:srgbClr val="000000">
                <a:alpha val="20000"/>
              </a:srgbClr>
            </a:outerShdw>
          </a:effectLst>
        </p:spPr>
        <p:txBody>
          <a:bodyPr wrap="none" lIns="0" tIns="0" rIns="0" bIns="0" rtlCol="0" anchor="ctr">
            <a:normAutofit/>
          </a:bodyPr>
          <a:lstStyle/>
          <a:p>
            <a:pPr marL="0" indent="0">
              <a:buNone/>
            </a:pPr>
            <a:endParaRPr lang="en-US" dirty="0"/>
          </a:p>
        </p:txBody>
      </p:sp>
      <p:sp>
        <p:nvSpPr>
          <p:cNvPr id="3" name="Text 1"/>
          <p:cNvSpPr/>
          <p:nvPr/>
        </p:nvSpPr>
        <p:spPr>
          <a:xfrm>
            <a:off x="609600" y="3019276"/>
            <a:ext cx="7924800" cy="152787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/>
          <a:effectLst>
            <a:outerShdw blurRad="152400" dist="76200" dir="5400000" algn="bl" rotWithShape="0">
              <a:srgbClr val="000000">
                <a:alpha val="20000"/>
              </a:srgbClr>
            </a:outerShdw>
          </a:effectLst>
        </p:spPr>
        <p:txBody>
          <a:bodyPr wrap="none" lIns="0" tIns="0" rIns="0" bIns="0" rtlCol="0" anchor="ctr">
            <a:normAutofit/>
          </a:bodyPr>
          <a:lstStyle/>
          <a:p>
            <a:pPr marL="0" indent="0">
              <a:buNone/>
            </a:pPr>
            <a:endParaRPr lang="en-US" dirty="0"/>
          </a:p>
        </p:txBody>
      </p:sp>
      <p:sp>
        <p:nvSpPr>
          <p:cNvPr id="4" name="Text 2"/>
          <p:cNvSpPr/>
          <p:nvPr/>
        </p:nvSpPr>
        <p:spPr>
          <a:xfrm>
            <a:off x="609600" y="609600"/>
            <a:ext cx="8083296" cy="411361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lnSpc>
                <a:spcPts val="4320"/>
              </a:lnSpc>
              <a:buNone/>
            </a:pPr>
            <a:r>
              <a:rPr lang="en-US" sz="2700" b="1" dirty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Компоненты звуковой культуры</a:t>
            </a:r>
            <a:endParaRPr lang="en-US" sz="27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5" name="Text 3"/>
          <p:cNvSpPr/>
          <p:nvPr/>
        </p:nvSpPr>
        <p:spPr>
          <a:xfrm>
            <a:off x="914400" y="1554361"/>
            <a:ext cx="7461504" cy="31998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lnSpc>
                <a:spcPts val="3360"/>
              </a:lnSpc>
              <a:buNone/>
            </a:pPr>
            <a:r>
              <a:rPr lang="en-US" sz="2100" b="1" dirty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Фонематический слух</a:t>
            </a:r>
            <a:endParaRPr lang="en-US" sz="21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6" name="Text 4"/>
          <p:cNvSpPr/>
          <p:nvPr/>
        </p:nvSpPr>
        <p:spPr>
          <a:xfrm>
            <a:off x="914400" y="2026741"/>
            <a:ext cx="7461504" cy="213271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lnSpc>
                <a:spcPts val="2240"/>
              </a:lnSpc>
              <a:buNone/>
            </a:pPr>
            <a:r>
              <a:rPr lang="en-US" sz="1600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Различение звуков через игры «Эхо», «Чей голос?»</a:t>
            </a:r>
            <a:endParaRPr lang="en-US" sz="16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" name="Text 5"/>
          <p:cNvSpPr/>
          <p:nvPr/>
        </p:nvSpPr>
        <p:spPr>
          <a:xfrm>
            <a:off x="914400" y="3310830"/>
            <a:ext cx="7461504" cy="31998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lnSpc>
                <a:spcPts val="3360"/>
              </a:lnSpc>
              <a:buNone/>
            </a:pPr>
            <a:r>
              <a:rPr lang="en-US" sz="2100" b="1" dirty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Артикуляция</a:t>
            </a:r>
            <a:endParaRPr lang="en-US" sz="21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8" name="Text 6"/>
          <p:cNvSpPr/>
          <p:nvPr/>
        </p:nvSpPr>
        <p:spPr>
          <a:xfrm>
            <a:off x="914400" y="3783211"/>
            <a:ext cx="7461504" cy="213271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lnSpc>
                <a:spcPts val="2240"/>
              </a:lnSpc>
              <a:buNone/>
            </a:pPr>
            <a:r>
              <a:rPr lang="en-US" sz="1600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Гимнастика</a:t>
            </a:r>
            <a:r>
              <a:rPr lang="en-US" sz="1600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 «лопатка», «жало» для развития речевого аппарата</a:t>
            </a:r>
            <a:endParaRPr lang="en-US" sz="16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0"/>
          <p:cNvSpPr/>
          <p:nvPr/>
        </p:nvSpPr>
        <p:spPr>
          <a:xfrm>
            <a:off x="609600" y="1249561"/>
            <a:ext cx="7924800" cy="152787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/>
          <a:effectLst>
            <a:outerShdw blurRad="152400" dist="76200" dir="5400000" algn="bl" rotWithShape="0">
              <a:srgbClr val="000000">
                <a:alpha val="20000"/>
              </a:srgbClr>
            </a:outerShdw>
          </a:effectLst>
        </p:spPr>
        <p:txBody>
          <a:bodyPr wrap="none" lIns="0" tIns="0" rIns="0" bIns="0" rtlCol="0" anchor="ctr">
            <a:normAutofit/>
          </a:bodyPr>
          <a:lstStyle/>
          <a:p>
            <a:endParaRPr lang="en-US" dirty="0"/>
          </a:p>
        </p:txBody>
      </p:sp>
      <p:sp>
        <p:nvSpPr>
          <p:cNvPr id="3" name="Text 1"/>
          <p:cNvSpPr/>
          <p:nvPr/>
        </p:nvSpPr>
        <p:spPr>
          <a:xfrm>
            <a:off x="609600" y="3006030"/>
            <a:ext cx="7924800" cy="152787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/>
          <a:effectLst>
            <a:outerShdw blurRad="152400" dist="76200" dir="5400000" algn="bl" rotWithShape="0">
              <a:srgbClr val="000000">
                <a:alpha val="20000"/>
              </a:srgbClr>
            </a:outerShdw>
          </a:effectLst>
        </p:spPr>
        <p:txBody>
          <a:bodyPr wrap="none" lIns="0" tIns="0" rIns="0" bIns="0" rtlCol="0" anchor="ctr">
            <a:normAutofit/>
          </a:bodyPr>
          <a:lstStyle/>
          <a:p>
            <a:pPr indent="0">
              <a:buNone/>
            </a:pPr>
            <a:endParaRPr lang="en-US" dirty="0"/>
          </a:p>
        </p:txBody>
      </p:sp>
      <p:sp>
        <p:nvSpPr>
          <p:cNvPr id="4" name="Text 2"/>
          <p:cNvSpPr/>
          <p:nvPr/>
        </p:nvSpPr>
        <p:spPr>
          <a:xfrm>
            <a:off x="609600" y="609600"/>
            <a:ext cx="8083296" cy="411361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lnSpc>
                <a:spcPts val="4320"/>
              </a:lnSpc>
              <a:buNone/>
            </a:pPr>
            <a:r>
              <a:rPr lang="en-US" sz="2700" b="1" dirty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Компоненты звуковой культуры</a:t>
            </a:r>
            <a:endParaRPr lang="en-US" sz="27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5" name="Text 3"/>
          <p:cNvSpPr/>
          <p:nvPr/>
        </p:nvSpPr>
        <p:spPr>
          <a:xfrm>
            <a:off x="914400" y="1554361"/>
            <a:ext cx="7461504" cy="31998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lnSpc>
                <a:spcPts val="3360"/>
              </a:lnSpc>
              <a:buNone/>
            </a:pPr>
            <a:r>
              <a:rPr lang="en-US" sz="2100" b="1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Дыхание</a:t>
            </a:r>
            <a:endParaRPr lang="en-US" sz="21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" name="Text 4"/>
          <p:cNvSpPr/>
          <p:nvPr/>
        </p:nvSpPr>
        <p:spPr>
          <a:xfrm>
            <a:off x="914400" y="2026741"/>
            <a:ext cx="7461504" cy="213271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lnSpc>
                <a:spcPts val="2240"/>
              </a:lnSpc>
              <a:buNone/>
            </a:pPr>
            <a:r>
              <a:rPr lang="en-US" sz="1600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Упражнения на длинный выдох, контроль потока воздуха</a:t>
            </a:r>
          </a:p>
        </p:txBody>
      </p:sp>
      <p:sp>
        <p:nvSpPr>
          <p:cNvPr id="7" name="Text 5"/>
          <p:cNvSpPr/>
          <p:nvPr/>
        </p:nvSpPr>
        <p:spPr>
          <a:xfrm>
            <a:off x="914400" y="3310830"/>
            <a:ext cx="7461504" cy="31998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lnSpc>
                <a:spcPts val="3360"/>
              </a:lnSpc>
              <a:buNone/>
            </a:pPr>
            <a:r>
              <a:rPr lang="en-US" sz="2100" b="1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Ритм и интонация</a:t>
            </a:r>
          </a:p>
        </p:txBody>
      </p:sp>
      <p:sp>
        <p:nvSpPr>
          <p:cNvPr id="8" name="Text 6"/>
          <p:cNvSpPr/>
          <p:nvPr/>
        </p:nvSpPr>
        <p:spPr>
          <a:xfrm>
            <a:off x="914400" y="3783211"/>
            <a:ext cx="7461504" cy="213271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lnSpc>
                <a:spcPts val="2240"/>
              </a:lnSpc>
              <a:buNone/>
            </a:pPr>
            <a:r>
              <a:rPr lang="en-US" sz="1600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Потешки, чистоговорки, хороводы для развития выразительности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0"/>
          <p:cNvSpPr/>
          <p:nvPr/>
        </p:nvSpPr>
        <p:spPr>
          <a:xfrm>
            <a:off x="609600" y="609600"/>
            <a:ext cx="8083296" cy="411361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lnSpc>
                <a:spcPts val="4320"/>
              </a:lnSpc>
              <a:buNone/>
            </a:pPr>
            <a:r>
              <a:rPr lang="en-US" sz="2700" b="1" dirty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Методы по </a:t>
            </a:r>
            <a:r>
              <a:rPr lang="en-US" sz="2700" b="1" dirty="0" err="1">
                <a:solidFill>
                  <a:schemeClr val="accent6">
                    <a:lumMod val="75000"/>
                  </a:schemeClr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возрастным</a:t>
            </a:r>
            <a:r>
              <a:rPr lang="en-US" sz="2700" b="1" dirty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 </a:t>
            </a:r>
            <a:r>
              <a:rPr lang="en-US" sz="2700" b="1" dirty="0" err="1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группам</a:t>
            </a:r>
            <a:r>
              <a:rPr lang="ru-RU" sz="2700" b="1" dirty="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:</a:t>
            </a:r>
            <a:endParaRPr lang="en-US" sz="27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Text 1"/>
          <p:cNvSpPr/>
          <p:nvPr/>
        </p:nvSpPr>
        <p:spPr>
          <a:xfrm>
            <a:off x="312420" y="1249561"/>
            <a:ext cx="8572500" cy="1874639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/>
        </p:spPr>
        <p:txBody>
          <a:bodyPr wrap="square" lIns="0" tIns="0" rIns="0" bIns="0" rtlCol="0" anchor="t"/>
          <a:lstStyle/>
          <a:p>
            <a:pPr marL="342900" indent="-342900">
              <a:lnSpc>
                <a:spcPct val="200000"/>
              </a:lnSpc>
              <a:buSzPct val="100000"/>
              <a:buChar char="•"/>
            </a:pPr>
            <a:r>
              <a:rPr lang="en-US" sz="1600" b="1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Ранний возраст (1-3 года):</a:t>
            </a:r>
            <a:r>
              <a:rPr lang="en-US" sz="1600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 Звукоподражания животных, простые слова</a:t>
            </a:r>
            <a:endParaRPr lang="en-US" sz="1600" dirty="0">
              <a:solidFill>
                <a:schemeClr val="tx2">
                  <a:lumMod val="75000"/>
                </a:schemeClr>
              </a:solidFill>
            </a:endParaRPr>
          </a:p>
          <a:p>
            <a:pPr marL="342900" indent="-342900">
              <a:lnSpc>
                <a:spcPct val="200000"/>
              </a:lnSpc>
              <a:buSzPct val="100000"/>
              <a:buChar char="•"/>
            </a:pPr>
            <a:r>
              <a:rPr lang="en-US" sz="1600" b="1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Средний возраст (3-5 лет):</a:t>
            </a:r>
            <a:r>
              <a:rPr lang="en-US" sz="1600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 Игры «Эхо», «Шумовые баночки», дидактические игры</a:t>
            </a:r>
            <a:endParaRPr lang="en-US" sz="1600" dirty="0">
              <a:solidFill>
                <a:schemeClr val="tx2">
                  <a:lumMod val="75000"/>
                </a:schemeClr>
              </a:solidFill>
            </a:endParaRPr>
          </a:p>
          <a:p>
            <a:pPr marL="342900" indent="-342900">
              <a:lnSpc>
                <a:spcPct val="200000"/>
              </a:lnSpc>
              <a:buSzPct val="100000"/>
              <a:buChar char="•"/>
            </a:pPr>
            <a:r>
              <a:rPr lang="en-US" sz="1600" b="1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Старший возраст (5-7 лет):</a:t>
            </a:r>
            <a:r>
              <a:rPr lang="en-US" sz="1600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 Скороговорки, анализ слогов, фонетические игры</a:t>
            </a:r>
            <a:endParaRPr lang="en-US" sz="16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0"/>
          <p:cNvSpPr/>
          <p:nvPr/>
        </p:nvSpPr>
        <p:spPr>
          <a:xfrm>
            <a:off x="609600" y="609600"/>
            <a:ext cx="8083296" cy="411361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lnSpc>
                <a:spcPts val="4320"/>
              </a:lnSpc>
              <a:buNone/>
            </a:pPr>
            <a:r>
              <a:rPr lang="en-US" sz="2700" b="1" dirty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Формы </a:t>
            </a:r>
            <a:r>
              <a:rPr lang="en-US" sz="2700" b="1" dirty="0" err="1">
                <a:solidFill>
                  <a:schemeClr val="accent6">
                    <a:lumMod val="75000"/>
                  </a:schemeClr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организации</a:t>
            </a:r>
            <a:r>
              <a:rPr lang="en-US" sz="2700" b="1" dirty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 </a:t>
            </a:r>
            <a:r>
              <a:rPr lang="en-US" sz="2700" b="1" dirty="0" err="1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деятельности</a:t>
            </a:r>
            <a:r>
              <a:rPr lang="ru-RU" sz="2700" b="1" dirty="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:</a:t>
            </a:r>
            <a:endParaRPr lang="en-US" sz="2700" b="1" dirty="0">
              <a:solidFill>
                <a:schemeClr val="accent6">
                  <a:lumMod val="75000"/>
                </a:schemeClr>
              </a:solidFill>
              <a:latin typeface="Arial" pitchFamily="34" charset="0"/>
              <a:ea typeface="Arial" pitchFamily="34" charset="-122"/>
              <a:cs typeface="Arial" pitchFamily="34" charset="-120"/>
            </a:endParaRPr>
          </a:p>
        </p:txBody>
      </p:sp>
      <p:sp>
        <p:nvSpPr>
          <p:cNvPr id="3" name="Text 1"/>
          <p:cNvSpPr/>
          <p:nvPr/>
        </p:nvSpPr>
        <p:spPr>
          <a:xfrm>
            <a:off x="914400" y="1249561"/>
            <a:ext cx="7620000" cy="2422624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/>
        </p:spPr>
        <p:txBody>
          <a:bodyPr wrap="square" lIns="0" tIns="0" rIns="0" bIns="0" rtlCol="0" anchor="t"/>
          <a:lstStyle/>
          <a:p>
            <a:pPr marL="342900" indent="-342900">
              <a:lnSpc>
                <a:spcPts val="3240"/>
              </a:lnSpc>
              <a:buSzPct val="100000"/>
              <a:buChar char="•"/>
            </a:pPr>
            <a:r>
              <a:rPr lang="en-US" sz="1600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Специальные занятия (10-15 мин в день)</a:t>
            </a:r>
            <a:endParaRPr lang="en-US" sz="1600" dirty="0">
              <a:solidFill>
                <a:schemeClr val="tx2">
                  <a:lumMod val="75000"/>
                </a:schemeClr>
              </a:solidFill>
            </a:endParaRPr>
          </a:p>
          <a:p>
            <a:pPr marL="342900" indent="-342900">
              <a:lnSpc>
                <a:spcPts val="3240"/>
              </a:lnSpc>
              <a:buSzPct val="100000"/>
              <a:buChar char="•"/>
            </a:pPr>
            <a:r>
              <a:rPr lang="en-US" sz="1600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Артикуляционная гимнастика в режимные моменты</a:t>
            </a:r>
            <a:endParaRPr lang="en-US" sz="1600" dirty="0">
              <a:solidFill>
                <a:schemeClr val="tx2">
                  <a:lumMod val="75000"/>
                </a:schemeClr>
              </a:solidFill>
            </a:endParaRPr>
          </a:p>
          <a:p>
            <a:pPr marL="342900" indent="-342900">
              <a:lnSpc>
                <a:spcPts val="3240"/>
              </a:lnSpc>
              <a:buSzPct val="100000"/>
              <a:buChar char="•"/>
            </a:pPr>
            <a:r>
              <a:rPr lang="en-US" sz="1600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Дидактические и подвижные игры</a:t>
            </a:r>
            <a:endParaRPr lang="en-US" sz="1600" dirty="0">
              <a:solidFill>
                <a:schemeClr val="tx2">
                  <a:lumMod val="75000"/>
                </a:schemeClr>
              </a:solidFill>
            </a:endParaRPr>
          </a:p>
          <a:p>
            <a:pPr marL="342900" indent="-342900">
              <a:lnSpc>
                <a:spcPts val="3240"/>
              </a:lnSpc>
              <a:buSzPct val="100000"/>
              <a:buChar char="•"/>
            </a:pPr>
            <a:r>
              <a:rPr lang="en-US" sz="1600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Интеграция в музыкальные занятия и прогулки</a:t>
            </a:r>
            <a:endParaRPr lang="en-US" sz="1600" dirty="0">
              <a:solidFill>
                <a:schemeClr val="tx2">
                  <a:lumMod val="75000"/>
                </a:schemeClr>
              </a:solidFill>
            </a:endParaRPr>
          </a:p>
          <a:p>
            <a:pPr marL="342900" indent="-342900">
              <a:lnSpc>
                <a:spcPts val="3240"/>
              </a:lnSpc>
              <a:buSzPct val="100000"/>
              <a:buChar char="•"/>
            </a:pPr>
            <a:r>
              <a:rPr lang="en-US" sz="1600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Театрализация и сюжетно-ролевые игры</a:t>
            </a:r>
            <a:endParaRPr lang="en-US" sz="1600" dirty="0">
              <a:solidFill>
                <a:schemeClr val="tx2">
                  <a:lumMod val="75000"/>
                </a:schemeClr>
              </a:solidFill>
            </a:endParaRPr>
          </a:p>
          <a:p>
            <a:pPr marL="342900" indent="-342900">
              <a:lnSpc>
                <a:spcPts val="3240"/>
              </a:lnSpc>
              <a:buSzPct val="100000"/>
              <a:buChar char="•"/>
            </a:pPr>
            <a:r>
              <a:rPr lang="en-US" sz="1600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Индивидуальная работа с детьми</a:t>
            </a:r>
            <a:endParaRPr lang="en-US" sz="16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0"/>
          <p:cNvSpPr/>
          <p:nvPr/>
        </p:nvSpPr>
        <p:spPr>
          <a:xfrm>
            <a:off x="603504" y="823392"/>
            <a:ext cx="7924800" cy="1146533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/>
          <a:effectLst>
            <a:outerShdw blurRad="152400" dist="76200" dir="5400000" algn="bl" rotWithShape="0">
              <a:srgbClr val="000000">
                <a:alpha val="20000"/>
              </a:srgbClr>
            </a:outerShdw>
          </a:effectLst>
        </p:spPr>
        <p:txBody>
          <a:bodyPr wrap="none" lIns="0" tIns="0" rIns="0" bIns="0" rtlCol="0" anchor="ctr">
            <a:normAutofit/>
          </a:bodyPr>
          <a:lstStyle/>
          <a:p>
            <a:endParaRPr lang="en-US" dirty="0"/>
          </a:p>
        </p:txBody>
      </p:sp>
      <p:sp>
        <p:nvSpPr>
          <p:cNvPr id="3" name="Text 1"/>
          <p:cNvSpPr/>
          <p:nvPr/>
        </p:nvSpPr>
        <p:spPr>
          <a:xfrm>
            <a:off x="609600" y="2092352"/>
            <a:ext cx="7924800" cy="1295251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/>
          <a:effectLst>
            <a:outerShdw blurRad="152400" dist="76200" dir="5400000" algn="bl" rotWithShape="0">
              <a:srgbClr val="000000">
                <a:alpha val="20000"/>
              </a:srgbClr>
            </a:outerShdw>
          </a:effectLst>
        </p:spPr>
        <p:txBody>
          <a:bodyPr wrap="none" lIns="0" tIns="0" rIns="0" bIns="0" rtlCol="0" anchor="ctr">
            <a:normAutofit/>
          </a:bodyPr>
          <a:lstStyle/>
          <a:p>
            <a:pPr indent="0">
              <a:buNone/>
            </a:pPr>
            <a:endParaRPr lang="en-US" dirty="0"/>
          </a:p>
        </p:txBody>
      </p:sp>
      <p:sp>
        <p:nvSpPr>
          <p:cNvPr id="4" name="Text 2"/>
          <p:cNvSpPr/>
          <p:nvPr/>
        </p:nvSpPr>
        <p:spPr>
          <a:xfrm>
            <a:off x="603504" y="3534575"/>
            <a:ext cx="7924800" cy="1295251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/>
          <a:effectLst>
            <a:outerShdw blurRad="152400" dist="76200" dir="5400000" algn="bl" rotWithShape="0">
              <a:srgbClr val="000000">
                <a:alpha val="20000"/>
              </a:srgbClr>
            </a:outerShdw>
          </a:effectLst>
        </p:spPr>
        <p:txBody>
          <a:bodyPr wrap="none" lIns="0" tIns="0" rIns="0" bIns="0" rtlCol="0" anchor="ctr">
            <a:normAutofit/>
          </a:bodyPr>
          <a:lstStyle/>
          <a:p>
            <a:endParaRPr lang="en-US" dirty="0"/>
          </a:p>
        </p:txBody>
      </p:sp>
      <p:sp>
        <p:nvSpPr>
          <p:cNvPr id="5" name="Text 3"/>
          <p:cNvSpPr/>
          <p:nvPr/>
        </p:nvSpPr>
        <p:spPr>
          <a:xfrm>
            <a:off x="603504" y="240323"/>
            <a:ext cx="8083296" cy="411361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lnSpc>
                <a:spcPts val="4320"/>
              </a:lnSpc>
              <a:buNone/>
            </a:pPr>
            <a:r>
              <a:rPr lang="en-US" sz="2700" b="1" dirty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Дидактические игры и упражнения</a:t>
            </a:r>
          </a:p>
        </p:txBody>
      </p:sp>
      <p:sp>
        <p:nvSpPr>
          <p:cNvPr id="6" name="Text 4"/>
          <p:cNvSpPr/>
          <p:nvPr/>
        </p:nvSpPr>
        <p:spPr>
          <a:xfrm>
            <a:off x="914400" y="1065703"/>
            <a:ext cx="7461504" cy="31998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lnSpc>
                <a:spcPts val="3360"/>
              </a:lnSpc>
              <a:buNone/>
            </a:pPr>
            <a:r>
              <a:rPr lang="en-US" sz="2100" b="1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На слух</a:t>
            </a:r>
            <a:endParaRPr lang="en-US" sz="21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" name="Text 5"/>
          <p:cNvSpPr/>
          <p:nvPr/>
        </p:nvSpPr>
        <p:spPr>
          <a:xfrm>
            <a:off x="914400" y="1447572"/>
            <a:ext cx="7461504" cy="213271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lnSpc>
                <a:spcPts val="2240"/>
              </a:lnSpc>
              <a:buNone/>
            </a:pPr>
            <a:r>
              <a:rPr lang="en-US" sz="1200" dirty="0">
                <a:solidFill>
                  <a:srgbClr val="CBD5E1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«</a:t>
            </a:r>
            <a:r>
              <a:rPr lang="en-US" sz="1600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Шумовые баночки», «Эхо», «Кто позвал?»</a:t>
            </a:r>
            <a:endParaRPr lang="en-US" sz="16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8" name="Text 6"/>
          <p:cNvSpPr/>
          <p:nvPr/>
        </p:nvSpPr>
        <p:spPr>
          <a:xfrm>
            <a:off x="914400" y="2140625"/>
            <a:ext cx="7461504" cy="31998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lnSpc>
                <a:spcPts val="3360"/>
              </a:lnSpc>
              <a:buNone/>
            </a:pPr>
            <a:r>
              <a:rPr lang="en-US" sz="2100" b="1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На артикуляцию</a:t>
            </a:r>
          </a:p>
        </p:txBody>
      </p:sp>
      <p:sp>
        <p:nvSpPr>
          <p:cNvPr id="9" name="Text 7"/>
          <p:cNvSpPr/>
          <p:nvPr/>
        </p:nvSpPr>
        <p:spPr>
          <a:xfrm>
            <a:off x="914400" y="2781317"/>
            <a:ext cx="7461504" cy="213271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lnSpc>
                <a:spcPts val="2240"/>
              </a:lnSpc>
              <a:buNone/>
            </a:pPr>
            <a:r>
              <a:rPr lang="en-US" sz="1600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«Лопатка», «Жало», гимнастика перед зеркалом</a:t>
            </a:r>
          </a:p>
        </p:txBody>
      </p:sp>
      <p:sp>
        <p:nvSpPr>
          <p:cNvPr id="10" name="Text 8"/>
          <p:cNvSpPr/>
          <p:nvPr/>
        </p:nvSpPr>
        <p:spPr>
          <a:xfrm>
            <a:off x="914400" y="3588314"/>
            <a:ext cx="7461504" cy="31998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>
              <a:lnSpc>
                <a:spcPts val="3360"/>
              </a:lnSpc>
            </a:pPr>
            <a:r>
              <a:rPr lang="en-US" sz="2100" b="1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На ритм</a:t>
            </a:r>
          </a:p>
        </p:txBody>
      </p:sp>
      <p:sp>
        <p:nvSpPr>
          <p:cNvPr id="11" name="Text 9"/>
          <p:cNvSpPr/>
          <p:nvPr/>
        </p:nvSpPr>
        <p:spPr>
          <a:xfrm>
            <a:off x="914400" y="4075564"/>
            <a:ext cx="7461504" cy="213271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>
              <a:lnSpc>
                <a:spcPts val="2240"/>
              </a:lnSpc>
            </a:pPr>
            <a:r>
              <a:rPr lang="en-US" sz="1600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Потешки, скороговорки, хороводы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0"/>
          <p:cNvSpPr/>
          <p:nvPr/>
        </p:nvSpPr>
        <p:spPr>
          <a:xfrm>
            <a:off x="609600" y="609600"/>
            <a:ext cx="8083296" cy="411361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lnSpc>
                <a:spcPts val="4320"/>
              </a:lnSpc>
              <a:buNone/>
            </a:pPr>
            <a:r>
              <a:rPr lang="en-US" sz="2700" b="1" dirty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Итоги </a:t>
            </a:r>
            <a:r>
              <a:rPr lang="en-US" sz="2700" b="1" dirty="0" err="1">
                <a:solidFill>
                  <a:schemeClr val="accent6">
                    <a:lumMod val="75000"/>
                  </a:schemeClr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тематической</a:t>
            </a:r>
            <a:r>
              <a:rPr lang="en-US" sz="2700" b="1" dirty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 </a:t>
            </a:r>
            <a:r>
              <a:rPr lang="en-US" sz="2700" b="1" dirty="0" err="1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проверки</a:t>
            </a:r>
            <a:endParaRPr lang="en-US" sz="27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Text 1"/>
          <p:cNvSpPr/>
          <p:nvPr/>
        </p:nvSpPr>
        <p:spPr>
          <a:xfrm>
            <a:off x="609600" y="1249561"/>
            <a:ext cx="8083296" cy="31998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lnSpc>
                <a:spcPts val="3360"/>
              </a:lnSpc>
              <a:buNone/>
            </a:pPr>
            <a:r>
              <a:rPr lang="en-US" sz="2100" b="1" dirty="0" err="1" smtClean="0">
                <a:solidFill>
                  <a:schemeClr val="bg2">
                    <a:lumMod val="25000"/>
                  </a:schemeClr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Сильные</a:t>
            </a:r>
            <a:r>
              <a:rPr lang="en-US" sz="2100" b="1" dirty="0" smtClean="0">
                <a:solidFill>
                  <a:schemeClr val="bg2">
                    <a:lumMod val="25000"/>
                  </a:schemeClr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 </a:t>
            </a:r>
            <a:r>
              <a:rPr lang="en-US" sz="2100" b="1" dirty="0" err="1" smtClean="0">
                <a:solidFill>
                  <a:schemeClr val="bg2">
                    <a:lumMod val="25000"/>
                  </a:schemeClr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стороны</a:t>
            </a:r>
            <a:r>
              <a:rPr lang="en-US" sz="2100" b="1" dirty="0" smtClean="0">
                <a:solidFill>
                  <a:schemeClr val="bg2">
                    <a:lumMod val="25000"/>
                  </a:schemeClr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:</a:t>
            </a:r>
            <a:endParaRPr lang="en-US" sz="21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4" name="Text 2"/>
          <p:cNvSpPr/>
          <p:nvPr/>
        </p:nvSpPr>
        <p:spPr>
          <a:xfrm>
            <a:off x="914400" y="1721941"/>
            <a:ext cx="7620000" cy="1066979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/>
        </p:spPr>
        <p:txBody>
          <a:bodyPr wrap="square" lIns="0" tIns="0" rIns="0" bIns="0" rtlCol="0" anchor="t"/>
          <a:lstStyle/>
          <a:p>
            <a:pPr marL="342900" indent="-342900">
              <a:lnSpc>
                <a:spcPts val="3240"/>
              </a:lnSpc>
              <a:buSzPct val="100000"/>
              <a:buChar char="•"/>
            </a:pPr>
            <a:r>
              <a:rPr lang="en-US" sz="1600" dirty="0">
                <a:solidFill>
                  <a:schemeClr val="bg2">
                    <a:lumMod val="25000"/>
                  </a:schemeClr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Ежедневные артикуляционные гимнастики</a:t>
            </a:r>
            <a:endParaRPr lang="en-US" sz="1600" dirty="0">
              <a:solidFill>
                <a:schemeClr val="bg2">
                  <a:lumMod val="25000"/>
                </a:schemeClr>
              </a:solidFill>
            </a:endParaRPr>
          </a:p>
          <a:p>
            <a:pPr marL="342900" indent="-342900">
              <a:lnSpc>
                <a:spcPts val="3240"/>
              </a:lnSpc>
              <a:buSzPct val="100000"/>
              <a:buChar char="•"/>
            </a:pPr>
            <a:r>
              <a:rPr lang="en-US" sz="1600" dirty="0">
                <a:solidFill>
                  <a:schemeClr val="bg2">
                    <a:lumMod val="25000"/>
                  </a:schemeClr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Использование игр на прогулках</a:t>
            </a:r>
            <a:endParaRPr lang="en-US" sz="16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5" name="Text 3"/>
          <p:cNvSpPr/>
          <p:nvPr/>
        </p:nvSpPr>
        <p:spPr>
          <a:xfrm>
            <a:off x="609600" y="3006030"/>
            <a:ext cx="8083296" cy="31998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lnSpc>
                <a:spcPts val="3360"/>
              </a:lnSpc>
              <a:buNone/>
            </a:pPr>
            <a:r>
              <a:rPr lang="en-US" sz="2100" b="1" dirty="0">
                <a:solidFill>
                  <a:schemeClr val="bg2">
                    <a:lumMod val="25000"/>
                  </a:schemeClr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Проблемы</a:t>
            </a:r>
            <a:r>
              <a:rPr lang="en-US" sz="2100" b="1" dirty="0">
                <a:solidFill>
                  <a:schemeClr val="bg2">
                    <a:lumMod val="25000"/>
                  </a:schemeClr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:</a:t>
            </a:r>
            <a:endParaRPr lang="en-US" sz="21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6" name="Text 4"/>
          <p:cNvSpPr/>
          <p:nvPr/>
        </p:nvSpPr>
        <p:spPr>
          <a:xfrm>
            <a:off x="914400" y="3478411"/>
            <a:ext cx="7620000" cy="941189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/>
        </p:spPr>
        <p:txBody>
          <a:bodyPr wrap="square" lIns="0" tIns="0" rIns="0" bIns="0" rtlCol="0" anchor="t"/>
          <a:lstStyle/>
          <a:p>
            <a:pPr marL="342900" indent="-342900">
              <a:lnSpc>
                <a:spcPts val="3240"/>
              </a:lnSpc>
              <a:buSzPct val="100000"/>
              <a:buChar char="•"/>
            </a:pPr>
            <a:r>
              <a:rPr lang="en-US" sz="1600" dirty="0">
                <a:solidFill>
                  <a:schemeClr val="bg2">
                    <a:lumMod val="25000"/>
                  </a:schemeClr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Недостаток пособий в речевых уголках</a:t>
            </a:r>
          </a:p>
          <a:p>
            <a:pPr marL="342900" indent="-342900">
              <a:lnSpc>
                <a:spcPts val="3240"/>
              </a:lnSpc>
              <a:buSzPct val="100000"/>
              <a:buChar char="•"/>
            </a:pPr>
            <a:r>
              <a:rPr lang="en-US" sz="1600" dirty="0">
                <a:solidFill>
                  <a:schemeClr val="bg2">
                    <a:lumMod val="25000"/>
                  </a:schemeClr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Мотивация детей с нарушениями</a:t>
            </a: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61</TotalTime>
  <Words>384</Words>
  <Application>Microsoft Office PowerPoint</Application>
  <PresentationFormat>Экран (16:9)</PresentationFormat>
  <Paragraphs>75</Paragraphs>
  <Slides>12</Slides>
  <Notes>12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Трек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Company>Perplexity AI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Converted Presentation</dc:title>
  <dc:subject>PptxGenJS Presentation</dc:subject>
  <dc:creator>Perplexity</dc:creator>
  <cp:lastModifiedBy>user</cp:lastModifiedBy>
  <cp:revision>13</cp:revision>
  <dcterms:created xsi:type="dcterms:W3CDTF">2025-11-30T10:18:42Z</dcterms:created>
  <dcterms:modified xsi:type="dcterms:W3CDTF">2025-12-01T06:42:13Z</dcterms:modified>
</cp:coreProperties>
</file>