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304" r:id="rId2"/>
    <p:sldId id="305" r:id="rId3"/>
    <p:sldId id="311" r:id="rId4"/>
    <p:sldId id="306" r:id="rId5"/>
    <p:sldId id="328" r:id="rId6"/>
    <p:sldId id="331" r:id="rId7"/>
    <p:sldId id="314" r:id="rId8"/>
    <p:sldId id="315" r:id="rId9"/>
    <p:sldId id="329" r:id="rId10"/>
    <p:sldId id="316" r:id="rId11"/>
    <p:sldId id="317" r:id="rId12"/>
    <p:sldId id="327" r:id="rId13"/>
    <p:sldId id="307" r:id="rId14"/>
    <p:sldId id="33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A46E1EB-01B1-4A1E-A945-39BC0178BBE8}">
          <p14:sldIdLst>
            <p14:sldId id="304"/>
            <p14:sldId id="305"/>
            <p14:sldId id="311"/>
            <p14:sldId id="306"/>
            <p14:sldId id="328"/>
            <p14:sldId id="331"/>
            <p14:sldId id="314"/>
            <p14:sldId id="315"/>
            <p14:sldId id="329"/>
            <p14:sldId id="316"/>
            <p14:sldId id="317"/>
            <p14:sldId id="327"/>
            <p14:sldId id="307"/>
            <p14:sldId id="330"/>
          </p14:sldIdLst>
        </p14:section>
        <p14:section name="Раздел без заголовка" id="{1770664A-8269-4A4B-8990-899D1B4C9E6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AFCAE-FF93-49FD-88B5-A5AB289DEA12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925AD8-8B87-4179-9429-33109048FA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76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C707135-DA0E-4860-815D-0514E10CA583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0AD50E8-54B2-4577-A34D-C58D2BF31A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0682" y="332656"/>
            <a:ext cx="75137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ЕСТЕСТВЕННО-НАУЧНАЯ ГРАМОТНОСТЬ </a:t>
            </a:r>
            <a:endParaRPr lang="ru-RU" sz="3600" b="1" dirty="0" smtClean="0">
              <a:solidFill>
                <a:schemeClr val="accent3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МЛАДШИХ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ШКОЛЬНИКОВ</a:t>
            </a:r>
            <a:endParaRPr lang="ru-RU" sz="3600" b="1" dirty="0" smtClean="0">
              <a:solidFill>
                <a:schemeClr val="accent3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5692353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МАЛАХОВА ЖАННА ПЕТРОВНА</a:t>
            </a:r>
          </a:p>
          <a:p>
            <a:pPr algn="ctr"/>
            <a:r>
              <a:rPr lang="ru-RU" b="1" i="1" dirty="0"/>
              <a:t>УЧИТЕЛЬ НАЧАЛЬНЫХ КЛАССОВ</a:t>
            </a:r>
          </a:p>
        </p:txBody>
      </p:sp>
      <p:pic>
        <p:nvPicPr>
          <p:cNvPr id="7" name="Рисунок 6" descr="Конкурс &quot;Будущее науки и технологий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73" y="2492896"/>
            <a:ext cx="3528392" cy="239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9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b="1" dirty="0" smtClean="0"/>
              <a:t>ПРОБЛЕМА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/>
          <a:lstStyle/>
          <a:p>
            <a:r>
              <a:rPr lang="ru-RU" dirty="0"/>
              <a:t>Люди заметили, что, там</a:t>
            </a:r>
            <a:r>
              <a:rPr lang="ru-RU" dirty="0" smtClean="0"/>
              <a:t>, где хищников </a:t>
            </a:r>
            <a:r>
              <a:rPr lang="ru-RU" dirty="0"/>
              <a:t>не </a:t>
            </a:r>
            <a:r>
              <a:rPr lang="ru-RU" dirty="0" smtClean="0"/>
              <a:t>осталось,  растительноядных </a:t>
            </a:r>
            <a:r>
              <a:rPr lang="ru-RU" dirty="0"/>
              <a:t>животных – зайцев, кабанов, оленей,  тетеревов – сначала становится больше,  а потом всё меньше и меньше. Почему?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Заяц в осеннем лесу, туман, макро, гиперреализм, гипердетализация, высокое  качество, реалистично, красиво» — картинка создана в Шедеврум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766" y="4509120"/>
            <a:ext cx="1828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я по запросу «Волк для детей» - бесплатно на gryzli.clu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648"/>
            <a:ext cx="1800200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а для детей олень | Картинки Detki.today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49080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Тетерев птицы для детей - картинки и фото poknok.art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650" y="4311004"/>
            <a:ext cx="2128520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mds.yandex.net/get-pdb/1641653/a9dc6c2a-24a1-40cc-b681-54348dc9fb0e/s120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8897" y="0"/>
            <a:ext cx="1382918" cy="123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64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Хищники ловят в основном больных животных,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 здоровых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им трудно догнать и одолеть.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Хищники уничтожены, среди животных распространялись болезни и много животных погибало.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Хищники – санитары природы.</a:t>
            </a:r>
          </a:p>
          <a:p>
            <a:endParaRPr lang="ru-RU" dirty="0"/>
          </a:p>
        </p:txBody>
      </p:sp>
      <p:pic>
        <p:nvPicPr>
          <p:cNvPr id="7" name="Рисунок 6" descr="https://avatars.mds.yandex.net/get-pdb/1641653/a9dc6c2a-24a1-40cc-b681-54348dc9fb0e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02" y="260648"/>
            <a:ext cx="1382918" cy="123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435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/>
          <a:lstStyle/>
          <a:p>
            <a:r>
              <a:rPr lang="ru-RU" sz="3600" dirty="0" smtClean="0"/>
              <a:t>Судьба какого вида животных даёт пример ответственного отношения людей к природе?</a:t>
            </a:r>
          </a:p>
          <a:p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" name="Рисунок 3" descr="Милые американские морские коровы | Удивительный ми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01617"/>
            <a:ext cx="2520280" cy="16561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4869160"/>
            <a:ext cx="7416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Морские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коровы            Странствующий голубь                         Зубр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Рисунок 5" descr="Голубь странствующий (Ectopistes migratorius) - Животные и природ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01619"/>
            <a:ext cx="2160240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Зубр - Приокско-Террасный государственный природный биосферный заповедни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35569"/>
            <a:ext cx="2628900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1264853" cy="140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9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9592" y="1357929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i="1" dirty="0" smtClean="0"/>
          </a:p>
          <a:p>
            <a:r>
              <a:rPr lang="ru-RU" sz="4800" b="1" i="1" dirty="0" smtClean="0"/>
              <a:t>      Детей </a:t>
            </a:r>
            <a:r>
              <a:rPr lang="ru-RU" sz="4800" b="1" i="1" dirty="0"/>
              <a:t>нужно учить </a:t>
            </a:r>
            <a:r>
              <a:rPr lang="ru-RU" sz="4800" b="1" i="1" dirty="0" smtClean="0">
                <a:solidFill>
                  <a:srgbClr val="FF0000"/>
                </a:solidFill>
              </a:rPr>
              <a:t>…</a:t>
            </a:r>
            <a:r>
              <a:rPr lang="ru-RU" sz="4800" b="1" i="1" dirty="0" smtClean="0"/>
              <a:t> </a:t>
            </a:r>
            <a:r>
              <a:rPr lang="ru-RU" sz="4800" b="1" i="1" dirty="0"/>
              <a:t>думать, учить </a:t>
            </a:r>
            <a:r>
              <a:rPr lang="ru-RU" sz="4800" b="1" i="1" dirty="0" smtClean="0">
                <a:solidFill>
                  <a:srgbClr val="FF0000"/>
                </a:solidFill>
              </a:rPr>
              <a:t>…</a:t>
            </a:r>
            <a:r>
              <a:rPr lang="ru-RU" sz="4800" b="1" i="1" dirty="0" smtClean="0"/>
              <a:t>процессу</a:t>
            </a:r>
            <a:r>
              <a:rPr lang="ru-RU" sz="4800" b="1" i="1" dirty="0"/>
              <a:t>, а не тому, </a:t>
            </a:r>
            <a:r>
              <a:rPr lang="ru-RU" sz="4800" b="1" i="1" dirty="0" smtClean="0"/>
              <a:t>что </a:t>
            </a:r>
            <a:r>
              <a:rPr lang="ru-RU" sz="4800" b="1" i="1" dirty="0"/>
              <a:t>они </a:t>
            </a:r>
            <a:r>
              <a:rPr lang="ru-RU" sz="4800" b="1" i="1" dirty="0" smtClean="0">
                <a:solidFill>
                  <a:srgbClr val="FF0000"/>
                </a:solidFill>
              </a:rPr>
              <a:t>…</a:t>
            </a:r>
            <a:r>
              <a:rPr lang="ru-RU" sz="4800" b="1" i="1" dirty="0" smtClean="0"/>
              <a:t>.</a:t>
            </a:r>
            <a:endParaRPr lang="ru-RU" sz="4800" b="1" i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2276872"/>
            <a:ext cx="7632848" cy="23042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7" name="Picture 4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2774"/>
            <a:ext cx="2880320" cy="177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2880320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613" y="4653135"/>
            <a:ext cx="2749168" cy="179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6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9592" y="1357929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i="1" dirty="0" smtClean="0"/>
          </a:p>
          <a:p>
            <a:r>
              <a:rPr lang="ru-RU" sz="4800" b="1" i="1" dirty="0" smtClean="0"/>
              <a:t>       Детей </a:t>
            </a:r>
            <a:r>
              <a:rPr lang="ru-RU" sz="4800" b="1" i="1" dirty="0"/>
              <a:t>нужно учить </a:t>
            </a:r>
            <a:r>
              <a:rPr lang="ru-RU" sz="4800" b="1" i="1" dirty="0" smtClean="0">
                <a:solidFill>
                  <a:srgbClr val="FF0000"/>
                </a:solidFill>
              </a:rPr>
              <a:t>как</a:t>
            </a:r>
            <a:r>
              <a:rPr lang="ru-RU" sz="4800" b="1" i="1" dirty="0" smtClean="0"/>
              <a:t> </a:t>
            </a:r>
            <a:r>
              <a:rPr lang="ru-RU" sz="4800" b="1" i="1" dirty="0"/>
              <a:t>думать, учить </a:t>
            </a:r>
            <a:r>
              <a:rPr lang="ru-RU" sz="4800" b="1" i="1" dirty="0">
                <a:solidFill>
                  <a:srgbClr val="FF0000"/>
                </a:solidFill>
              </a:rPr>
              <a:t>самому </a:t>
            </a:r>
            <a:r>
              <a:rPr lang="ru-RU" sz="4800" b="1" i="1" dirty="0"/>
              <a:t>процессу, а не тому, </a:t>
            </a:r>
            <a:r>
              <a:rPr lang="ru-RU" sz="4800" b="1" i="1" dirty="0" smtClean="0"/>
              <a:t>что </a:t>
            </a:r>
            <a:r>
              <a:rPr lang="ru-RU" sz="4800" b="1" i="1" dirty="0"/>
              <a:t>они </a:t>
            </a:r>
            <a:r>
              <a:rPr lang="ru-RU" sz="4800" b="1" i="1" dirty="0">
                <a:solidFill>
                  <a:srgbClr val="FF0000"/>
                </a:solidFill>
              </a:rPr>
              <a:t>должны </a:t>
            </a:r>
            <a:r>
              <a:rPr lang="ru-RU" sz="4800" b="1" i="1" dirty="0" smtClean="0">
                <a:solidFill>
                  <a:srgbClr val="FF0000"/>
                </a:solidFill>
              </a:rPr>
              <a:t>думать</a:t>
            </a:r>
            <a:r>
              <a:rPr lang="ru-RU" sz="4800" b="1" i="1" dirty="0" smtClean="0"/>
              <a:t>.</a:t>
            </a:r>
            <a:endParaRPr lang="ru-RU" sz="4800" b="1" i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2158869"/>
            <a:ext cx="7560840" cy="28543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</a:t>
            </a:r>
            <a:endParaRPr lang="ru-RU" dirty="0"/>
          </a:p>
        </p:txBody>
      </p:sp>
      <p:pic>
        <p:nvPicPr>
          <p:cNvPr id="7" name="Picture 4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2774"/>
            <a:ext cx="2663825" cy="177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7"/>
            <a:ext cx="2592189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013176"/>
            <a:ext cx="2533144" cy="143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68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get-pdb/1641653/a9dc6c2a-24a1-40cc-b681-54348dc9fb0e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74" y="0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611560" y="-5610"/>
            <a:ext cx="4214810" cy="32861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 descr="Нарисованные деньги картинки для детей - 36 фото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067" y="764704"/>
            <a:ext cx="2409825" cy="18954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Выноска-облако 7"/>
          <p:cNvSpPr/>
          <p:nvPr/>
        </p:nvSpPr>
        <p:spPr>
          <a:xfrm>
            <a:off x="5220072" y="1844824"/>
            <a:ext cx="3786182" cy="335758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Компьютер в рисунках карандашами и картинках для детей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312" y="2492896"/>
            <a:ext cx="2298700" cy="222123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Выноска-облако 9"/>
          <p:cNvSpPr/>
          <p:nvPr/>
        </p:nvSpPr>
        <p:spPr>
          <a:xfrm>
            <a:off x="1714480" y="3000372"/>
            <a:ext cx="3571900" cy="321471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Предметы для науки: смотрите и скачивайте изображения ...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17" y="3671138"/>
            <a:ext cx="2085975" cy="2085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7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ТРИ ГРУППЫ УЧЕБНЫХ ЗАДАНИЙ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72816"/>
            <a:ext cx="7962088" cy="447558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КАК</a:t>
            </a:r>
            <a:r>
              <a:rPr lang="ru-RU" sz="3600" dirty="0" smtClean="0"/>
              <a:t> узнать?(задания на применение методов познания)</a:t>
            </a:r>
          </a:p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ПОЧЕМУ?</a:t>
            </a:r>
            <a:r>
              <a:rPr lang="ru-RU" sz="3600" dirty="0" smtClean="0"/>
              <a:t> (задания на объяснение явлений и факторов)</a:t>
            </a:r>
          </a:p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ЗАЧЕМ?</a:t>
            </a:r>
            <a:r>
              <a:rPr lang="ru-RU" sz="3600" dirty="0" smtClean="0"/>
              <a:t> (умение формулировать выводы на основе данных)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87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418" y="548680"/>
            <a:ext cx="61648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Спал цветок и вдруг проснулся –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Больше спать не захотел.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Шевельнулся, встрепенулся,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Взвился вверх и улетел.</a:t>
            </a:r>
          </a:p>
        </p:txBody>
      </p:sp>
      <p:pic>
        <p:nvPicPr>
          <p:cNvPr id="3" name="Рисунок 2" descr="Тематическое занятие Бабочки | Учимся игра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48880"/>
            <a:ext cx="5760640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4293096"/>
            <a:ext cx="2304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имаго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(взрослая бабочка</a:t>
            </a:r>
            <a:r>
              <a:rPr lang="ru-RU" sz="28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8930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Докажи …</a:t>
            </a:r>
            <a:br>
              <a:rPr lang="ru-RU" dirty="0" smtClean="0"/>
            </a:br>
            <a:r>
              <a:rPr lang="ru-RU" dirty="0" smtClean="0"/>
              <a:t>Работа с научным текстом</a:t>
            </a:r>
            <a:endParaRPr lang="ru-RU" dirty="0"/>
          </a:p>
        </p:txBody>
      </p:sp>
      <p:pic>
        <p:nvPicPr>
          <p:cNvPr id="4" name="Объект 3" descr="Рыба сом на прозрачном фоне большая темно коричневая с длинными усиками вид  крупным планом PNG , сом, рыба, водный PNG рисунок для бесплатной загруз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45024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Щука непотрошеная свежемороженая купить в Омске | Свежемороженая рыба |  Рыбный мир 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31121"/>
            <a:ext cx="2428875" cy="24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Окунь: Внешний Вид, Фото и Описание | Как Его Ловить?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97259"/>
            <a:ext cx="3114675" cy="20764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508104" y="1628800"/>
            <a:ext cx="302433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чешуя</a:t>
            </a:r>
          </a:p>
          <a:p>
            <a:r>
              <a:rPr lang="ru-RU" sz="4400" b="1" dirty="0" smtClean="0"/>
              <a:t>   </a:t>
            </a:r>
          </a:p>
          <a:p>
            <a:r>
              <a:rPr lang="ru-RU" sz="4400" b="1" dirty="0" smtClean="0"/>
              <a:t>   плавники</a:t>
            </a:r>
          </a:p>
          <a:p>
            <a:endParaRPr lang="ru-RU" sz="4400" b="1" dirty="0" smtClean="0"/>
          </a:p>
          <a:p>
            <a:r>
              <a:rPr lang="ru-RU" sz="4400" b="1" dirty="0"/>
              <a:t> </a:t>
            </a:r>
            <a:r>
              <a:rPr lang="ru-RU" sz="4400" b="1" dirty="0" smtClean="0"/>
              <a:t>        жабры</a:t>
            </a:r>
            <a:endParaRPr lang="ru-RU" sz="4400" b="1" dirty="0"/>
          </a:p>
        </p:txBody>
      </p:sp>
      <p:pic>
        <p:nvPicPr>
          <p:cNvPr id="8" name="Рисунок 7" descr="https://avatars.mds.yandex.net/get-pdb/1641653/a9dc6c2a-24a1-40cc-b681-54348dc9fb0e/s120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60648"/>
            <a:ext cx="144016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097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«На выбывание»</a:t>
            </a:r>
            <a:endParaRPr lang="ru-RU" b="1" dirty="0"/>
          </a:p>
        </p:txBody>
      </p:sp>
      <p:pic>
        <p:nvPicPr>
          <p:cNvPr id="4" name="Объект 3" descr="Рыба сом на прозрачном фоне большая темно коричневая с длинными усиками вид  крупным планом PNG , сом, рыба, водный PNG рисунок для бесплатной загрузк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2016224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Щука непотрошеная свежемороженая купить в Омске | Свежемороженая рыба |  Рыбный мир 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394" y="4509120"/>
            <a:ext cx="2140843" cy="2212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Окунь: Внешний Вид, Фото и Описание | Как Его Ловить?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269" y="3068960"/>
            <a:ext cx="2304256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355976" y="1404678"/>
            <a:ext cx="417646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СОМ</a:t>
            </a:r>
          </a:p>
          <a:p>
            <a:r>
              <a:rPr lang="ru-RU" sz="4400" b="1" dirty="0" smtClean="0"/>
              <a:t>   </a:t>
            </a:r>
          </a:p>
          <a:p>
            <a:r>
              <a:rPr lang="ru-RU" sz="4400" b="1" dirty="0"/>
              <a:t> </a:t>
            </a:r>
            <a:r>
              <a:rPr lang="ru-RU" sz="4400" b="1" dirty="0" smtClean="0"/>
              <a:t>   </a:t>
            </a:r>
          </a:p>
          <a:p>
            <a:r>
              <a:rPr lang="ru-RU" sz="4400" b="1" dirty="0" smtClean="0"/>
              <a:t>ОКУНЬ</a:t>
            </a:r>
          </a:p>
          <a:p>
            <a:endParaRPr lang="ru-RU" sz="4400" b="1" dirty="0"/>
          </a:p>
          <a:p>
            <a:endParaRPr lang="ru-RU" sz="4400" b="1" dirty="0" smtClean="0"/>
          </a:p>
          <a:p>
            <a:r>
              <a:rPr lang="ru-RU" sz="4400" b="1" dirty="0" smtClean="0"/>
              <a:t>ЩУКА</a:t>
            </a:r>
            <a:endParaRPr lang="ru-RU" sz="4400" b="1" dirty="0"/>
          </a:p>
        </p:txBody>
      </p:sp>
      <p:pic>
        <p:nvPicPr>
          <p:cNvPr id="8" name="Рисунок 7" descr="https://avatars.mds.yandex.net/get-pdb/1641653/a9dc6c2a-24a1-40cc-b681-54348dc9fb0e/s120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820724"/>
            <a:ext cx="165618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141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РАБОТА С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ИНФОРМАЦИЕЙ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/>
          <a:lstStyle/>
          <a:p>
            <a:r>
              <a:rPr lang="ru-RU" b="1" i="1" dirty="0" smtClean="0"/>
              <a:t>Используя информацию из текста учебника, закончите заполнение таблицы.</a:t>
            </a:r>
            <a:endParaRPr lang="ru-RU" dirty="0" smtClean="0"/>
          </a:p>
          <a:p>
            <a:pPr marL="82296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</a:t>
            </a:r>
          </a:p>
          <a:p>
            <a:pPr marL="82296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 Учёным известно более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250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видов цветковых растений, около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100 тысяч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видов водорослей. Мхов на свете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около 20 тысяч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видов, папоротников –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более 10 тысяч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 А хвойных всего около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600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видов.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10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РАБОТА С ИНФОРМАЦИЕЙ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                 </a:t>
            </a:r>
            <a:r>
              <a:rPr lang="ru-RU" b="1" i="1" dirty="0" smtClean="0"/>
              <a:t>Разнообразие растений</a:t>
            </a:r>
          </a:p>
          <a:p>
            <a:pPr marL="82296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63" y="2276872"/>
            <a:ext cx="7075685" cy="455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5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РАБОТА С ИНФОРМАЦИЕЙ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                 </a:t>
            </a:r>
            <a:r>
              <a:rPr lang="ru-RU" b="1" i="1" dirty="0" smtClean="0"/>
              <a:t>Разнообразие растений</a:t>
            </a:r>
          </a:p>
          <a:p>
            <a:pPr marL="82296" indent="0"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554373"/>
              </p:ext>
            </p:extLst>
          </p:nvPr>
        </p:nvGraphicFramePr>
        <p:xfrm>
          <a:off x="1619672" y="2132856"/>
          <a:ext cx="6912767" cy="4104455"/>
        </p:xfrm>
        <a:graphic>
          <a:graphicData uri="http://schemas.openxmlformats.org/drawingml/2006/table">
            <a:tbl>
              <a:tblPr firstRow="1" firstCol="1" bandRow="1"/>
              <a:tblGrid>
                <a:gridCol w="3060021"/>
                <a:gridCol w="3852746"/>
              </a:tblGrid>
              <a:tr h="792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Группа растений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Число видов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Водоросли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Около 100 </a:t>
                      </a: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000</a:t>
                      </a:r>
                      <a:r>
                        <a:rPr lang="ru-RU" sz="2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Calibri"/>
                          <a:ea typeface="Calibri"/>
                          <a:cs typeface="Times New Roman"/>
                        </a:rPr>
                        <a:t>Мхи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Около </a:t>
                      </a: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20 </a:t>
                      </a: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000</a:t>
                      </a:r>
                      <a:r>
                        <a:rPr lang="ru-RU" sz="2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Папоротники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Более 10 </a:t>
                      </a: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000</a:t>
                      </a: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Calibri"/>
                          <a:ea typeface="Calibri"/>
                          <a:cs typeface="Times New Roman"/>
                        </a:rPr>
                        <a:t>Хвойные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600</a:t>
                      </a: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Calibri"/>
                          <a:ea typeface="Calibri"/>
                          <a:cs typeface="Times New Roman"/>
                        </a:rPr>
                        <a:t>Цветные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8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1675</TotalTime>
  <Words>276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Презентация PowerPoint</vt:lpstr>
      <vt:lpstr>Презентация PowerPoint</vt:lpstr>
      <vt:lpstr>ТРИ ГРУППЫ УЧЕБНЫХ ЗАДАНИЙ</vt:lpstr>
      <vt:lpstr>Презентация PowerPoint</vt:lpstr>
      <vt:lpstr>Докажи … Работа с научным текстом</vt:lpstr>
      <vt:lpstr>«На выбывание»</vt:lpstr>
      <vt:lpstr>РАБОТА С  ИНФОРМАЦИЕЙ</vt:lpstr>
      <vt:lpstr>РАБОТА С ИНФОРМАЦИЕЙ</vt:lpstr>
      <vt:lpstr>РАБОТА С ИНФОРМАЦИЕЙ</vt:lpstr>
      <vt:lpstr>          ПРОБЛЕМА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98</cp:revision>
  <dcterms:created xsi:type="dcterms:W3CDTF">2019-11-13T15:19:11Z</dcterms:created>
  <dcterms:modified xsi:type="dcterms:W3CDTF">2026-01-26T05:38:53Z</dcterms:modified>
</cp:coreProperties>
</file>