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4630400" cy="8229600"/>
  <p:notesSz cx="8229600" cy="14630400"/>
  <p:embeddedFontLst>
    <p:embeddedFont>
      <p:font typeface="Playfair Display" panose="020F0502020204030204" pitchFamily="2" charset="-52"/>
      <p:regular r:id="rId13"/>
      <p:bold r:id="rId14"/>
      <p:italic r:id="rId15"/>
      <p:boldItalic r:id="rId16"/>
    </p:embeddedFont>
    <p:embeddedFont>
      <p:font typeface="Public Sans" panose="020B0604020202020204" charset="0"/>
      <p:regular r:id="rId17"/>
      <p:bold r:id="rId18"/>
      <p:italic r:id="rId19"/>
      <p:boldItalic r:id="rId2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86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/>
              <a:t>‹#›</a:t>
            </a:fld>
            <a:endParaRPr sz="1200" b="0" i="0" u="none" strike="noStrike" cap="none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3" name="Google Shape;53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5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8" name="Google Shape;198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199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61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" name="Google Shape;7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5" name="Google Shape;9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7" name="Google Shape;107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" name="Google Shape;130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4" name="Google Shape;164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" name="Google Shape;165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0" name="Google Shape;180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" name="Google Shape;181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1 master">
  <p:cSld name="Slide 1 master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1;p2" descr="preencoded.png"/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2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3" name="Google Shape;13;p2" descr="preencoded.png">
            <a:hlinkClick r:id="rId3"/>
          </p:cNvPr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10 master">
  <p:cSld name="Slide 10 master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Google Shape;47;p11" descr="preencoded.png"/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1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9" name="Google Shape;49;p11" descr="preencoded.png">
            <a:hlinkClick r:id="rId3"/>
          </p:cNvPr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FAULT">
  <p:cSld name="DEFAULT"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2 master">
  <p:cSld name="Slide 2 master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3" descr="preencoded.png"/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3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7" name="Google Shape;17;p3" descr="preencoded.png">
            <a:hlinkClick r:id="rId3"/>
          </p:cNvPr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3 master">
  <p:cSld name="Slide 3 master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oogle Shape;19;p4" descr="preencoded.png"/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4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1" name="Google Shape;21;p4" descr="preencoded.png">
            <a:hlinkClick r:id="rId3"/>
          </p:cNvPr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4 master">
  <p:cSld name="Slide 4 master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oogle Shape;23;p5" descr="preencoded.png"/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5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5" name="Google Shape;25;p5" descr="preencoded.png">
            <a:hlinkClick r:id="rId3"/>
          </p:cNvPr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5 master">
  <p:cSld name="Slide 5 master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6" descr="preencoded.png"/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6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9" name="Google Shape;29;p6" descr="preencoded.png">
            <a:hlinkClick r:id="rId3"/>
          </p:cNvPr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6 master">
  <p:cSld name="Slide 6 master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Google Shape;31;p7" descr="preencoded.png"/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32;p7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3" name="Google Shape;33;p7" descr="preencoded.png">
            <a:hlinkClick r:id="rId3"/>
          </p:cNvPr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7 master">
  <p:cSld name="Slide 7 mast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8" descr="preencoded.png"/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8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7" name="Google Shape;37;p8" descr="preencoded.png">
            <a:hlinkClick r:id="rId3"/>
          </p:cNvPr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8 master">
  <p:cSld name="Slide 8 master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Google Shape;39;p9" descr="preencoded.png"/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Google Shape;40;p9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1" name="Google Shape;41;p9" descr="preencoded.png">
            <a:hlinkClick r:id="rId3"/>
          </p:cNvPr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9 master">
  <p:cSld name="Slide 9 master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Google Shape;43;p10" descr="preencoded.png"/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1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5" name="Google Shape;45;p10" descr="preencoded.png">
            <a:hlinkClick r:id="rId3"/>
          </p:cNvPr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tel:+78002000000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9.png"/><Relationship Id="rId4" Type="http://schemas.openxmlformats.org/officeDocument/2006/relationships/hyperlink" Target="http://www.zdorovie.r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Google Shape;56;p13" descr="preencoded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03504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/>
          <p:nvPr/>
        </p:nvSpPr>
        <p:spPr>
          <a:xfrm>
            <a:off x="6280190" y="3760351"/>
            <a:ext cx="6650712" cy="7087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4B6981"/>
              </a:buClr>
              <a:buSzPts val="4450"/>
              <a:buFont typeface="Playfair Display"/>
              <a:buNone/>
            </a:pPr>
            <a:r>
              <a:rPr lang="en-US" sz="4450" b="0" i="0" u="none" strike="noStrike" cap="none">
                <a:solidFill>
                  <a:srgbClr val="4B698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Мы выбираем здоровье!</a:t>
            </a:r>
            <a:endParaRPr sz="4450" b="0" i="0" u="none" strike="noStrike" cap="none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22"/>
          <p:cNvSpPr/>
          <p:nvPr/>
        </p:nvSpPr>
        <p:spPr>
          <a:xfrm>
            <a:off x="583287" y="458272"/>
            <a:ext cx="7012662" cy="5208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6153"/>
              </a:lnSpc>
              <a:spcBef>
                <a:spcPts val="0"/>
              </a:spcBef>
              <a:spcAft>
                <a:spcPts val="0"/>
              </a:spcAft>
              <a:buClr>
                <a:srgbClr val="4B6981"/>
              </a:buClr>
              <a:buSzPts val="3250"/>
              <a:buFont typeface="Playfair Display"/>
              <a:buNone/>
            </a:pPr>
            <a:r>
              <a:rPr lang="en-US" sz="3250" b="0" i="0" u="none" strike="noStrike" cap="none">
                <a:solidFill>
                  <a:srgbClr val="4B698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Мы вместе за здоровое поколение!</a:t>
            </a:r>
            <a:endParaRPr sz="3250" b="0" i="0" u="none" strike="noStrike" cap="none"/>
          </a:p>
        </p:txBody>
      </p:sp>
      <p:sp>
        <p:nvSpPr>
          <p:cNvPr id="202" name="Google Shape;202;p22"/>
          <p:cNvSpPr/>
          <p:nvPr/>
        </p:nvSpPr>
        <p:spPr>
          <a:xfrm>
            <a:off x="583287" y="1312426"/>
            <a:ext cx="13463826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57692"/>
              </a:lnSpc>
              <a:spcBef>
                <a:spcPts val="0"/>
              </a:spcBef>
              <a:spcAft>
                <a:spcPts val="0"/>
              </a:spcAft>
              <a:buClr>
                <a:srgbClr val="6F655D"/>
              </a:buClr>
              <a:buSzPts val="1300"/>
              <a:buFont typeface="Public Sans"/>
              <a:buNone/>
            </a:pPr>
            <a:r>
              <a:rPr lang="en-US" sz="1300" b="0" i="0" u="none" strike="noStrike" cap="none">
                <a:solidFill>
                  <a:srgbClr val="6F655D"/>
                </a:solidFill>
                <a:latin typeface="Public Sans"/>
                <a:ea typeface="Public Sans"/>
                <a:cs typeface="Public Sans"/>
                <a:sym typeface="Public Sans"/>
              </a:rPr>
              <a:t>Присоединяйтесь к нам в движении за здоровый образ жизни. Вместе мы можем построить будущее, свободное от наркотиков, где каждый имеет возможность реализовать свой потенциал.</a:t>
            </a:r>
            <a:endParaRPr sz="1300" b="0" i="0" u="none" strike="noStrike" cap="none"/>
          </a:p>
        </p:txBody>
      </p:sp>
      <p:sp>
        <p:nvSpPr>
          <p:cNvPr id="203" name="Google Shape;203;p22"/>
          <p:cNvSpPr/>
          <p:nvPr/>
        </p:nvSpPr>
        <p:spPr>
          <a:xfrm>
            <a:off x="583287" y="2199799"/>
            <a:ext cx="2083356" cy="2603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8125"/>
              </a:lnSpc>
              <a:spcBef>
                <a:spcPts val="0"/>
              </a:spcBef>
              <a:spcAft>
                <a:spcPts val="0"/>
              </a:spcAft>
              <a:buClr>
                <a:srgbClr val="4B6981"/>
              </a:buClr>
              <a:buSzPts val="1600"/>
              <a:buFont typeface="Playfair Display"/>
              <a:buNone/>
            </a:pPr>
            <a:r>
              <a:rPr lang="en-US" sz="1600" b="0" i="0" u="none" strike="noStrike" cap="none">
                <a:solidFill>
                  <a:srgbClr val="4B698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Поддержите нас:</a:t>
            </a:r>
            <a:endParaRPr sz="1600" b="0" i="0" u="none" strike="noStrike" cap="none"/>
          </a:p>
        </p:txBody>
      </p:sp>
      <p:sp>
        <p:nvSpPr>
          <p:cNvPr id="204" name="Google Shape;204;p22"/>
          <p:cNvSpPr/>
          <p:nvPr/>
        </p:nvSpPr>
        <p:spPr>
          <a:xfrm>
            <a:off x="583287" y="2626757"/>
            <a:ext cx="6528673" cy="26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42900" marR="0" lvl="0" indent="-342900" algn="l" rtl="0">
              <a:lnSpc>
                <a:spcPct val="157692"/>
              </a:lnSpc>
              <a:spcBef>
                <a:spcPts val="0"/>
              </a:spcBef>
              <a:spcAft>
                <a:spcPts val="0"/>
              </a:spcAft>
              <a:buClr>
                <a:srgbClr val="6F655D"/>
              </a:buClr>
              <a:buSzPts val="1300"/>
              <a:buFont typeface="Public Sans"/>
              <a:buChar char="•"/>
            </a:pPr>
            <a:r>
              <a:rPr lang="en-US" sz="1300" b="0" i="0" u="none" strike="noStrike" cap="none">
                <a:solidFill>
                  <a:srgbClr val="6F655D"/>
                </a:solidFill>
                <a:latin typeface="Public Sans"/>
                <a:ea typeface="Public Sans"/>
                <a:cs typeface="Public Sans"/>
                <a:sym typeface="Public Sans"/>
              </a:rPr>
              <a:t>Делитесь этой информацией с друзьями и близкими.</a:t>
            </a:r>
            <a:endParaRPr sz="1300" b="0" i="0" u="none" strike="noStrike" cap="none"/>
          </a:p>
        </p:txBody>
      </p:sp>
      <p:sp>
        <p:nvSpPr>
          <p:cNvPr id="205" name="Google Shape;205;p22"/>
          <p:cNvSpPr/>
          <p:nvPr/>
        </p:nvSpPr>
        <p:spPr>
          <a:xfrm>
            <a:off x="583287" y="2951678"/>
            <a:ext cx="6528673" cy="26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42900" marR="0" lvl="0" indent="-342900" algn="l" rtl="0">
              <a:lnSpc>
                <a:spcPct val="157692"/>
              </a:lnSpc>
              <a:spcBef>
                <a:spcPts val="0"/>
              </a:spcBef>
              <a:spcAft>
                <a:spcPts val="0"/>
              </a:spcAft>
              <a:buClr>
                <a:srgbClr val="6F655D"/>
              </a:buClr>
              <a:buSzPts val="1300"/>
              <a:buFont typeface="Public Sans"/>
              <a:buChar char="•"/>
            </a:pPr>
            <a:r>
              <a:rPr lang="en-US" sz="1300" b="0" i="0" u="none" strike="noStrike" cap="none">
                <a:solidFill>
                  <a:srgbClr val="6F655D"/>
                </a:solidFill>
                <a:latin typeface="Public Sans"/>
                <a:ea typeface="Public Sans"/>
                <a:cs typeface="Public Sans"/>
                <a:sym typeface="Public Sans"/>
              </a:rPr>
              <a:t>Будьте примером здорового образа жизни.</a:t>
            </a:r>
            <a:endParaRPr sz="1300" b="0" i="0" u="none" strike="noStrike" cap="none"/>
          </a:p>
        </p:txBody>
      </p:sp>
      <p:sp>
        <p:nvSpPr>
          <p:cNvPr id="206" name="Google Shape;206;p22"/>
          <p:cNvSpPr/>
          <p:nvPr/>
        </p:nvSpPr>
        <p:spPr>
          <a:xfrm>
            <a:off x="583287" y="3276600"/>
            <a:ext cx="6528673" cy="26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42900" marR="0" lvl="0" indent="-342900" algn="l" rtl="0">
              <a:lnSpc>
                <a:spcPct val="157692"/>
              </a:lnSpc>
              <a:spcBef>
                <a:spcPts val="0"/>
              </a:spcBef>
              <a:spcAft>
                <a:spcPts val="0"/>
              </a:spcAft>
              <a:buClr>
                <a:srgbClr val="6F655D"/>
              </a:buClr>
              <a:buSzPts val="1300"/>
              <a:buFont typeface="Public Sans"/>
              <a:buChar char="•"/>
            </a:pPr>
            <a:r>
              <a:rPr lang="en-US" sz="1300" b="0" i="0" u="none" strike="noStrike" cap="none">
                <a:solidFill>
                  <a:srgbClr val="6F655D"/>
                </a:solidFill>
                <a:latin typeface="Public Sans"/>
                <a:ea typeface="Public Sans"/>
                <a:cs typeface="Public Sans"/>
                <a:sym typeface="Public Sans"/>
              </a:rPr>
              <a:t>Обращайтесь за помощью и предлагайте ее тем, кто в ней нуждается.</a:t>
            </a:r>
            <a:endParaRPr sz="1300" b="0" i="0" u="none" strike="noStrike" cap="none"/>
          </a:p>
        </p:txBody>
      </p:sp>
      <p:sp>
        <p:nvSpPr>
          <p:cNvPr id="207" name="Google Shape;207;p22"/>
          <p:cNvSpPr/>
          <p:nvPr/>
        </p:nvSpPr>
        <p:spPr>
          <a:xfrm>
            <a:off x="583287" y="3693200"/>
            <a:ext cx="6528673" cy="26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57692"/>
              </a:lnSpc>
              <a:spcBef>
                <a:spcPts val="0"/>
              </a:spcBef>
              <a:spcAft>
                <a:spcPts val="0"/>
              </a:spcAft>
              <a:buClr>
                <a:srgbClr val="6F655D"/>
              </a:buClr>
              <a:buSzPts val="1300"/>
              <a:buFont typeface="Public Sans"/>
              <a:buNone/>
            </a:pPr>
            <a:r>
              <a:rPr lang="en-US" sz="1300" b="0" i="0" u="none" strike="noStrike" cap="none">
                <a:solidFill>
                  <a:srgbClr val="6F655D"/>
                </a:solidFill>
                <a:latin typeface="Public Sans"/>
                <a:ea typeface="Public Sans"/>
                <a:cs typeface="Public Sans"/>
                <a:sym typeface="Public Sans"/>
              </a:rPr>
              <a:t>Контакты:</a:t>
            </a:r>
            <a:endParaRPr sz="1300" b="0" i="0" u="none" strike="noStrike" cap="none"/>
          </a:p>
        </p:txBody>
      </p:sp>
      <p:sp>
        <p:nvSpPr>
          <p:cNvPr id="208" name="Google Shape;208;p22"/>
          <p:cNvSpPr/>
          <p:nvPr/>
        </p:nvSpPr>
        <p:spPr>
          <a:xfrm>
            <a:off x="583287" y="4109799"/>
            <a:ext cx="6528673" cy="26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57692"/>
              </a:lnSpc>
              <a:spcBef>
                <a:spcPts val="0"/>
              </a:spcBef>
              <a:spcAft>
                <a:spcPts val="0"/>
              </a:spcAft>
              <a:buClr>
                <a:srgbClr val="6F655D"/>
              </a:buClr>
              <a:buSzPts val="1300"/>
              <a:buFont typeface="Public Sans"/>
              <a:buNone/>
            </a:pPr>
            <a:r>
              <a:rPr lang="en-US" sz="1300" b="0" i="0" u="none" strike="noStrike" cap="none">
                <a:solidFill>
                  <a:srgbClr val="6F655D"/>
                </a:solidFill>
                <a:latin typeface="Public Sans"/>
                <a:ea typeface="Public Sans"/>
                <a:cs typeface="Public Sans"/>
                <a:sym typeface="Public Sans"/>
              </a:rPr>
              <a:t>Телефон доверия: </a:t>
            </a:r>
            <a:r>
              <a:rPr lang="en-US" sz="1300" b="0" i="0" u="sng" strike="noStrike" cap="none">
                <a:solidFill>
                  <a:schemeClr val="hlink"/>
                </a:solidFill>
                <a:latin typeface="Public Sans"/>
                <a:ea typeface="Public Sans"/>
                <a:cs typeface="Public Sans"/>
                <a:sym typeface="Public Sans"/>
                <a:hlinkClick r:id="rId3"/>
              </a:rPr>
              <a:t>8-800-2000-000</a:t>
            </a:r>
            <a:endParaRPr sz="1300" b="0" i="0" u="none" strike="noStrike" cap="none"/>
          </a:p>
        </p:txBody>
      </p:sp>
      <p:sp>
        <p:nvSpPr>
          <p:cNvPr id="209" name="Google Shape;209;p22"/>
          <p:cNvSpPr/>
          <p:nvPr/>
        </p:nvSpPr>
        <p:spPr>
          <a:xfrm>
            <a:off x="583287" y="4526399"/>
            <a:ext cx="6528673" cy="26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57692"/>
              </a:lnSpc>
              <a:spcBef>
                <a:spcPts val="0"/>
              </a:spcBef>
              <a:spcAft>
                <a:spcPts val="0"/>
              </a:spcAft>
              <a:buClr>
                <a:srgbClr val="6F655D"/>
              </a:buClr>
              <a:buSzPts val="1300"/>
              <a:buFont typeface="Public Sans"/>
              <a:buNone/>
            </a:pPr>
            <a:r>
              <a:rPr lang="en-US" sz="1300" b="0" i="0" u="none" strike="noStrike" cap="none">
                <a:solidFill>
                  <a:srgbClr val="6F655D"/>
                </a:solidFill>
                <a:latin typeface="Public Sans"/>
                <a:ea typeface="Public Sans"/>
                <a:cs typeface="Public Sans"/>
                <a:sym typeface="Public Sans"/>
              </a:rPr>
              <a:t>Вебсайт: </a:t>
            </a:r>
            <a:r>
              <a:rPr lang="en-US" sz="1300" b="0" i="0" u="sng" strike="noStrike" cap="none">
                <a:solidFill>
                  <a:schemeClr val="hlink"/>
                </a:solidFill>
                <a:latin typeface="Public Sans"/>
                <a:ea typeface="Public Sans"/>
                <a:cs typeface="Public Sans"/>
                <a:sym typeface="Public Sans"/>
                <a:hlinkClick r:id="rId4"/>
              </a:rPr>
              <a:t>www.zdorovie.ru</a:t>
            </a:r>
            <a:endParaRPr sz="1300" b="0" i="0" u="none" strike="noStrike" cap="none"/>
          </a:p>
        </p:txBody>
      </p:sp>
      <p:pic>
        <p:nvPicPr>
          <p:cNvPr id="210" name="Google Shape;210;p22" descr="preencoded.png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26060" y="2220635"/>
            <a:ext cx="6528673" cy="65286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4"/>
          <p:cNvSpPr/>
          <p:nvPr/>
        </p:nvSpPr>
        <p:spPr>
          <a:xfrm>
            <a:off x="659487" y="518160"/>
            <a:ext cx="11571803" cy="588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4324"/>
              </a:lnSpc>
              <a:spcBef>
                <a:spcPts val="0"/>
              </a:spcBef>
              <a:spcAft>
                <a:spcPts val="0"/>
              </a:spcAft>
              <a:buClr>
                <a:srgbClr val="4B6981"/>
              </a:buClr>
              <a:buSzPts val="3700"/>
              <a:buFont typeface="Playfair Display"/>
              <a:buNone/>
            </a:pPr>
            <a:r>
              <a:rPr lang="en-US" sz="3700" b="0" i="0" u="none" strike="noStrike" cap="none">
                <a:solidFill>
                  <a:srgbClr val="4B698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Здоровье – наш главный капитал: Что это значит?</a:t>
            </a:r>
            <a:endParaRPr sz="3700" b="0" i="0" u="none" strike="noStrike" cap="none"/>
          </a:p>
        </p:txBody>
      </p:sp>
      <p:sp>
        <p:nvSpPr>
          <p:cNvPr id="64" name="Google Shape;64;p14"/>
          <p:cNvSpPr/>
          <p:nvPr/>
        </p:nvSpPr>
        <p:spPr>
          <a:xfrm>
            <a:off x="659487" y="1559243"/>
            <a:ext cx="6425922" cy="12058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6F655D"/>
              </a:buClr>
              <a:buSzPts val="1450"/>
              <a:buFont typeface="Public Sans"/>
              <a:buNone/>
            </a:pPr>
            <a:r>
              <a:rPr lang="en-US" sz="1450" b="0" i="0" u="none" strike="noStrike" cap="none">
                <a:solidFill>
                  <a:srgbClr val="6F655D"/>
                </a:solidFill>
                <a:latin typeface="Public Sans"/>
                <a:ea typeface="Public Sans"/>
                <a:cs typeface="Public Sans"/>
                <a:sym typeface="Public Sans"/>
              </a:rPr>
              <a:t>Здоровье – это не просто отсутствие болезней. Это состояние полного физического, ментального и социального благополучия. Это наш самый ценный ресурс, который позволяет нам жить полноценной, счастливой и продуктивной жизнью.</a:t>
            </a:r>
            <a:endParaRPr sz="1450" b="0" i="0" u="none" strike="noStrike" cap="none"/>
          </a:p>
        </p:txBody>
      </p:sp>
      <p:sp>
        <p:nvSpPr>
          <p:cNvPr id="65" name="Google Shape;65;p14"/>
          <p:cNvSpPr/>
          <p:nvPr/>
        </p:nvSpPr>
        <p:spPr>
          <a:xfrm>
            <a:off x="659487" y="2934653"/>
            <a:ext cx="6425922" cy="301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42900" marR="0" lvl="0" indent="-342900" algn="l" rtl="0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6F655D"/>
              </a:buClr>
              <a:buSzPts val="1450"/>
              <a:buFont typeface="Public Sans"/>
              <a:buChar char="•"/>
            </a:pPr>
            <a:r>
              <a:rPr lang="en-US" sz="1450" b="0" i="0" u="none" strike="noStrike" cap="none">
                <a:solidFill>
                  <a:srgbClr val="6F655D"/>
                </a:solidFill>
                <a:latin typeface="Public Sans"/>
                <a:ea typeface="Public Sans"/>
                <a:cs typeface="Public Sans"/>
                <a:sym typeface="Public Sans"/>
              </a:rPr>
              <a:t>Физическая активность и правильное питание.</a:t>
            </a:r>
            <a:endParaRPr sz="1450" b="0" i="0" u="none" strike="noStrike" cap="none"/>
          </a:p>
        </p:txBody>
      </p:sp>
      <p:sp>
        <p:nvSpPr>
          <p:cNvPr id="66" name="Google Shape;66;p14"/>
          <p:cNvSpPr/>
          <p:nvPr/>
        </p:nvSpPr>
        <p:spPr>
          <a:xfrm>
            <a:off x="659487" y="3301960"/>
            <a:ext cx="6425922" cy="301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42900" marR="0" lvl="0" indent="-342900" algn="l" rtl="0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6F655D"/>
              </a:buClr>
              <a:buSzPts val="1450"/>
              <a:buFont typeface="Public Sans"/>
              <a:buChar char="•"/>
            </a:pPr>
            <a:r>
              <a:rPr lang="en-US" sz="1450" b="0" i="0" u="none" strike="noStrike" cap="none">
                <a:solidFill>
                  <a:srgbClr val="6F655D"/>
                </a:solidFill>
                <a:latin typeface="Public Sans"/>
                <a:ea typeface="Public Sans"/>
                <a:cs typeface="Public Sans"/>
                <a:sym typeface="Public Sans"/>
              </a:rPr>
              <a:t>Позитивное мышление и управление стрессом.</a:t>
            </a:r>
            <a:endParaRPr sz="1450" b="0" i="0" u="none" strike="noStrike" cap="none"/>
          </a:p>
        </p:txBody>
      </p:sp>
      <p:sp>
        <p:nvSpPr>
          <p:cNvPr id="67" name="Google Shape;67;p14"/>
          <p:cNvSpPr/>
          <p:nvPr/>
        </p:nvSpPr>
        <p:spPr>
          <a:xfrm>
            <a:off x="659487" y="3669268"/>
            <a:ext cx="6425922" cy="301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42900" marR="0" lvl="0" indent="-342900" algn="l" rtl="0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6F655D"/>
              </a:buClr>
              <a:buSzPts val="1450"/>
              <a:buFont typeface="Public Sans"/>
              <a:buChar char="•"/>
            </a:pPr>
            <a:r>
              <a:rPr lang="en-US" sz="1450" b="0" i="0" u="none" strike="noStrike" cap="none">
                <a:solidFill>
                  <a:srgbClr val="6F655D"/>
                </a:solidFill>
                <a:latin typeface="Public Sans"/>
                <a:ea typeface="Public Sans"/>
                <a:cs typeface="Public Sans"/>
                <a:sym typeface="Public Sans"/>
              </a:rPr>
              <a:t>Качественный сон и полноценный отдых.</a:t>
            </a:r>
            <a:endParaRPr sz="1450" b="0" i="0" u="none" strike="noStrike" cap="none"/>
          </a:p>
        </p:txBody>
      </p:sp>
      <p:sp>
        <p:nvSpPr>
          <p:cNvPr id="68" name="Google Shape;68;p14"/>
          <p:cNvSpPr/>
          <p:nvPr/>
        </p:nvSpPr>
        <p:spPr>
          <a:xfrm>
            <a:off x="659487" y="4036576"/>
            <a:ext cx="6425922" cy="301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42900" marR="0" lvl="0" indent="-342900" algn="l" rtl="0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6F655D"/>
              </a:buClr>
              <a:buSzPts val="1450"/>
              <a:buFont typeface="Public Sans"/>
              <a:buChar char="•"/>
            </a:pPr>
            <a:r>
              <a:rPr lang="en-US" sz="1450" b="0" i="0" u="none" strike="noStrike" cap="none">
                <a:solidFill>
                  <a:srgbClr val="6F655D"/>
                </a:solidFill>
                <a:latin typeface="Public Sans"/>
                <a:ea typeface="Public Sans"/>
                <a:cs typeface="Public Sans"/>
                <a:sym typeface="Public Sans"/>
              </a:rPr>
              <a:t>Крепкие социальные связи и поддержка.</a:t>
            </a:r>
            <a:endParaRPr sz="1450" b="0" i="0" u="none" strike="noStrike" cap="none"/>
          </a:p>
        </p:txBody>
      </p:sp>
      <p:pic>
        <p:nvPicPr>
          <p:cNvPr id="69" name="Google Shape;69;p14" descr="preencoded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18736" y="1559254"/>
            <a:ext cx="6425923" cy="64259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Google Shape;75;p15" descr="preencoded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4630400" cy="2789873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15"/>
          <p:cNvSpPr/>
          <p:nvPr/>
        </p:nvSpPr>
        <p:spPr>
          <a:xfrm>
            <a:off x="710089" y="3160157"/>
            <a:ext cx="13210223" cy="12680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5316"/>
              </a:lnSpc>
              <a:spcBef>
                <a:spcPts val="0"/>
              </a:spcBef>
              <a:spcAft>
                <a:spcPts val="0"/>
              </a:spcAft>
              <a:buClr>
                <a:srgbClr val="4B6981"/>
              </a:buClr>
              <a:buSzPts val="3950"/>
              <a:buFont typeface="Playfair Display"/>
              <a:buNone/>
            </a:pPr>
            <a:r>
              <a:rPr lang="en-US" sz="3950" b="0" i="0" u="none" strike="noStrike" cap="none">
                <a:solidFill>
                  <a:srgbClr val="4B698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Наркотики: Враг, скрывающийся под маской удовольствия</a:t>
            </a:r>
            <a:endParaRPr sz="3950" b="0" i="0" u="none" strike="noStrike" cap="none"/>
          </a:p>
        </p:txBody>
      </p:sp>
      <p:sp>
        <p:nvSpPr>
          <p:cNvPr id="77" name="Google Shape;77;p15"/>
          <p:cNvSpPr/>
          <p:nvPr/>
        </p:nvSpPr>
        <p:spPr>
          <a:xfrm>
            <a:off x="710089" y="4732496"/>
            <a:ext cx="13210223" cy="649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64516"/>
              </a:lnSpc>
              <a:spcBef>
                <a:spcPts val="0"/>
              </a:spcBef>
              <a:spcAft>
                <a:spcPts val="0"/>
              </a:spcAft>
              <a:buClr>
                <a:srgbClr val="6F655D"/>
              </a:buClr>
              <a:buSzPts val="1550"/>
              <a:buFont typeface="Public Sans"/>
              <a:buNone/>
            </a:pPr>
            <a:r>
              <a:rPr lang="en-US" sz="1550" b="0" i="0" u="none" strike="noStrike" cap="none">
                <a:solidFill>
                  <a:srgbClr val="6F655D"/>
                </a:solidFill>
                <a:latin typeface="Public Sans"/>
                <a:ea typeface="Public Sans"/>
                <a:cs typeface="Public Sans"/>
                <a:sym typeface="Public Sans"/>
              </a:rPr>
              <a:t>Наркотики обещают мгновенное наслаждение, но их цена – разрушенная жизнь. Они обманывают, заставляя верить, что проблемы исчезнут, но на самом деле создают новые, еще более страшные. Это иллюзия свободы, ведущая к полной зависимости.</a:t>
            </a:r>
            <a:endParaRPr sz="1550" b="0" i="0" u="none" strike="noStrike" cap="none"/>
          </a:p>
        </p:txBody>
      </p:sp>
      <p:sp>
        <p:nvSpPr>
          <p:cNvPr id="78" name="Google Shape;78;p15"/>
          <p:cNvSpPr/>
          <p:nvPr/>
        </p:nvSpPr>
        <p:spPr>
          <a:xfrm>
            <a:off x="710089" y="5609868"/>
            <a:ext cx="4268153" cy="1995726"/>
          </a:xfrm>
          <a:prstGeom prst="roundRect">
            <a:avLst>
              <a:gd name="adj" fmla="val 4270"/>
            </a:avLst>
          </a:prstGeom>
          <a:solidFill>
            <a:srgbClr val="F0DEDC"/>
          </a:solidFill>
          <a:ln w="9525" cap="flat" cmpd="sng">
            <a:solidFill>
              <a:srgbClr val="E1C2C2"/>
            </a:solidFill>
            <a:prstDash val="solid"/>
            <a:round/>
            <a:headEnd type="none" w="sm" len="sm"/>
            <a:tailEnd type="none" w="sm" len="sm"/>
          </a:ln>
          <a:effectLst>
            <a:outerShdw dist="17780" dir="2700000" algn="bl" rotWithShape="0">
              <a:srgbClr val="E1C2C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15"/>
          <p:cNvSpPr/>
          <p:nvPr/>
        </p:nvSpPr>
        <p:spPr>
          <a:xfrm>
            <a:off x="920591" y="5820370"/>
            <a:ext cx="608648" cy="608648"/>
          </a:xfrm>
          <a:prstGeom prst="roundRect">
            <a:avLst>
              <a:gd name="adj" fmla="val 15021959"/>
            </a:avLst>
          </a:prstGeom>
          <a:solidFill>
            <a:srgbClr val="E1C2C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0" name="Google Shape;80;p15" descr="preencoded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7993" y="5987653"/>
            <a:ext cx="273844" cy="273844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5"/>
          <p:cNvSpPr/>
          <p:nvPr/>
        </p:nvSpPr>
        <p:spPr>
          <a:xfrm>
            <a:off x="920591" y="6631900"/>
            <a:ext cx="2536269" cy="3169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564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Playfair Display"/>
              <a:buNone/>
            </a:pPr>
            <a:r>
              <a:rPr lang="en-US" sz="1950" b="0" i="0" u="none" strike="noStrike" cap="none">
                <a:solidFill>
                  <a:srgbClr val="000000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Иллюзия свободы</a:t>
            </a:r>
            <a:endParaRPr sz="1950" b="0" i="0" u="none" strike="noStrike" cap="none"/>
          </a:p>
        </p:txBody>
      </p:sp>
      <p:sp>
        <p:nvSpPr>
          <p:cNvPr id="82" name="Google Shape;82;p15"/>
          <p:cNvSpPr/>
          <p:nvPr/>
        </p:nvSpPr>
        <p:spPr>
          <a:xfrm>
            <a:off x="920591" y="7070527"/>
            <a:ext cx="3847148" cy="3245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645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50"/>
              <a:buFont typeface="Public Sans"/>
              <a:buNone/>
            </a:pPr>
            <a:r>
              <a:rPr lang="en-US" sz="1550" b="0" i="0" u="none" strike="noStrike" cap="none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Кратковременное забытье.</a:t>
            </a:r>
            <a:endParaRPr sz="1550" b="0" i="0" u="none" strike="noStrike" cap="none"/>
          </a:p>
        </p:txBody>
      </p:sp>
      <p:sp>
        <p:nvSpPr>
          <p:cNvPr id="83" name="Google Shape;83;p15"/>
          <p:cNvSpPr/>
          <p:nvPr/>
        </p:nvSpPr>
        <p:spPr>
          <a:xfrm>
            <a:off x="5181124" y="5609868"/>
            <a:ext cx="4268153" cy="1995726"/>
          </a:xfrm>
          <a:prstGeom prst="roundRect">
            <a:avLst>
              <a:gd name="adj" fmla="val 4270"/>
            </a:avLst>
          </a:prstGeom>
          <a:solidFill>
            <a:srgbClr val="F0DEDC"/>
          </a:solidFill>
          <a:ln w="9525" cap="flat" cmpd="sng">
            <a:solidFill>
              <a:srgbClr val="CCC4EC"/>
            </a:solidFill>
            <a:prstDash val="solid"/>
            <a:round/>
            <a:headEnd type="none" w="sm" len="sm"/>
            <a:tailEnd type="none" w="sm" len="sm"/>
          </a:ln>
          <a:effectLst>
            <a:outerShdw dist="17780" dir="2700000" algn="bl" rotWithShape="0">
              <a:srgbClr val="CCC4EC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84;p15"/>
          <p:cNvSpPr/>
          <p:nvPr/>
        </p:nvSpPr>
        <p:spPr>
          <a:xfrm>
            <a:off x="5391626" y="5820370"/>
            <a:ext cx="608648" cy="608648"/>
          </a:xfrm>
          <a:prstGeom prst="roundRect">
            <a:avLst>
              <a:gd name="adj" fmla="val 15021959"/>
            </a:avLst>
          </a:prstGeom>
          <a:solidFill>
            <a:srgbClr val="CCC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5" name="Google Shape;85;p15" descr="preencoded.png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59028" y="5987653"/>
            <a:ext cx="273844" cy="273844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5"/>
          <p:cNvSpPr/>
          <p:nvPr/>
        </p:nvSpPr>
        <p:spPr>
          <a:xfrm>
            <a:off x="5391626" y="6631900"/>
            <a:ext cx="3257074" cy="3169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564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Playfair Display"/>
              <a:buNone/>
            </a:pPr>
            <a:r>
              <a:rPr lang="en-US" sz="1950" b="0" i="0" u="none" strike="noStrike" cap="none">
                <a:solidFill>
                  <a:srgbClr val="000000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Обманчивое удовольствие</a:t>
            </a:r>
            <a:endParaRPr sz="1950" b="0" i="0" u="none" strike="noStrike" cap="none"/>
          </a:p>
        </p:txBody>
      </p:sp>
      <p:sp>
        <p:nvSpPr>
          <p:cNvPr id="87" name="Google Shape;87;p15"/>
          <p:cNvSpPr/>
          <p:nvPr/>
        </p:nvSpPr>
        <p:spPr>
          <a:xfrm>
            <a:off x="5391626" y="7070527"/>
            <a:ext cx="3847148" cy="3245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645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50"/>
              <a:buFont typeface="Public Sans"/>
              <a:buNone/>
            </a:pPr>
            <a:r>
              <a:rPr lang="en-US" sz="1550" b="0" i="0" u="none" strike="noStrike" cap="none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Временное эйфорическое состояние.</a:t>
            </a:r>
            <a:endParaRPr sz="1550" b="0" i="0" u="none" strike="noStrike" cap="none"/>
          </a:p>
        </p:txBody>
      </p:sp>
      <p:sp>
        <p:nvSpPr>
          <p:cNvPr id="88" name="Google Shape;88;p15"/>
          <p:cNvSpPr/>
          <p:nvPr/>
        </p:nvSpPr>
        <p:spPr>
          <a:xfrm>
            <a:off x="9652159" y="5609868"/>
            <a:ext cx="4268153" cy="1995726"/>
          </a:xfrm>
          <a:prstGeom prst="roundRect">
            <a:avLst>
              <a:gd name="adj" fmla="val 4270"/>
            </a:avLst>
          </a:prstGeom>
          <a:solidFill>
            <a:srgbClr val="F0DEDC"/>
          </a:solidFill>
          <a:ln w="9525" cap="flat" cmpd="sng">
            <a:solidFill>
              <a:srgbClr val="B4DAE4"/>
            </a:solidFill>
            <a:prstDash val="solid"/>
            <a:round/>
            <a:headEnd type="none" w="sm" len="sm"/>
            <a:tailEnd type="none" w="sm" len="sm"/>
          </a:ln>
          <a:effectLst>
            <a:outerShdw dist="17780" dir="2700000" algn="bl" rotWithShape="0">
              <a:srgbClr val="B4DAE4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89;p15"/>
          <p:cNvSpPr/>
          <p:nvPr/>
        </p:nvSpPr>
        <p:spPr>
          <a:xfrm>
            <a:off x="9862661" y="5820370"/>
            <a:ext cx="608648" cy="608648"/>
          </a:xfrm>
          <a:prstGeom prst="roundRect">
            <a:avLst>
              <a:gd name="adj" fmla="val 15021959"/>
            </a:avLst>
          </a:prstGeom>
          <a:solidFill>
            <a:srgbClr val="B4DAE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0" name="Google Shape;90;p15" descr="preencoded.png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30063" y="5987653"/>
            <a:ext cx="273844" cy="273844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5"/>
          <p:cNvSpPr/>
          <p:nvPr/>
        </p:nvSpPr>
        <p:spPr>
          <a:xfrm>
            <a:off x="9862661" y="6631900"/>
            <a:ext cx="2536269" cy="3169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564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Playfair Display"/>
              <a:buNone/>
            </a:pPr>
            <a:r>
              <a:rPr lang="en-US" sz="1950" b="0" i="0" u="none" strike="noStrike" cap="none">
                <a:solidFill>
                  <a:srgbClr val="000000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Цепи зависимости</a:t>
            </a:r>
            <a:endParaRPr sz="1950" b="0" i="0" u="none" strike="noStrike" cap="none"/>
          </a:p>
        </p:txBody>
      </p:sp>
      <p:sp>
        <p:nvSpPr>
          <p:cNvPr id="92" name="Google Shape;92;p15"/>
          <p:cNvSpPr/>
          <p:nvPr/>
        </p:nvSpPr>
        <p:spPr>
          <a:xfrm>
            <a:off x="9862661" y="7070527"/>
            <a:ext cx="3847148" cy="3245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645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50"/>
              <a:buFont typeface="Public Sans"/>
              <a:buNone/>
            </a:pPr>
            <a:r>
              <a:rPr lang="en-US" sz="1550" b="0" i="0" u="none" strike="noStrike" cap="none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Потеря контроля над жизнью.</a:t>
            </a:r>
            <a:endParaRPr sz="1550" b="0" i="0" u="none" strike="noStrike" cap="none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6"/>
          <p:cNvSpPr/>
          <p:nvPr/>
        </p:nvSpPr>
        <p:spPr>
          <a:xfrm>
            <a:off x="721638" y="566976"/>
            <a:ext cx="11299150" cy="6443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4691"/>
              </a:lnSpc>
              <a:spcBef>
                <a:spcPts val="0"/>
              </a:spcBef>
              <a:spcAft>
                <a:spcPts val="0"/>
              </a:spcAft>
              <a:buClr>
                <a:srgbClr val="4B6981"/>
              </a:buClr>
              <a:buSzPts val="4050"/>
              <a:buFont typeface="Playfair Display"/>
              <a:buNone/>
            </a:pPr>
            <a:r>
              <a:rPr lang="en-US" sz="4050" b="0" i="0" u="none" strike="noStrike" cap="none">
                <a:solidFill>
                  <a:srgbClr val="4B698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Как наркотики разрушают организм и разум</a:t>
            </a:r>
            <a:endParaRPr sz="4050" b="0" i="0" u="none" strike="noStrike" cap="none"/>
          </a:p>
        </p:txBody>
      </p:sp>
      <p:pic>
        <p:nvPicPr>
          <p:cNvPr id="99" name="Google Shape;99;p16" descr="preencoded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1638" y="1752481"/>
            <a:ext cx="6342102" cy="6342102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16"/>
          <p:cNvSpPr/>
          <p:nvPr/>
        </p:nvSpPr>
        <p:spPr>
          <a:xfrm>
            <a:off x="7574280" y="1706047"/>
            <a:ext cx="6342102" cy="1649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59375"/>
              </a:lnSpc>
              <a:spcBef>
                <a:spcPts val="0"/>
              </a:spcBef>
              <a:spcAft>
                <a:spcPts val="0"/>
              </a:spcAft>
              <a:buClr>
                <a:srgbClr val="6F655D"/>
              </a:buClr>
              <a:buSzPts val="1600"/>
              <a:buFont typeface="Public Sans"/>
              <a:buNone/>
            </a:pPr>
            <a:r>
              <a:rPr lang="en-US" sz="1600" b="0" i="0" u="none" strike="noStrike" cap="none">
                <a:solidFill>
                  <a:srgbClr val="6F655D"/>
                </a:solidFill>
                <a:latin typeface="Public Sans"/>
                <a:ea typeface="Public Sans"/>
                <a:cs typeface="Public Sans"/>
                <a:sym typeface="Public Sans"/>
              </a:rPr>
              <a:t>Наркотики оказывают разрушительное воздействие на все системы организма и ментальное здоровье. Они поражают мозг, сердце, печень, почки, нервную систему. Это невидимый враг, который медленно и неотвратимо уничтожает человека изнутри.</a:t>
            </a:r>
            <a:endParaRPr sz="1600" b="0" i="0" u="none" strike="noStrike" cap="none"/>
          </a:p>
        </p:txBody>
      </p:sp>
      <p:sp>
        <p:nvSpPr>
          <p:cNvPr id="101" name="Google Shape;101;p16"/>
          <p:cNvSpPr/>
          <p:nvPr/>
        </p:nvSpPr>
        <p:spPr>
          <a:xfrm>
            <a:off x="7574280" y="3541157"/>
            <a:ext cx="6342102" cy="659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42900" marR="0" lvl="0" indent="-342900" algn="l" rtl="0">
              <a:lnSpc>
                <a:spcPct val="159375"/>
              </a:lnSpc>
              <a:spcBef>
                <a:spcPts val="0"/>
              </a:spcBef>
              <a:spcAft>
                <a:spcPts val="0"/>
              </a:spcAft>
              <a:buClr>
                <a:srgbClr val="6F655D"/>
              </a:buClr>
              <a:buSzPts val="1600"/>
              <a:buFont typeface="Public Sans"/>
              <a:buChar char="•"/>
            </a:pPr>
            <a:r>
              <a:rPr lang="en-US" sz="1600" b="0" i="0" u="none" strike="noStrike" cap="none">
                <a:solidFill>
                  <a:srgbClr val="6F655D"/>
                </a:solidFill>
                <a:latin typeface="Public Sans"/>
                <a:ea typeface="Public Sans"/>
                <a:cs typeface="Public Sans"/>
                <a:sym typeface="Public Sans"/>
              </a:rPr>
              <a:t>Повреждение головного мозга, ухудшение памяти и когнитивных функций.</a:t>
            </a:r>
            <a:endParaRPr sz="1600" b="0" i="0" u="none" strike="noStrike" cap="none"/>
          </a:p>
        </p:txBody>
      </p:sp>
      <p:sp>
        <p:nvSpPr>
          <p:cNvPr id="102" name="Google Shape;102;p16"/>
          <p:cNvSpPr/>
          <p:nvPr/>
        </p:nvSpPr>
        <p:spPr>
          <a:xfrm>
            <a:off x="7574280" y="4273153"/>
            <a:ext cx="6342102" cy="3299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42900" marR="0" lvl="0" indent="-342900" algn="l" rtl="0">
              <a:lnSpc>
                <a:spcPct val="159375"/>
              </a:lnSpc>
              <a:spcBef>
                <a:spcPts val="0"/>
              </a:spcBef>
              <a:spcAft>
                <a:spcPts val="0"/>
              </a:spcAft>
              <a:buClr>
                <a:srgbClr val="6F655D"/>
              </a:buClr>
              <a:buSzPts val="1600"/>
              <a:buFont typeface="Public Sans"/>
              <a:buChar char="•"/>
            </a:pPr>
            <a:r>
              <a:rPr lang="en-US" sz="1600" b="0" i="0" u="none" strike="noStrike" cap="none">
                <a:solidFill>
                  <a:srgbClr val="6F655D"/>
                </a:solidFill>
                <a:latin typeface="Public Sans"/>
                <a:ea typeface="Public Sans"/>
                <a:cs typeface="Public Sans"/>
                <a:sym typeface="Public Sans"/>
              </a:rPr>
              <a:t>Сердечно-сосудистые заболевания, инсульты и инфаркты.</a:t>
            </a:r>
            <a:endParaRPr sz="1600" b="0" i="0" u="none" strike="noStrike" cap="none"/>
          </a:p>
        </p:txBody>
      </p:sp>
      <p:sp>
        <p:nvSpPr>
          <p:cNvPr id="103" name="Google Shape;103;p16"/>
          <p:cNvSpPr/>
          <p:nvPr/>
        </p:nvSpPr>
        <p:spPr>
          <a:xfrm>
            <a:off x="7574280" y="4675227"/>
            <a:ext cx="6342102" cy="659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42900" marR="0" lvl="0" indent="-342900" algn="l" rtl="0">
              <a:lnSpc>
                <a:spcPct val="159375"/>
              </a:lnSpc>
              <a:spcBef>
                <a:spcPts val="0"/>
              </a:spcBef>
              <a:spcAft>
                <a:spcPts val="0"/>
              </a:spcAft>
              <a:buClr>
                <a:srgbClr val="6F655D"/>
              </a:buClr>
              <a:buSzPts val="1600"/>
              <a:buFont typeface="Public Sans"/>
              <a:buChar char="•"/>
            </a:pPr>
            <a:r>
              <a:rPr lang="en-US" sz="1600" b="0" i="0" u="none" strike="noStrike" cap="none">
                <a:solidFill>
                  <a:srgbClr val="6F655D"/>
                </a:solidFill>
                <a:latin typeface="Public Sans"/>
                <a:ea typeface="Public Sans"/>
                <a:cs typeface="Public Sans"/>
                <a:sym typeface="Public Sans"/>
              </a:rPr>
              <a:t>Разрушение печени и почек, риск инфекционных заболеваний.</a:t>
            </a:r>
            <a:endParaRPr sz="1600" b="0" i="0" u="none" strike="noStrike" cap="none"/>
          </a:p>
        </p:txBody>
      </p:sp>
      <p:sp>
        <p:nvSpPr>
          <p:cNvPr id="104" name="Google Shape;104;p16"/>
          <p:cNvSpPr/>
          <p:nvPr/>
        </p:nvSpPr>
        <p:spPr>
          <a:xfrm>
            <a:off x="7574280" y="5407223"/>
            <a:ext cx="6342102" cy="659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42900" marR="0" lvl="0" indent="-342900" algn="l" rtl="0">
              <a:lnSpc>
                <a:spcPct val="159375"/>
              </a:lnSpc>
              <a:spcBef>
                <a:spcPts val="0"/>
              </a:spcBef>
              <a:spcAft>
                <a:spcPts val="0"/>
              </a:spcAft>
              <a:buClr>
                <a:srgbClr val="6F655D"/>
              </a:buClr>
              <a:buSzPts val="1600"/>
              <a:buFont typeface="Public Sans"/>
              <a:buChar char="•"/>
            </a:pPr>
            <a:r>
              <a:rPr lang="en-US" sz="1600" b="0" i="0" u="none" strike="noStrike" cap="none">
                <a:solidFill>
                  <a:srgbClr val="6F655D"/>
                </a:solidFill>
                <a:latin typeface="Public Sans"/>
                <a:ea typeface="Public Sans"/>
                <a:cs typeface="Public Sans"/>
                <a:sym typeface="Public Sans"/>
              </a:rPr>
              <a:t>Психические расстройства, депрессия, тревожность, паранойя.</a:t>
            </a:r>
            <a:endParaRPr sz="1600" b="0" i="0" u="none" strike="noStrike" cap="none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17" descr="preencoded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95360" y="0"/>
            <a:ext cx="603504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17"/>
          <p:cNvSpPr/>
          <p:nvPr/>
        </p:nvSpPr>
        <p:spPr>
          <a:xfrm>
            <a:off x="683538" y="694492"/>
            <a:ext cx="7776924" cy="12206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6315"/>
              </a:lnSpc>
              <a:spcBef>
                <a:spcPts val="0"/>
              </a:spcBef>
              <a:spcAft>
                <a:spcPts val="0"/>
              </a:spcAft>
              <a:buClr>
                <a:srgbClr val="4B6981"/>
              </a:buClr>
              <a:buSzPts val="3800"/>
              <a:buFont typeface="Playfair Display"/>
              <a:buNone/>
            </a:pPr>
            <a:r>
              <a:rPr lang="en-US" sz="3800" b="0" i="0" u="none" strike="noStrike" cap="none">
                <a:solidFill>
                  <a:srgbClr val="4B698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Мифы и правда о "легких" наркотиках</a:t>
            </a:r>
            <a:endParaRPr sz="3800" b="0" i="0" u="none" strike="noStrike" cap="none"/>
          </a:p>
        </p:txBody>
      </p:sp>
      <p:sp>
        <p:nvSpPr>
          <p:cNvPr id="112" name="Google Shape;112;p17"/>
          <p:cNvSpPr/>
          <p:nvPr/>
        </p:nvSpPr>
        <p:spPr>
          <a:xfrm>
            <a:off x="683538" y="2208014"/>
            <a:ext cx="7776924" cy="9372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63333"/>
              </a:lnSpc>
              <a:spcBef>
                <a:spcPts val="0"/>
              </a:spcBef>
              <a:spcAft>
                <a:spcPts val="0"/>
              </a:spcAft>
              <a:buClr>
                <a:srgbClr val="6F655D"/>
              </a:buClr>
              <a:buSzPts val="1500"/>
              <a:buFont typeface="Public Sans"/>
              <a:buNone/>
            </a:pPr>
            <a:r>
              <a:rPr lang="en-US" sz="1500" b="0" i="0" u="none" strike="noStrike" cap="none">
                <a:solidFill>
                  <a:srgbClr val="6F655D"/>
                </a:solidFill>
                <a:latin typeface="Public Sans"/>
                <a:ea typeface="Public Sans"/>
                <a:cs typeface="Public Sans"/>
                <a:sym typeface="Public Sans"/>
              </a:rPr>
              <a:t>Нет "легких" наркотиков! Это опасный миф, который уводит в ловушку зависимости. Любое психоактивное вещество имеет потенциал нанести вред здоровью и психике, открывая путь к более тяжелым формам наркомании.</a:t>
            </a:r>
            <a:endParaRPr sz="1500" b="0" i="0" u="none" strike="noStrike" cap="none"/>
          </a:p>
        </p:txBody>
      </p:sp>
      <p:sp>
        <p:nvSpPr>
          <p:cNvPr id="113" name="Google Shape;113;p17"/>
          <p:cNvSpPr/>
          <p:nvPr/>
        </p:nvSpPr>
        <p:spPr>
          <a:xfrm>
            <a:off x="683538" y="3364944"/>
            <a:ext cx="3790831" cy="2296239"/>
          </a:xfrm>
          <a:prstGeom prst="roundRect">
            <a:avLst>
              <a:gd name="adj" fmla="val 3573"/>
            </a:avLst>
          </a:prstGeom>
          <a:solidFill>
            <a:srgbClr val="FFFAF6"/>
          </a:solidFill>
          <a:ln w="22850" cap="flat" cmpd="sng">
            <a:solidFill>
              <a:srgbClr val="E1C2C2"/>
            </a:solidFill>
            <a:prstDash val="solid"/>
            <a:round/>
            <a:headEnd type="none" w="sm" len="sm"/>
            <a:tailEnd type="none" w="sm" len="sm"/>
          </a:ln>
          <a:effectLst>
            <a:outerShdw dist="17780" dir="2700000" algn="bl" rotWithShape="0">
              <a:srgbClr val="E1C2C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4" name="Google Shape;114;p17" descr="preencoded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9240" y="3270647"/>
            <a:ext cx="234315" cy="2343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17" descr="preencoded.png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34351" y="5521166"/>
            <a:ext cx="234315" cy="234315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17"/>
          <p:cNvSpPr/>
          <p:nvPr/>
        </p:nvSpPr>
        <p:spPr>
          <a:xfrm>
            <a:off x="999292" y="3680698"/>
            <a:ext cx="3159323" cy="6103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6315"/>
              </a:lnSpc>
              <a:spcBef>
                <a:spcPts val="0"/>
              </a:spcBef>
              <a:spcAft>
                <a:spcPts val="0"/>
              </a:spcAft>
              <a:buClr>
                <a:srgbClr val="6F655D"/>
              </a:buClr>
              <a:buSzPts val="1900"/>
              <a:buFont typeface="Playfair Display"/>
              <a:buNone/>
            </a:pPr>
            <a:r>
              <a:rPr lang="en-US" sz="1900" b="0" i="0" u="none" strike="noStrike" cap="none">
                <a:solidFill>
                  <a:srgbClr val="6F655D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"Легкие" наркотики не вызывают зависимости.</a:t>
            </a:r>
            <a:endParaRPr sz="1900" b="0" i="0" u="none" strike="noStrike" cap="none"/>
          </a:p>
        </p:txBody>
      </p:sp>
      <p:sp>
        <p:nvSpPr>
          <p:cNvPr id="117" name="Google Shape;117;p17"/>
          <p:cNvSpPr/>
          <p:nvPr/>
        </p:nvSpPr>
        <p:spPr>
          <a:xfrm>
            <a:off x="999292" y="4408170"/>
            <a:ext cx="3159323" cy="9372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63333"/>
              </a:lnSpc>
              <a:spcBef>
                <a:spcPts val="0"/>
              </a:spcBef>
              <a:spcAft>
                <a:spcPts val="0"/>
              </a:spcAft>
              <a:buClr>
                <a:srgbClr val="6F655D"/>
              </a:buClr>
              <a:buSzPts val="1500"/>
              <a:buFont typeface="Public Sans"/>
              <a:buNone/>
            </a:pPr>
            <a:r>
              <a:rPr lang="en-US" sz="1500" b="0" i="0" u="none" strike="noStrike" cap="none">
                <a:solidFill>
                  <a:srgbClr val="6F655D"/>
                </a:solidFill>
                <a:latin typeface="Public Sans"/>
                <a:ea typeface="Public Sans"/>
                <a:cs typeface="Public Sans"/>
                <a:sym typeface="Public Sans"/>
              </a:rPr>
              <a:t>Правда: Любое психоактивное вещество вызывает привыкание и изменяет работу мозга.</a:t>
            </a:r>
            <a:endParaRPr sz="1500" b="0" i="0" u="none" strike="noStrike" cap="none"/>
          </a:p>
        </p:txBody>
      </p:sp>
      <p:sp>
        <p:nvSpPr>
          <p:cNvPr id="118" name="Google Shape;118;p17"/>
          <p:cNvSpPr/>
          <p:nvPr/>
        </p:nvSpPr>
        <p:spPr>
          <a:xfrm>
            <a:off x="4669631" y="3364944"/>
            <a:ext cx="3790831" cy="2296239"/>
          </a:xfrm>
          <a:prstGeom prst="roundRect">
            <a:avLst>
              <a:gd name="adj" fmla="val 3573"/>
            </a:avLst>
          </a:prstGeom>
          <a:solidFill>
            <a:srgbClr val="FFFAF6"/>
          </a:solidFill>
          <a:ln w="22850" cap="flat" cmpd="sng">
            <a:solidFill>
              <a:srgbClr val="CCC4EC"/>
            </a:solidFill>
            <a:prstDash val="solid"/>
            <a:round/>
            <a:headEnd type="none" w="sm" len="sm"/>
            <a:tailEnd type="none" w="sm" len="sm"/>
          </a:ln>
          <a:effectLst>
            <a:outerShdw dist="17780" dir="2700000" algn="bl" rotWithShape="0">
              <a:srgbClr val="CCC4EC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9" name="Google Shape;119;p17" descr="preencoded.png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5334" y="3270647"/>
            <a:ext cx="234315" cy="2343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7" descr="preencoded.png"/>
          <p:cNvPicPr preferRelativeResize="0"/>
          <p:nvPr/>
        </p:nvPicPr>
        <p:blipFill rotWithShape="1"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20445" y="5521166"/>
            <a:ext cx="234315" cy="234315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17"/>
          <p:cNvSpPr/>
          <p:nvPr/>
        </p:nvSpPr>
        <p:spPr>
          <a:xfrm>
            <a:off x="4985385" y="3680698"/>
            <a:ext cx="3159323" cy="6103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6315"/>
              </a:lnSpc>
              <a:spcBef>
                <a:spcPts val="0"/>
              </a:spcBef>
              <a:spcAft>
                <a:spcPts val="0"/>
              </a:spcAft>
              <a:buClr>
                <a:srgbClr val="6F655D"/>
              </a:buClr>
              <a:buSzPts val="1900"/>
              <a:buFont typeface="Playfair Display"/>
              <a:buNone/>
            </a:pPr>
            <a:r>
              <a:rPr lang="en-US" sz="1900" b="0" i="0" u="none" strike="noStrike" cap="none">
                <a:solidFill>
                  <a:srgbClr val="6F655D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Их можно попробовать "всего один раз".</a:t>
            </a:r>
            <a:endParaRPr sz="1900" b="0" i="0" u="none" strike="noStrike" cap="none"/>
          </a:p>
        </p:txBody>
      </p:sp>
      <p:sp>
        <p:nvSpPr>
          <p:cNvPr id="122" name="Google Shape;122;p17"/>
          <p:cNvSpPr/>
          <p:nvPr/>
        </p:nvSpPr>
        <p:spPr>
          <a:xfrm>
            <a:off x="4985385" y="4408170"/>
            <a:ext cx="3159323" cy="9372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63333"/>
              </a:lnSpc>
              <a:spcBef>
                <a:spcPts val="0"/>
              </a:spcBef>
              <a:spcAft>
                <a:spcPts val="0"/>
              </a:spcAft>
              <a:buClr>
                <a:srgbClr val="6F655D"/>
              </a:buClr>
              <a:buSzPts val="1500"/>
              <a:buFont typeface="Public Sans"/>
              <a:buNone/>
            </a:pPr>
            <a:r>
              <a:rPr lang="en-US" sz="1500" b="0" i="0" u="none" strike="noStrike" cap="none">
                <a:solidFill>
                  <a:srgbClr val="6F655D"/>
                </a:solidFill>
                <a:latin typeface="Public Sans"/>
                <a:ea typeface="Public Sans"/>
                <a:cs typeface="Public Sans"/>
                <a:sym typeface="Public Sans"/>
              </a:rPr>
              <a:t>Правда: "Один раз" часто становится началом длинного и разрушительного пути.</a:t>
            </a:r>
            <a:endParaRPr sz="1500" b="0" i="0" u="none" strike="noStrike" cap="none"/>
          </a:p>
        </p:txBody>
      </p:sp>
      <p:sp>
        <p:nvSpPr>
          <p:cNvPr id="123" name="Google Shape;123;p17"/>
          <p:cNvSpPr/>
          <p:nvPr/>
        </p:nvSpPr>
        <p:spPr>
          <a:xfrm>
            <a:off x="683538" y="5856446"/>
            <a:ext cx="7776924" cy="1678662"/>
          </a:xfrm>
          <a:prstGeom prst="roundRect">
            <a:avLst>
              <a:gd name="adj" fmla="val 4887"/>
            </a:avLst>
          </a:prstGeom>
          <a:solidFill>
            <a:srgbClr val="FFFAF6"/>
          </a:solidFill>
          <a:ln w="22850" cap="flat" cmpd="sng">
            <a:solidFill>
              <a:srgbClr val="B4DAE4"/>
            </a:solidFill>
            <a:prstDash val="solid"/>
            <a:round/>
            <a:headEnd type="none" w="sm" len="sm"/>
            <a:tailEnd type="none" w="sm" len="sm"/>
          </a:ln>
          <a:effectLst>
            <a:outerShdw dist="17780" dir="2700000" algn="bl" rotWithShape="0">
              <a:srgbClr val="B4DAE4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4" name="Google Shape;124;p17" descr="preencoded.png"/>
          <p:cNvPicPr preferRelativeResize="0"/>
          <p:nvPr/>
        </p:nvPicPr>
        <p:blipFill rotWithShape="1">
          <a:blip r:embed="rId8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9240" y="5762149"/>
            <a:ext cx="234315" cy="2343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17" descr="preencoded.png"/>
          <p:cNvPicPr preferRelativeResize="0"/>
          <p:nvPr/>
        </p:nvPicPr>
        <p:blipFill rotWithShape="1">
          <a:blip r:embed="rId9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20445" y="7395091"/>
            <a:ext cx="234315" cy="234315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17"/>
          <p:cNvSpPr/>
          <p:nvPr/>
        </p:nvSpPr>
        <p:spPr>
          <a:xfrm>
            <a:off x="999292" y="6172200"/>
            <a:ext cx="3483293" cy="3051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6315"/>
              </a:lnSpc>
              <a:spcBef>
                <a:spcPts val="0"/>
              </a:spcBef>
              <a:spcAft>
                <a:spcPts val="0"/>
              </a:spcAft>
              <a:buClr>
                <a:srgbClr val="6F655D"/>
              </a:buClr>
              <a:buSzPts val="1900"/>
              <a:buFont typeface="Playfair Display"/>
              <a:buNone/>
            </a:pPr>
            <a:r>
              <a:rPr lang="en-US" sz="1900" b="0" i="0" u="none" strike="noStrike" cap="none">
                <a:solidFill>
                  <a:srgbClr val="6F655D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Они безвредны для здоровья.</a:t>
            </a:r>
            <a:endParaRPr sz="1900" b="0" i="0" u="none" strike="noStrike" cap="none"/>
          </a:p>
        </p:txBody>
      </p:sp>
      <p:sp>
        <p:nvSpPr>
          <p:cNvPr id="127" name="Google Shape;127;p17"/>
          <p:cNvSpPr/>
          <p:nvPr/>
        </p:nvSpPr>
        <p:spPr>
          <a:xfrm>
            <a:off x="999292" y="6594515"/>
            <a:ext cx="7145417" cy="624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63333"/>
              </a:lnSpc>
              <a:spcBef>
                <a:spcPts val="0"/>
              </a:spcBef>
              <a:spcAft>
                <a:spcPts val="0"/>
              </a:spcAft>
              <a:buClr>
                <a:srgbClr val="6F655D"/>
              </a:buClr>
              <a:buSzPts val="1500"/>
              <a:buFont typeface="Public Sans"/>
              <a:buNone/>
            </a:pPr>
            <a:r>
              <a:rPr lang="en-US" sz="1500" b="0" i="0" u="none" strike="noStrike" cap="none">
                <a:solidFill>
                  <a:srgbClr val="6F655D"/>
                </a:solidFill>
                <a:latin typeface="Public Sans"/>
                <a:ea typeface="Public Sans"/>
                <a:cs typeface="Public Sans"/>
                <a:sym typeface="Public Sans"/>
              </a:rPr>
              <a:t>Правда: Даже "легкие" наркотики негативно влияют на мозг, сердце, легкие и психику.</a:t>
            </a:r>
            <a:endParaRPr sz="1500" b="0" i="0" u="none" strike="noStrike" cap="none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8"/>
          <p:cNvSpPr/>
          <p:nvPr/>
        </p:nvSpPr>
        <p:spPr>
          <a:xfrm>
            <a:off x="793790" y="965716"/>
            <a:ext cx="13042821" cy="14175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4B6981"/>
              </a:buClr>
              <a:buSzPts val="4450"/>
              <a:buFont typeface="Playfair Display"/>
              <a:buNone/>
            </a:pPr>
            <a:r>
              <a:rPr lang="en-US" sz="4450" b="0" i="0" u="none" strike="noStrike" cap="none">
                <a:solidFill>
                  <a:srgbClr val="4B698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Социальные последствия наркомании: боль для всех</a:t>
            </a:r>
            <a:endParaRPr sz="4450" b="0" i="0" u="none" strike="noStrike" cap="none"/>
          </a:p>
        </p:txBody>
      </p:sp>
      <p:sp>
        <p:nvSpPr>
          <p:cNvPr id="134" name="Google Shape;134;p18"/>
          <p:cNvSpPr/>
          <p:nvPr/>
        </p:nvSpPr>
        <p:spPr>
          <a:xfrm>
            <a:off x="793790" y="2836902"/>
            <a:ext cx="13042821" cy="10887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6F655D"/>
              </a:buClr>
              <a:buSzPts val="1750"/>
              <a:buFont typeface="Public Sans"/>
              <a:buNone/>
            </a:pPr>
            <a:r>
              <a:rPr lang="en-US" sz="1750" b="0" i="0" u="none" strike="noStrike" cap="none">
                <a:solidFill>
                  <a:srgbClr val="6F655D"/>
                </a:solidFill>
                <a:latin typeface="Public Sans"/>
                <a:ea typeface="Public Sans"/>
                <a:cs typeface="Public Sans"/>
                <a:sym typeface="Public Sans"/>
              </a:rPr>
              <a:t>Наркомания – это не только личная трагедия, но и разрушение семьи, общества, будущего. Она ведет к потере работы, разрыву отношений, криминалу и социальной изоляции. Это боль, которая распространяется на всех, кто окружает зависимого человека.</a:t>
            </a:r>
            <a:endParaRPr sz="1750" b="0" i="0" u="none" strike="noStrike" cap="none"/>
          </a:p>
        </p:txBody>
      </p:sp>
      <p:pic>
        <p:nvPicPr>
          <p:cNvPr id="135" name="Google Shape;135;p18" descr="preencoded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1410" y="4326731"/>
            <a:ext cx="4221599" cy="27218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18" descr="preencoded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04460" y="4326731"/>
            <a:ext cx="4221599" cy="27218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18" descr="preencoded.png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07510" y="4326731"/>
            <a:ext cx="4221599" cy="27218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Google Shape;143;p19" descr="preencoded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03504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19"/>
          <p:cNvSpPr/>
          <p:nvPr/>
        </p:nvSpPr>
        <p:spPr>
          <a:xfrm>
            <a:off x="6109692" y="629483"/>
            <a:ext cx="7897416" cy="11127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4285"/>
              </a:lnSpc>
              <a:spcBef>
                <a:spcPts val="0"/>
              </a:spcBef>
              <a:spcAft>
                <a:spcPts val="0"/>
              </a:spcAft>
              <a:buClr>
                <a:srgbClr val="4B6981"/>
              </a:buClr>
              <a:buSzPts val="3500"/>
              <a:buFont typeface="Playfair Display"/>
              <a:buNone/>
            </a:pPr>
            <a:r>
              <a:rPr lang="en-US" sz="3500" b="0" i="0" u="none" strike="noStrike" cap="none">
                <a:solidFill>
                  <a:srgbClr val="4B698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Скажи "НЕТ!": Как противостоять давлению и искушениям</a:t>
            </a:r>
            <a:endParaRPr sz="3500" b="0" i="0" u="none" strike="noStrike" cap="none"/>
          </a:p>
        </p:txBody>
      </p:sp>
      <p:sp>
        <p:nvSpPr>
          <p:cNvPr id="145" name="Google Shape;145;p19"/>
          <p:cNvSpPr/>
          <p:nvPr/>
        </p:nvSpPr>
        <p:spPr>
          <a:xfrm>
            <a:off x="6109692" y="2009299"/>
            <a:ext cx="7897416" cy="569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57142"/>
              </a:lnSpc>
              <a:spcBef>
                <a:spcPts val="0"/>
              </a:spcBef>
              <a:spcAft>
                <a:spcPts val="0"/>
              </a:spcAft>
              <a:buClr>
                <a:srgbClr val="6F655D"/>
              </a:buClr>
              <a:buSzPts val="1400"/>
              <a:buFont typeface="Public Sans"/>
              <a:buNone/>
            </a:pPr>
            <a:r>
              <a:rPr lang="en-US" sz="1400" b="0" i="0" u="none" strike="noStrike" cap="none">
                <a:solidFill>
                  <a:srgbClr val="6F655D"/>
                </a:solidFill>
                <a:latin typeface="Public Sans"/>
                <a:ea typeface="Public Sans"/>
                <a:cs typeface="Public Sans"/>
                <a:sym typeface="Public Sans"/>
              </a:rPr>
              <a:t>Умение сказать "нет" – это проявление силы и уверенности в себе. Не бойтесь отстаивать свои принципы и делать выбор в пользу здоровья. Ваша жизнь – в ваших руках!</a:t>
            </a:r>
            <a:endParaRPr sz="1400" b="0" i="0" u="none" strike="noStrike" cap="none"/>
          </a:p>
        </p:txBody>
      </p:sp>
      <p:sp>
        <p:nvSpPr>
          <p:cNvPr id="146" name="Google Shape;146;p19"/>
          <p:cNvSpPr/>
          <p:nvPr/>
        </p:nvSpPr>
        <p:spPr>
          <a:xfrm>
            <a:off x="6109692" y="2779395"/>
            <a:ext cx="7897416" cy="1071682"/>
          </a:xfrm>
          <a:prstGeom prst="roundRect">
            <a:avLst>
              <a:gd name="adj" fmla="val 10239"/>
            </a:avLst>
          </a:prstGeom>
          <a:solidFill>
            <a:srgbClr val="FFFAF6"/>
          </a:solidFill>
          <a:ln w="22850" cap="flat" cmpd="sng">
            <a:solidFill>
              <a:srgbClr val="E1C2C2"/>
            </a:solidFill>
            <a:prstDash val="solid"/>
            <a:round/>
            <a:headEnd type="none" w="sm" len="sm"/>
            <a:tailEnd type="none" w="sm" len="sm"/>
          </a:ln>
          <a:effectLst>
            <a:outerShdw dist="16510" dir="2700000" algn="bl" rotWithShape="0">
              <a:srgbClr val="E1C2C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19"/>
          <p:cNvSpPr/>
          <p:nvPr/>
        </p:nvSpPr>
        <p:spPr>
          <a:xfrm>
            <a:off x="6086832" y="2779395"/>
            <a:ext cx="91440" cy="1071682"/>
          </a:xfrm>
          <a:prstGeom prst="roundRect">
            <a:avLst>
              <a:gd name="adj" fmla="val 81797"/>
            </a:avLst>
          </a:prstGeom>
          <a:solidFill>
            <a:srgbClr val="E1C2C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19"/>
          <p:cNvSpPr/>
          <p:nvPr/>
        </p:nvSpPr>
        <p:spPr>
          <a:xfrm>
            <a:off x="6379131" y="2980253"/>
            <a:ext cx="2373511" cy="278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2857"/>
              </a:lnSpc>
              <a:spcBef>
                <a:spcPts val="0"/>
              </a:spcBef>
              <a:spcAft>
                <a:spcPts val="0"/>
              </a:spcAft>
              <a:buClr>
                <a:srgbClr val="6F655D"/>
              </a:buClr>
              <a:buSzPts val="1750"/>
              <a:buFont typeface="Playfair Display"/>
              <a:buNone/>
            </a:pPr>
            <a:r>
              <a:rPr lang="en-US" sz="1750" b="0" i="0" u="none" strike="noStrike" cap="none">
                <a:solidFill>
                  <a:srgbClr val="6F655D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Будьте уверены в себе</a:t>
            </a:r>
            <a:endParaRPr sz="1750" b="0" i="0" u="none" strike="noStrike" cap="none"/>
          </a:p>
        </p:txBody>
      </p:sp>
      <p:sp>
        <p:nvSpPr>
          <p:cNvPr id="149" name="Google Shape;149;p19"/>
          <p:cNvSpPr/>
          <p:nvPr/>
        </p:nvSpPr>
        <p:spPr>
          <a:xfrm>
            <a:off x="6379131" y="3365302"/>
            <a:ext cx="7427119" cy="284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57142"/>
              </a:lnSpc>
              <a:spcBef>
                <a:spcPts val="0"/>
              </a:spcBef>
              <a:spcAft>
                <a:spcPts val="0"/>
              </a:spcAft>
              <a:buClr>
                <a:srgbClr val="6F655D"/>
              </a:buClr>
              <a:buSzPts val="1400"/>
              <a:buFont typeface="Public Sans"/>
              <a:buNone/>
            </a:pPr>
            <a:r>
              <a:rPr lang="en-US" sz="1400" b="0" i="0" u="none" strike="noStrike" cap="none">
                <a:solidFill>
                  <a:srgbClr val="6F655D"/>
                </a:solidFill>
                <a:latin typeface="Public Sans"/>
                <a:ea typeface="Public Sans"/>
                <a:cs typeface="Public Sans"/>
                <a:sym typeface="Public Sans"/>
              </a:rPr>
              <a:t>Твердо выражайте свою позицию.</a:t>
            </a:r>
            <a:endParaRPr sz="1400" b="0" i="0" u="none" strike="noStrike" cap="none"/>
          </a:p>
        </p:txBody>
      </p:sp>
      <p:sp>
        <p:nvSpPr>
          <p:cNvPr id="150" name="Google Shape;150;p19"/>
          <p:cNvSpPr/>
          <p:nvPr/>
        </p:nvSpPr>
        <p:spPr>
          <a:xfrm>
            <a:off x="6109692" y="4029075"/>
            <a:ext cx="7897416" cy="1071682"/>
          </a:xfrm>
          <a:prstGeom prst="roundRect">
            <a:avLst>
              <a:gd name="adj" fmla="val 10239"/>
            </a:avLst>
          </a:prstGeom>
          <a:solidFill>
            <a:srgbClr val="FFFAF6"/>
          </a:solidFill>
          <a:ln w="22850" cap="flat" cmpd="sng">
            <a:solidFill>
              <a:srgbClr val="CCC4EC"/>
            </a:solidFill>
            <a:prstDash val="solid"/>
            <a:round/>
            <a:headEnd type="none" w="sm" len="sm"/>
            <a:tailEnd type="none" w="sm" len="sm"/>
          </a:ln>
          <a:effectLst>
            <a:outerShdw dist="16510" dir="2700000" algn="bl" rotWithShape="0">
              <a:srgbClr val="CCC4EC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" name="Google Shape;151;p19"/>
          <p:cNvSpPr/>
          <p:nvPr/>
        </p:nvSpPr>
        <p:spPr>
          <a:xfrm>
            <a:off x="6086832" y="4029075"/>
            <a:ext cx="91440" cy="1071682"/>
          </a:xfrm>
          <a:prstGeom prst="roundRect">
            <a:avLst>
              <a:gd name="adj" fmla="val 81797"/>
            </a:avLst>
          </a:prstGeom>
          <a:solidFill>
            <a:srgbClr val="CCC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52;p19"/>
          <p:cNvSpPr/>
          <p:nvPr/>
        </p:nvSpPr>
        <p:spPr>
          <a:xfrm>
            <a:off x="6379131" y="4229933"/>
            <a:ext cx="2989778" cy="278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2857"/>
              </a:lnSpc>
              <a:spcBef>
                <a:spcPts val="0"/>
              </a:spcBef>
              <a:spcAft>
                <a:spcPts val="0"/>
              </a:spcAft>
              <a:buClr>
                <a:srgbClr val="6F655D"/>
              </a:buClr>
              <a:buSzPts val="1750"/>
              <a:buFont typeface="Playfair Display"/>
              <a:buNone/>
            </a:pPr>
            <a:r>
              <a:rPr lang="en-US" sz="1750" b="0" i="0" u="none" strike="noStrike" cap="none">
                <a:solidFill>
                  <a:srgbClr val="6F655D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Предлагайте альтернативы</a:t>
            </a:r>
            <a:endParaRPr sz="1750" b="0" i="0" u="none" strike="noStrike" cap="none"/>
          </a:p>
        </p:txBody>
      </p:sp>
      <p:sp>
        <p:nvSpPr>
          <p:cNvPr id="153" name="Google Shape;153;p19"/>
          <p:cNvSpPr/>
          <p:nvPr/>
        </p:nvSpPr>
        <p:spPr>
          <a:xfrm>
            <a:off x="6379131" y="4614982"/>
            <a:ext cx="7427119" cy="284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57142"/>
              </a:lnSpc>
              <a:spcBef>
                <a:spcPts val="0"/>
              </a:spcBef>
              <a:spcAft>
                <a:spcPts val="0"/>
              </a:spcAft>
              <a:buClr>
                <a:srgbClr val="6F655D"/>
              </a:buClr>
              <a:buSzPts val="1400"/>
              <a:buFont typeface="Public Sans"/>
              <a:buNone/>
            </a:pPr>
            <a:r>
              <a:rPr lang="en-US" sz="1400" b="0" i="0" u="none" strike="noStrike" cap="none">
                <a:solidFill>
                  <a:srgbClr val="6F655D"/>
                </a:solidFill>
                <a:latin typeface="Public Sans"/>
                <a:ea typeface="Public Sans"/>
                <a:cs typeface="Public Sans"/>
                <a:sym typeface="Public Sans"/>
              </a:rPr>
              <a:t>Пригласите друзей заняться чем-то позитивным.</a:t>
            </a:r>
            <a:endParaRPr sz="1400" b="0" i="0" u="none" strike="noStrike" cap="none"/>
          </a:p>
        </p:txBody>
      </p:sp>
      <p:sp>
        <p:nvSpPr>
          <p:cNvPr id="154" name="Google Shape;154;p19"/>
          <p:cNvSpPr/>
          <p:nvPr/>
        </p:nvSpPr>
        <p:spPr>
          <a:xfrm>
            <a:off x="6109692" y="5278755"/>
            <a:ext cx="7897416" cy="1071682"/>
          </a:xfrm>
          <a:prstGeom prst="roundRect">
            <a:avLst>
              <a:gd name="adj" fmla="val 10239"/>
            </a:avLst>
          </a:prstGeom>
          <a:solidFill>
            <a:srgbClr val="FFFAF6"/>
          </a:solidFill>
          <a:ln w="22850" cap="flat" cmpd="sng">
            <a:solidFill>
              <a:srgbClr val="B4DAE4"/>
            </a:solidFill>
            <a:prstDash val="solid"/>
            <a:round/>
            <a:headEnd type="none" w="sm" len="sm"/>
            <a:tailEnd type="none" w="sm" len="sm"/>
          </a:ln>
          <a:effectLst>
            <a:outerShdw dist="16510" dir="2700000" algn="bl" rotWithShape="0">
              <a:srgbClr val="B4DAE4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" name="Google Shape;155;p19"/>
          <p:cNvSpPr/>
          <p:nvPr/>
        </p:nvSpPr>
        <p:spPr>
          <a:xfrm>
            <a:off x="6086832" y="5278755"/>
            <a:ext cx="91440" cy="1071682"/>
          </a:xfrm>
          <a:prstGeom prst="roundRect">
            <a:avLst>
              <a:gd name="adj" fmla="val 81797"/>
            </a:avLst>
          </a:prstGeom>
          <a:solidFill>
            <a:srgbClr val="B4DAE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" name="Google Shape;156;p19"/>
          <p:cNvSpPr/>
          <p:nvPr/>
        </p:nvSpPr>
        <p:spPr>
          <a:xfrm>
            <a:off x="6379131" y="5479613"/>
            <a:ext cx="3196233" cy="278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2857"/>
              </a:lnSpc>
              <a:spcBef>
                <a:spcPts val="0"/>
              </a:spcBef>
              <a:spcAft>
                <a:spcPts val="0"/>
              </a:spcAft>
              <a:buClr>
                <a:srgbClr val="6F655D"/>
              </a:buClr>
              <a:buSzPts val="1750"/>
              <a:buFont typeface="Playfair Display"/>
              <a:buNone/>
            </a:pPr>
            <a:r>
              <a:rPr lang="en-US" sz="1750" b="0" i="0" u="none" strike="noStrike" cap="none">
                <a:solidFill>
                  <a:srgbClr val="6F655D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Избегайте опасных ситуаций</a:t>
            </a:r>
            <a:endParaRPr sz="1750" b="0" i="0" u="none" strike="noStrike" cap="none"/>
          </a:p>
        </p:txBody>
      </p:sp>
      <p:sp>
        <p:nvSpPr>
          <p:cNvPr id="157" name="Google Shape;157;p19"/>
          <p:cNvSpPr/>
          <p:nvPr/>
        </p:nvSpPr>
        <p:spPr>
          <a:xfrm>
            <a:off x="6379131" y="5864662"/>
            <a:ext cx="7427119" cy="284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57142"/>
              </a:lnSpc>
              <a:spcBef>
                <a:spcPts val="0"/>
              </a:spcBef>
              <a:spcAft>
                <a:spcPts val="0"/>
              </a:spcAft>
              <a:buClr>
                <a:srgbClr val="6F655D"/>
              </a:buClr>
              <a:buSzPts val="1400"/>
              <a:buFont typeface="Public Sans"/>
              <a:buNone/>
            </a:pPr>
            <a:r>
              <a:rPr lang="en-US" sz="1400" b="0" i="0" u="none" strike="noStrike" cap="none">
                <a:solidFill>
                  <a:srgbClr val="6F655D"/>
                </a:solidFill>
                <a:latin typeface="Public Sans"/>
                <a:ea typeface="Public Sans"/>
                <a:cs typeface="Public Sans"/>
                <a:sym typeface="Public Sans"/>
              </a:rPr>
              <a:t>Держитесь подальше от мест, где могут предложить наркотики.</a:t>
            </a:r>
            <a:endParaRPr sz="1400" b="0" i="0" u="none" strike="noStrike" cap="none"/>
          </a:p>
        </p:txBody>
      </p:sp>
      <p:sp>
        <p:nvSpPr>
          <p:cNvPr id="158" name="Google Shape;158;p19"/>
          <p:cNvSpPr/>
          <p:nvPr/>
        </p:nvSpPr>
        <p:spPr>
          <a:xfrm>
            <a:off x="6109692" y="6528435"/>
            <a:ext cx="7897416" cy="1071682"/>
          </a:xfrm>
          <a:prstGeom prst="roundRect">
            <a:avLst>
              <a:gd name="adj" fmla="val 10239"/>
            </a:avLst>
          </a:prstGeom>
          <a:solidFill>
            <a:srgbClr val="FFFAF6"/>
          </a:solidFill>
          <a:ln w="22850" cap="flat" cmpd="sng">
            <a:solidFill>
              <a:srgbClr val="E1C2C2"/>
            </a:solidFill>
            <a:prstDash val="solid"/>
            <a:round/>
            <a:headEnd type="none" w="sm" len="sm"/>
            <a:tailEnd type="none" w="sm" len="sm"/>
          </a:ln>
          <a:effectLst>
            <a:outerShdw dist="16510" dir="2700000" algn="bl" rotWithShape="0">
              <a:srgbClr val="E1C2C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19"/>
          <p:cNvSpPr/>
          <p:nvPr/>
        </p:nvSpPr>
        <p:spPr>
          <a:xfrm>
            <a:off x="6086832" y="6528435"/>
            <a:ext cx="91440" cy="1071682"/>
          </a:xfrm>
          <a:prstGeom prst="roundRect">
            <a:avLst>
              <a:gd name="adj" fmla="val 81797"/>
            </a:avLst>
          </a:prstGeom>
          <a:solidFill>
            <a:srgbClr val="E1C2C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19"/>
          <p:cNvSpPr/>
          <p:nvPr/>
        </p:nvSpPr>
        <p:spPr>
          <a:xfrm>
            <a:off x="6379131" y="6729293"/>
            <a:ext cx="2225993" cy="278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2857"/>
              </a:lnSpc>
              <a:spcBef>
                <a:spcPts val="0"/>
              </a:spcBef>
              <a:spcAft>
                <a:spcPts val="0"/>
              </a:spcAft>
              <a:buClr>
                <a:srgbClr val="6F655D"/>
              </a:buClr>
              <a:buSzPts val="1750"/>
              <a:buFont typeface="Playfair Display"/>
              <a:buNone/>
            </a:pPr>
            <a:r>
              <a:rPr lang="en-US" sz="1750" b="0" i="0" u="none" strike="noStrike" cap="none">
                <a:solidFill>
                  <a:srgbClr val="6F655D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Ищите поддержку</a:t>
            </a:r>
            <a:endParaRPr sz="1750" b="0" i="0" u="none" strike="noStrike" cap="none"/>
          </a:p>
        </p:txBody>
      </p:sp>
      <p:sp>
        <p:nvSpPr>
          <p:cNvPr id="161" name="Google Shape;161;p19"/>
          <p:cNvSpPr/>
          <p:nvPr/>
        </p:nvSpPr>
        <p:spPr>
          <a:xfrm>
            <a:off x="6379131" y="7114342"/>
            <a:ext cx="7427119" cy="284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57142"/>
              </a:lnSpc>
              <a:spcBef>
                <a:spcPts val="0"/>
              </a:spcBef>
              <a:spcAft>
                <a:spcPts val="0"/>
              </a:spcAft>
              <a:buClr>
                <a:srgbClr val="6F655D"/>
              </a:buClr>
              <a:buSzPts val="1400"/>
              <a:buFont typeface="Public Sans"/>
              <a:buNone/>
            </a:pPr>
            <a:r>
              <a:rPr lang="en-US" sz="1400" b="0" i="0" u="none" strike="noStrike" cap="none">
                <a:solidFill>
                  <a:srgbClr val="6F655D"/>
                </a:solidFill>
                <a:latin typeface="Public Sans"/>
                <a:ea typeface="Public Sans"/>
                <a:cs typeface="Public Sans"/>
                <a:sym typeface="Public Sans"/>
              </a:rPr>
              <a:t>Обсудите свои опасения с родителями, учителями или друзьями.</a:t>
            </a:r>
            <a:endParaRPr sz="1400" b="0" i="0" u="none" strike="noStrike" cap="none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0"/>
          <p:cNvSpPr/>
          <p:nvPr/>
        </p:nvSpPr>
        <p:spPr>
          <a:xfrm>
            <a:off x="793790" y="682109"/>
            <a:ext cx="13042821" cy="14175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4B6981"/>
              </a:buClr>
              <a:buSzPts val="4450"/>
              <a:buFont typeface="Playfair Display"/>
              <a:buNone/>
            </a:pPr>
            <a:r>
              <a:rPr lang="en-US" sz="4450" b="0" i="0" u="none" strike="noStrike" cap="none">
                <a:solidFill>
                  <a:srgbClr val="4B698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Альтернативы наркотикам: увлечения, спорт, творчество</a:t>
            </a:r>
            <a:endParaRPr sz="4450" b="0" i="0" u="none" strike="noStrike" cap="none"/>
          </a:p>
        </p:txBody>
      </p:sp>
      <p:sp>
        <p:nvSpPr>
          <p:cNvPr id="168" name="Google Shape;168;p20"/>
          <p:cNvSpPr/>
          <p:nvPr/>
        </p:nvSpPr>
        <p:spPr>
          <a:xfrm>
            <a:off x="793790" y="2553295"/>
            <a:ext cx="13042821" cy="725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6F655D"/>
              </a:buClr>
              <a:buSzPts val="1750"/>
              <a:buFont typeface="Public Sans"/>
              <a:buNone/>
            </a:pPr>
            <a:r>
              <a:rPr lang="en-US" sz="1750" b="0" i="0" u="none" strike="noStrike" cap="none">
                <a:solidFill>
                  <a:srgbClr val="6F655D"/>
                </a:solidFill>
                <a:latin typeface="Public Sans"/>
                <a:ea typeface="Public Sans"/>
                <a:cs typeface="Public Sans"/>
                <a:sym typeface="Public Sans"/>
              </a:rPr>
              <a:t>Жизнь полна ярких красок и возможностей! Вместо того, чтобы искать ложное удовольствие в наркотиках, откройте для себя мир настоящих увлечений, которые наполнят вашу жизнь смыслом, радостью и энергией.</a:t>
            </a:r>
            <a:endParaRPr sz="1750" b="0" i="0" u="none" strike="noStrike" cap="none"/>
          </a:p>
        </p:txBody>
      </p:sp>
      <p:pic>
        <p:nvPicPr>
          <p:cNvPr id="169" name="Google Shape;169;p20" descr="preencoded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3790" y="3534251"/>
            <a:ext cx="4158615" cy="2570202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20"/>
          <p:cNvSpPr/>
          <p:nvPr/>
        </p:nvSpPr>
        <p:spPr>
          <a:xfrm>
            <a:off x="793790" y="6331268"/>
            <a:ext cx="2987873" cy="354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6F655D"/>
              </a:buClr>
              <a:buSzPts val="2200"/>
              <a:buFont typeface="Playfair Display"/>
              <a:buNone/>
            </a:pPr>
            <a:r>
              <a:rPr lang="en-US" sz="2200" b="0" i="0" u="none" strike="noStrike" cap="none">
                <a:solidFill>
                  <a:srgbClr val="6F655D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Музыка и Творчество</a:t>
            </a:r>
            <a:endParaRPr sz="2200" b="0" i="0" u="none" strike="noStrike" cap="none"/>
          </a:p>
        </p:txBody>
      </p:sp>
      <p:sp>
        <p:nvSpPr>
          <p:cNvPr id="171" name="Google Shape;171;p20"/>
          <p:cNvSpPr/>
          <p:nvPr/>
        </p:nvSpPr>
        <p:spPr>
          <a:xfrm>
            <a:off x="793790" y="6821686"/>
            <a:ext cx="4158615" cy="3629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6F655D"/>
              </a:buClr>
              <a:buSzPts val="1750"/>
              <a:buFont typeface="Public Sans"/>
              <a:buNone/>
            </a:pPr>
            <a:r>
              <a:rPr lang="en-US" sz="1750" b="0" i="0" u="none" strike="noStrike" cap="none">
                <a:solidFill>
                  <a:srgbClr val="6F655D"/>
                </a:solidFill>
                <a:latin typeface="Public Sans"/>
                <a:ea typeface="Public Sans"/>
                <a:cs typeface="Public Sans"/>
                <a:sym typeface="Public Sans"/>
              </a:rPr>
              <a:t>Самовыражение через искусство.</a:t>
            </a:r>
            <a:endParaRPr sz="1750" b="0" i="0" u="none" strike="noStrike" cap="none"/>
          </a:p>
        </p:txBody>
      </p:sp>
      <p:pic>
        <p:nvPicPr>
          <p:cNvPr id="172" name="Google Shape;172;p20" descr="preencoded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35893" y="3534251"/>
            <a:ext cx="4158615" cy="2570202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20"/>
          <p:cNvSpPr/>
          <p:nvPr/>
        </p:nvSpPr>
        <p:spPr>
          <a:xfrm>
            <a:off x="5235893" y="6331268"/>
            <a:ext cx="3607594" cy="354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6F655D"/>
              </a:buClr>
              <a:buSzPts val="2200"/>
              <a:buFont typeface="Playfair Display"/>
              <a:buNone/>
            </a:pPr>
            <a:r>
              <a:rPr lang="en-US" sz="2200" b="0" i="0" u="none" strike="noStrike" cap="none">
                <a:solidFill>
                  <a:srgbClr val="6F655D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Спорт и Активный Отдых</a:t>
            </a:r>
            <a:endParaRPr sz="2200" b="0" i="0" u="none" strike="noStrike" cap="none"/>
          </a:p>
        </p:txBody>
      </p:sp>
      <p:sp>
        <p:nvSpPr>
          <p:cNvPr id="174" name="Google Shape;174;p20"/>
          <p:cNvSpPr/>
          <p:nvPr/>
        </p:nvSpPr>
        <p:spPr>
          <a:xfrm>
            <a:off x="5235893" y="6821686"/>
            <a:ext cx="4158615" cy="725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6F655D"/>
              </a:buClr>
              <a:buSzPts val="1750"/>
              <a:buFont typeface="Public Sans"/>
              <a:buNone/>
            </a:pPr>
            <a:r>
              <a:rPr lang="en-US" sz="1750" b="0" i="0" u="none" strike="noStrike" cap="none">
                <a:solidFill>
                  <a:srgbClr val="6F655D"/>
                </a:solidFill>
                <a:latin typeface="Public Sans"/>
                <a:ea typeface="Public Sans"/>
                <a:cs typeface="Public Sans"/>
                <a:sym typeface="Public Sans"/>
              </a:rPr>
              <a:t>Поддержание физической формы и ментального здоровья.</a:t>
            </a:r>
            <a:endParaRPr sz="1750" b="0" i="0" u="none" strike="noStrike" cap="none"/>
          </a:p>
        </p:txBody>
      </p:sp>
      <p:pic>
        <p:nvPicPr>
          <p:cNvPr id="175" name="Google Shape;175;p20" descr="preencoded.png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77995" y="3534251"/>
            <a:ext cx="4158615" cy="2570202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20"/>
          <p:cNvSpPr/>
          <p:nvPr/>
        </p:nvSpPr>
        <p:spPr>
          <a:xfrm>
            <a:off x="9677995" y="6331268"/>
            <a:ext cx="3533418" cy="354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6F655D"/>
              </a:buClr>
              <a:buSzPts val="2200"/>
              <a:buFont typeface="Playfair Display"/>
              <a:buNone/>
            </a:pPr>
            <a:r>
              <a:rPr lang="en-US" sz="2200" b="0" i="0" u="none" strike="noStrike" cap="none">
                <a:solidFill>
                  <a:srgbClr val="6F655D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Волонтерство и Общение</a:t>
            </a:r>
            <a:endParaRPr sz="2200" b="0" i="0" u="none" strike="noStrike" cap="none"/>
          </a:p>
        </p:txBody>
      </p:sp>
      <p:sp>
        <p:nvSpPr>
          <p:cNvPr id="177" name="Google Shape;177;p20"/>
          <p:cNvSpPr/>
          <p:nvPr/>
        </p:nvSpPr>
        <p:spPr>
          <a:xfrm>
            <a:off x="9677995" y="6821686"/>
            <a:ext cx="4158615" cy="725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6F655D"/>
              </a:buClr>
              <a:buSzPts val="1750"/>
              <a:buFont typeface="Public Sans"/>
              <a:buNone/>
            </a:pPr>
            <a:r>
              <a:rPr lang="en-US" sz="1750" b="0" i="0" u="none" strike="noStrike" cap="none">
                <a:solidFill>
                  <a:srgbClr val="6F655D"/>
                </a:solidFill>
                <a:latin typeface="Public Sans"/>
                <a:ea typeface="Public Sans"/>
                <a:cs typeface="Public Sans"/>
                <a:sym typeface="Public Sans"/>
              </a:rPr>
              <a:t>Развитие эмпатии и крепких социальных связей.</a:t>
            </a:r>
            <a:endParaRPr sz="1750" b="0" i="0" u="none" strike="noStrike" cap="none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Google Shape;183;p21" descr="preencoded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95360" y="0"/>
            <a:ext cx="6035040" cy="8259604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21"/>
          <p:cNvSpPr/>
          <p:nvPr/>
        </p:nvSpPr>
        <p:spPr>
          <a:xfrm>
            <a:off x="709613" y="557570"/>
            <a:ext cx="7724775" cy="12673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5316"/>
              </a:lnSpc>
              <a:spcBef>
                <a:spcPts val="0"/>
              </a:spcBef>
              <a:spcAft>
                <a:spcPts val="0"/>
              </a:spcAft>
              <a:buClr>
                <a:srgbClr val="4B6981"/>
              </a:buClr>
              <a:buSzPts val="3950"/>
              <a:buFont typeface="Playfair Display"/>
              <a:buNone/>
            </a:pPr>
            <a:r>
              <a:rPr lang="en-US" sz="3950" b="0" i="0" u="none" strike="noStrike" cap="none">
                <a:solidFill>
                  <a:srgbClr val="4B698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Ваша жизнь – ваш выбор: Ответственность за будущее</a:t>
            </a:r>
            <a:endParaRPr sz="3950" b="0" i="0" u="none" strike="noStrike" cap="none"/>
          </a:p>
        </p:txBody>
      </p:sp>
      <p:sp>
        <p:nvSpPr>
          <p:cNvPr id="185" name="Google Shape;185;p21"/>
          <p:cNvSpPr/>
          <p:nvPr/>
        </p:nvSpPr>
        <p:spPr>
          <a:xfrm>
            <a:off x="709613" y="2128957"/>
            <a:ext cx="7724775" cy="972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64516"/>
              </a:lnSpc>
              <a:spcBef>
                <a:spcPts val="0"/>
              </a:spcBef>
              <a:spcAft>
                <a:spcPts val="0"/>
              </a:spcAft>
              <a:buClr>
                <a:srgbClr val="6F655D"/>
              </a:buClr>
              <a:buSzPts val="1550"/>
              <a:buFont typeface="Public Sans"/>
              <a:buNone/>
            </a:pPr>
            <a:r>
              <a:rPr lang="en-US" sz="1550" b="0" i="0" u="none" strike="noStrike" cap="none">
                <a:solidFill>
                  <a:srgbClr val="6F655D"/>
                </a:solidFill>
                <a:latin typeface="Public Sans"/>
                <a:ea typeface="Public Sans"/>
                <a:cs typeface="Public Sans"/>
                <a:sym typeface="Public Sans"/>
              </a:rPr>
              <a:t>Каждое ваше решение формирует ваше будущее. Выбирайте здоровье, счастье и полноценную жизнь. Не позволяйте никому отнять у вас эти ценности. Будьте ответственными за себя и свое благополучие.</a:t>
            </a:r>
            <a:endParaRPr sz="1550" b="0" i="0" u="none" strike="noStrike" cap="none"/>
          </a:p>
        </p:txBody>
      </p:sp>
      <p:pic>
        <p:nvPicPr>
          <p:cNvPr id="186" name="Google Shape;186;p21" descr="preencoded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9613" y="3329940"/>
            <a:ext cx="7724775" cy="4372094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21"/>
          <p:cNvSpPr/>
          <p:nvPr/>
        </p:nvSpPr>
        <p:spPr>
          <a:xfrm>
            <a:off x="5541583" y="4177777"/>
            <a:ext cx="1766614" cy="2208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Clr>
                <a:srgbClr val="6F655D"/>
              </a:buClr>
              <a:buSzPts val="1350"/>
              <a:buFont typeface="Playfair Display"/>
              <a:buNone/>
            </a:pPr>
            <a:r>
              <a:rPr lang="en-US" sz="1350" b="0" i="0" u="none" strike="noStrike" cap="none">
                <a:solidFill>
                  <a:srgbClr val="6F655D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Ваш выбор</a:t>
            </a:r>
            <a:endParaRPr sz="1350" b="0" i="0" u="none" strike="noStrike" cap="none"/>
          </a:p>
        </p:txBody>
      </p:sp>
      <p:sp>
        <p:nvSpPr>
          <p:cNvPr id="188" name="Google Shape;188;p21"/>
          <p:cNvSpPr/>
          <p:nvPr/>
        </p:nvSpPr>
        <p:spPr>
          <a:xfrm>
            <a:off x="5541583" y="4461417"/>
            <a:ext cx="2708807" cy="176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8571"/>
              </a:lnSpc>
              <a:spcBef>
                <a:spcPts val="0"/>
              </a:spcBef>
              <a:spcAft>
                <a:spcPts val="0"/>
              </a:spcAft>
              <a:buClr>
                <a:srgbClr val="6F655D"/>
              </a:buClr>
              <a:buSzPts val="1050"/>
              <a:buFont typeface="Public Sans"/>
              <a:buNone/>
            </a:pPr>
            <a:r>
              <a:rPr lang="en-US" sz="1050" b="0" i="0" u="none" strike="noStrike" cap="none">
                <a:solidFill>
                  <a:srgbClr val="6F655D"/>
                </a:solidFill>
                <a:latin typeface="Public Sans"/>
                <a:ea typeface="Public Sans"/>
                <a:cs typeface="Public Sans"/>
                <a:sym typeface="Public Sans"/>
              </a:rPr>
              <a:t>Начальная точка решения</a:t>
            </a:r>
            <a:endParaRPr sz="1050" b="0" i="0" u="none" strike="noStrike" cap="none"/>
          </a:p>
        </p:txBody>
      </p:sp>
      <p:pic>
        <p:nvPicPr>
          <p:cNvPr id="189" name="Google Shape;189;p21" descr="preencoded.png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53339" y="4177286"/>
            <a:ext cx="235548" cy="2355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p21" descr="preencoded.png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76029" y="5040964"/>
            <a:ext cx="235548" cy="235549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21"/>
          <p:cNvSpPr/>
          <p:nvPr/>
        </p:nvSpPr>
        <p:spPr>
          <a:xfrm>
            <a:off x="1835620" y="5041455"/>
            <a:ext cx="1766614" cy="2208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0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Clr>
                <a:srgbClr val="6F655D"/>
              </a:buClr>
              <a:buSzPts val="1350"/>
              <a:buFont typeface="Playfair Display"/>
              <a:buNone/>
            </a:pPr>
            <a:r>
              <a:rPr lang="en-US" sz="1350" b="0" i="0" u="none" strike="noStrike" cap="none">
                <a:solidFill>
                  <a:srgbClr val="6F655D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Путь к здоровью</a:t>
            </a:r>
            <a:endParaRPr sz="1350" b="0" i="0" u="none" strike="noStrike" cap="none"/>
          </a:p>
        </p:txBody>
      </p:sp>
      <p:sp>
        <p:nvSpPr>
          <p:cNvPr id="192" name="Google Shape;192;p21"/>
          <p:cNvSpPr/>
          <p:nvPr/>
        </p:nvSpPr>
        <p:spPr>
          <a:xfrm>
            <a:off x="893426" y="5325094"/>
            <a:ext cx="2708808" cy="176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0">
              <a:lnSpc>
                <a:spcPct val="128571"/>
              </a:lnSpc>
              <a:spcBef>
                <a:spcPts val="0"/>
              </a:spcBef>
              <a:spcAft>
                <a:spcPts val="0"/>
              </a:spcAft>
              <a:buClr>
                <a:srgbClr val="6F655D"/>
              </a:buClr>
              <a:buSzPts val="1050"/>
              <a:buFont typeface="Public Sans"/>
              <a:buNone/>
            </a:pPr>
            <a:r>
              <a:rPr lang="en-US" sz="1050" b="0" i="0" u="none" strike="noStrike" cap="none">
                <a:solidFill>
                  <a:srgbClr val="6F655D"/>
                </a:solidFill>
                <a:latin typeface="Public Sans"/>
                <a:ea typeface="Public Sans"/>
                <a:cs typeface="Public Sans"/>
                <a:sym typeface="Public Sans"/>
              </a:rPr>
              <a:t>Здоровье, счастье и успех</a:t>
            </a:r>
            <a:endParaRPr sz="1050" b="0" i="0" u="none" strike="noStrike" cap="none"/>
          </a:p>
        </p:txBody>
      </p:sp>
      <p:sp>
        <p:nvSpPr>
          <p:cNvPr id="193" name="Google Shape;193;p21"/>
          <p:cNvSpPr/>
          <p:nvPr/>
        </p:nvSpPr>
        <p:spPr>
          <a:xfrm>
            <a:off x="5541583" y="5912984"/>
            <a:ext cx="1766614" cy="2208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Clr>
                <a:srgbClr val="6F655D"/>
              </a:buClr>
              <a:buSzPts val="1350"/>
              <a:buFont typeface="Playfair Display"/>
              <a:buNone/>
            </a:pPr>
            <a:r>
              <a:rPr lang="en-US" sz="1350" b="0" i="0" u="none" strike="noStrike" cap="none">
                <a:solidFill>
                  <a:srgbClr val="6F655D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Путь к зависимости</a:t>
            </a:r>
            <a:endParaRPr sz="1350" b="0" i="0" u="none" strike="noStrike" cap="none"/>
          </a:p>
        </p:txBody>
      </p:sp>
      <p:sp>
        <p:nvSpPr>
          <p:cNvPr id="194" name="Google Shape;194;p21"/>
          <p:cNvSpPr/>
          <p:nvPr/>
        </p:nvSpPr>
        <p:spPr>
          <a:xfrm>
            <a:off x="5541583" y="6196624"/>
            <a:ext cx="2708807" cy="176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8571"/>
              </a:lnSpc>
              <a:spcBef>
                <a:spcPts val="0"/>
              </a:spcBef>
              <a:spcAft>
                <a:spcPts val="0"/>
              </a:spcAft>
              <a:buClr>
                <a:srgbClr val="6F655D"/>
              </a:buClr>
              <a:buSzPts val="1050"/>
              <a:buFont typeface="Public Sans"/>
              <a:buNone/>
            </a:pPr>
            <a:r>
              <a:rPr lang="en-US" sz="1050" b="0" i="0" u="none" strike="noStrike" cap="none">
                <a:solidFill>
                  <a:srgbClr val="6F655D"/>
                </a:solidFill>
                <a:latin typeface="Public Sans"/>
                <a:ea typeface="Public Sans"/>
                <a:cs typeface="Public Sans"/>
                <a:sym typeface="Public Sans"/>
              </a:rPr>
              <a:t>Зависимость, отчаяние, провал</a:t>
            </a:r>
            <a:endParaRPr sz="1050" b="0" i="0" u="none" strike="noStrike" cap="none"/>
          </a:p>
        </p:txBody>
      </p:sp>
      <p:pic>
        <p:nvPicPr>
          <p:cNvPr id="195" name="Google Shape;195;p21" descr="preencoded.png"/>
          <p:cNvPicPr preferRelativeResize="0"/>
          <p:nvPr/>
        </p:nvPicPr>
        <p:blipFill rotWithShape="1"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53339" y="5904642"/>
            <a:ext cx="235548" cy="2355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681</Words>
  <Application>Microsoft Office PowerPoint</Application>
  <PresentationFormat>Произвольный</PresentationFormat>
  <Paragraphs>76</Paragraphs>
  <Slides>10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Playfair Display</vt:lpstr>
      <vt:lpstr>Arial</vt:lpstr>
      <vt:lpstr>Calibri</vt:lpstr>
      <vt:lpstr>Public Sans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Пользователь</dc:creator>
  <cp:lastModifiedBy>Пользователь</cp:lastModifiedBy>
  <cp:revision>1</cp:revision>
  <dcterms:modified xsi:type="dcterms:W3CDTF">2026-01-26T10:28:52Z</dcterms:modified>
</cp:coreProperties>
</file>