
<file path=[Content_Types].xml><?xml version="1.0" encoding="utf-8"?>
<Types xmlns="http://schemas.openxmlformats.org/package/2006/content-types"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67" r:id="rId3"/>
    <p:sldId id="256" r:id="rId4"/>
    <p:sldId id="257" r:id="rId5"/>
    <p:sldId id="258" r:id="rId6"/>
    <p:sldId id="259" r:id="rId7"/>
    <p:sldId id="261" r:id="rId8"/>
    <p:sldId id="262" r:id="rId9"/>
    <p:sldId id="260" r:id="rId10"/>
    <p:sldId id="263" r:id="rId11"/>
    <p:sldId id="264" r:id="rId12"/>
    <p:sldId id="265" r:id="rId13"/>
    <p:sldId id="266" r:id="rId1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napToGrid="0">
      <p:cViewPr varScale="1">
        <p:scale>
          <a:sx n="65" d="100"/>
          <a:sy n="65" d="100"/>
        </p:scale>
        <p:origin x="-672" y="-6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F12F2E-BDFE-42C9-A1E9-C17923FFE702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4926CC-7A73-497E-9FDA-484D13858846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F12F2E-BDFE-42C9-A1E9-C17923FFE702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4926CC-7A73-497E-9FDA-484D13858846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F12F2E-BDFE-42C9-A1E9-C17923FFE702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4926CC-7A73-497E-9FDA-484D13858846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F12F2E-BDFE-42C9-A1E9-C17923FFE702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4926CC-7A73-497E-9FDA-484D13858846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F12F2E-BDFE-42C9-A1E9-C17923FFE702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4926CC-7A73-497E-9FDA-484D13858846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F12F2E-BDFE-42C9-A1E9-C17923FFE702}" type="datetimeFigureOut">
              <a:rPr lang="ru-RU" smtClean="0"/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4926CC-7A73-497E-9FDA-484D13858846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F12F2E-BDFE-42C9-A1E9-C17923FFE702}" type="datetimeFigureOut">
              <a:rPr lang="ru-RU" smtClean="0"/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4926CC-7A73-497E-9FDA-484D13858846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F12F2E-BDFE-42C9-A1E9-C17923FFE702}" type="datetimeFigureOut">
              <a:rPr lang="ru-RU" smtClean="0"/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4926CC-7A73-497E-9FDA-484D13858846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F12F2E-BDFE-42C9-A1E9-C17923FFE702}" type="datetimeFigureOut">
              <a:rPr lang="ru-RU" smtClean="0"/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4926CC-7A73-497E-9FDA-484D13858846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F12F2E-BDFE-42C9-A1E9-C17923FFE702}" type="datetimeFigureOut">
              <a:rPr lang="ru-RU" smtClean="0"/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4926CC-7A73-497E-9FDA-484D13858846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F12F2E-BDFE-42C9-A1E9-C17923FFE702}" type="datetimeFigureOut">
              <a:rPr lang="ru-RU" smtClean="0"/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4926CC-7A73-497E-9FDA-484D13858846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F12F2E-BDFE-42C9-A1E9-C17923FFE702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4926CC-7A73-497E-9FDA-484D13858846}" type="slidenum">
              <a:rPr lang="ru-RU" smtClean="0"/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44855" y="1542415"/>
            <a:ext cx="10515600" cy="1325563"/>
          </a:xfrm>
        </p:spPr>
        <p:txBody>
          <a:bodyPr>
            <a:normAutofit fontScale="90000"/>
          </a:bodyPr>
          <a:p>
            <a:pPr algn="ctr"/>
            <a:r>
              <a:rPr lang="ru-RU" altLang="en-US" b="1">
                <a:latin typeface="Arial Unicode MS" panose="020B0604020202020204" charset="-122"/>
                <a:ea typeface="Arial Unicode MS" panose="020B0604020202020204" charset="-122"/>
              </a:rPr>
              <a:t>Основные виды грамматических ошибок. Задание № 8 ЕГЭ по русскому языку. </a:t>
            </a:r>
            <a:endParaRPr lang="ru-RU" altLang="en-US" b="1">
              <a:latin typeface="Arial Unicode MS" panose="020B0604020202020204" charset="-122"/>
              <a:ea typeface="Arial Unicode MS" panose="020B0604020202020204" charset="-122"/>
            </a:endParaRPr>
          </a:p>
        </p:txBody>
      </p:sp>
      <p:sp>
        <p:nvSpPr>
          <p:cNvPr id="3" name="Замещающее содержимое 2"/>
          <p:cNvSpPr>
            <a:spLocks noGrp="1"/>
          </p:cNvSpPr>
          <p:nvPr>
            <p:ph idx="1"/>
          </p:nvPr>
        </p:nvSpPr>
        <p:spPr>
          <a:xfrm>
            <a:off x="4596765" y="3312795"/>
            <a:ext cx="1748155" cy="478790"/>
          </a:xfrm>
        </p:spPr>
        <p:txBody>
          <a:bodyPr>
            <a:normAutofit fontScale="90000"/>
          </a:bodyPr>
          <a:p>
            <a:pPr marL="0" indent="0">
              <a:buNone/>
            </a:pPr>
            <a:r>
              <a:rPr lang="ru-RU" altLang="en-US"/>
              <a:t>Практикум</a:t>
            </a:r>
            <a:endParaRPr lang="ru-RU" altLang="en-US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b="1" dirty="0" smtClean="0">
                <a:solidFill>
                  <a:schemeClr val="accent6"/>
                </a:solidFill>
              </a:rPr>
              <a:t>Неправильное употребление </a:t>
            </a:r>
            <a:br>
              <a:rPr lang="ru-RU" b="1" dirty="0" smtClean="0">
                <a:solidFill>
                  <a:srgbClr val="FF0000"/>
                </a:solidFill>
              </a:rPr>
            </a:br>
            <a:r>
              <a:rPr lang="ru-RU" b="1" dirty="0" smtClean="0">
                <a:solidFill>
                  <a:srgbClr val="FF0000"/>
                </a:solidFill>
              </a:rPr>
              <a:t>падежной формы сущ.(мест.) с предлогом 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825624"/>
            <a:ext cx="10515600" cy="5032375"/>
          </a:xfrm>
        </p:spPr>
        <p:txBody>
          <a:bodyPr>
            <a:normAutofit/>
          </a:bodyPr>
          <a:lstStyle/>
          <a:p>
            <a:r>
              <a:rPr lang="ru-RU" sz="4000" dirty="0" smtClean="0"/>
              <a:t>вопреки  </a:t>
            </a:r>
            <a:r>
              <a:rPr lang="ru-RU" sz="4000" dirty="0" smtClean="0">
                <a:solidFill>
                  <a:srgbClr val="FF0000"/>
                </a:solidFill>
              </a:rPr>
              <a:t>обстоятельств</a:t>
            </a:r>
            <a:endParaRPr lang="ru-RU" sz="4000" dirty="0" smtClean="0">
              <a:solidFill>
                <a:srgbClr val="FF0000"/>
              </a:solidFill>
            </a:endParaRPr>
          </a:p>
          <a:p>
            <a:r>
              <a:rPr lang="ru-RU" sz="4000" dirty="0" smtClean="0"/>
              <a:t>благодаря  </a:t>
            </a:r>
            <a:r>
              <a:rPr lang="ru-RU" sz="4000" dirty="0" smtClean="0">
                <a:solidFill>
                  <a:srgbClr val="FF0000"/>
                </a:solidFill>
              </a:rPr>
              <a:t>старания</a:t>
            </a:r>
            <a:endParaRPr lang="ru-RU" sz="4000" dirty="0" smtClean="0">
              <a:solidFill>
                <a:srgbClr val="FF0000"/>
              </a:solidFill>
            </a:endParaRPr>
          </a:p>
          <a:p>
            <a:r>
              <a:rPr lang="ru-RU" sz="4000" dirty="0"/>
              <a:t>п</a:t>
            </a:r>
            <a:r>
              <a:rPr lang="ru-RU" sz="4000" dirty="0" smtClean="0"/>
              <a:t>о окончани</a:t>
            </a:r>
            <a:r>
              <a:rPr lang="ru-RU" sz="4000" dirty="0" smtClean="0">
                <a:solidFill>
                  <a:srgbClr val="FF0000"/>
                </a:solidFill>
              </a:rPr>
              <a:t>ю</a:t>
            </a:r>
            <a:r>
              <a:rPr lang="ru-RU" sz="4000" dirty="0" smtClean="0"/>
              <a:t> срока</a:t>
            </a:r>
            <a:endParaRPr lang="ru-RU" sz="4000" dirty="0" smtClean="0"/>
          </a:p>
          <a:p>
            <a:r>
              <a:rPr lang="ru-RU" sz="4000" dirty="0"/>
              <a:t>п</a:t>
            </a:r>
            <a:r>
              <a:rPr lang="ru-RU" sz="4000" dirty="0" smtClean="0"/>
              <a:t>о истечени</a:t>
            </a:r>
            <a:r>
              <a:rPr lang="ru-RU" sz="4000" dirty="0" smtClean="0">
                <a:solidFill>
                  <a:srgbClr val="FF0000"/>
                </a:solidFill>
              </a:rPr>
              <a:t>ю</a:t>
            </a:r>
            <a:r>
              <a:rPr lang="ru-RU" sz="4000" dirty="0" smtClean="0"/>
              <a:t> срока</a:t>
            </a:r>
            <a:endParaRPr lang="ru-RU" sz="4000" dirty="0" smtClean="0"/>
          </a:p>
          <a:p>
            <a:r>
              <a:rPr lang="ru-RU" sz="4000" dirty="0"/>
              <a:t>п</a:t>
            </a:r>
            <a:r>
              <a:rPr lang="ru-RU" sz="4000" dirty="0" smtClean="0"/>
              <a:t>о прибыти</a:t>
            </a:r>
            <a:r>
              <a:rPr lang="ru-RU" sz="4000" dirty="0" smtClean="0">
                <a:solidFill>
                  <a:srgbClr val="FF0000"/>
                </a:solidFill>
              </a:rPr>
              <a:t>ю</a:t>
            </a:r>
            <a:r>
              <a:rPr lang="ru-RU" sz="4000" dirty="0" smtClean="0"/>
              <a:t> поезда</a:t>
            </a:r>
            <a:endParaRPr lang="ru-RU" sz="4000" dirty="0" smtClean="0"/>
          </a:p>
          <a:p>
            <a:r>
              <a:rPr lang="ru-RU" sz="4000" dirty="0"/>
              <a:t>п</a:t>
            </a:r>
            <a:r>
              <a:rPr lang="ru-RU" sz="4000" dirty="0" smtClean="0"/>
              <a:t>о приезд</a:t>
            </a:r>
            <a:r>
              <a:rPr lang="ru-RU" sz="4000" dirty="0" smtClean="0">
                <a:solidFill>
                  <a:srgbClr val="FF0000"/>
                </a:solidFill>
              </a:rPr>
              <a:t>у</a:t>
            </a:r>
            <a:endParaRPr lang="ru-RU" sz="4000" dirty="0" smtClean="0">
              <a:solidFill>
                <a:srgbClr val="FF0000"/>
              </a:solidFill>
            </a:endParaRPr>
          </a:p>
          <a:p>
            <a:r>
              <a:rPr lang="ru-RU" sz="4000" dirty="0" smtClean="0">
                <a:solidFill>
                  <a:srgbClr val="FF0000"/>
                </a:solidFill>
              </a:rPr>
              <a:t>с</a:t>
            </a:r>
            <a:r>
              <a:rPr lang="ru-RU" sz="4000" dirty="0" smtClean="0"/>
              <a:t> города</a:t>
            </a:r>
            <a:endParaRPr lang="ru-RU" sz="4000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chemeClr val="accent6"/>
                </a:solidFill>
              </a:rPr>
              <a:t>Нарушение </a:t>
            </a:r>
            <a:r>
              <a:rPr lang="ru-RU" b="1" dirty="0" err="1" smtClean="0">
                <a:solidFill>
                  <a:srgbClr val="FF0000"/>
                </a:solidFill>
              </a:rPr>
              <a:t>видо</a:t>
            </a:r>
            <a:r>
              <a:rPr lang="ru-RU" b="1" dirty="0" smtClean="0">
                <a:solidFill>
                  <a:srgbClr val="FF0000"/>
                </a:solidFill>
              </a:rPr>
              <a:t>-временной соотнесенности глагольных форм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4800" dirty="0" smtClean="0"/>
              <a:t>Сестра читает книгу и пересказала ее брату.</a:t>
            </a:r>
            <a:endParaRPr lang="ru-RU" sz="4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6000" b="1" dirty="0" smtClean="0">
                <a:solidFill>
                  <a:schemeClr val="accent6"/>
                </a:solidFill>
              </a:rPr>
              <a:t>Нарушение</a:t>
            </a:r>
            <a:r>
              <a:rPr lang="ru-RU" sz="6000" b="1" dirty="0" smtClean="0">
                <a:solidFill>
                  <a:srgbClr val="FF0000"/>
                </a:solidFill>
              </a:rPr>
              <a:t> управления</a:t>
            </a:r>
            <a:r>
              <a:rPr lang="ru-RU" b="1" dirty="0" smtClean="0">
                <a:solidFill>
                  <a:srgbClr val="FF0000"/>
                </a:solidFill>
              </a:rPr>
              <a:t>.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4800" dirty="0" smtClean="0"/>
              <a:t>Он всегда уделял внимание на свое здоровье.</a:t>
            </a:r>
            <a:endParaRPr lang="ru-RU" sz="4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chemeClr val="accent6"/>
                </a:solidFill>
              </a:rPr>
              <a:t>Нарушение построения предложения с </a:t>
            </a:r>
            <a:r>
              <a:rPr lang="ru-RU" b="1" dirty="0" smtClean="0">
                <a:solidFill>
                  <a:srgbClr val="FF0000"/>
                </a:solidFill>
              </a:rPr>
              <a:t>несогласованным приложением</a:t>
            </a:r>
            <a:r>
              <a:rPr lang="ru-RU" b="1" dirty="0" smtClean="0"/>
              <a:t>.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4000" spc="15" dirty="0" smtClean="0">
                <a:solidFill>
                  <a:srgbClr val="1A1A1A"/>
                </a:solidFill>
                <a:effectLst/>
                <a:latin typeface="GothaPro"/>
                <a:ea typeface="Times New Roman" panose="02020603050405020304" pitchFamily="18" charset="0"/>
                <a:cs typeface="Times New Roman" panose="02020603050405020304" pitchFamily="18" charset="0"/>
              </a:rPr>
              <a:t>Мы встретились, отъехав от города </a:t>
            </a:r>
            <a:r>
              <a:rPr lang="ru-RU" sz="4000" spc="15" dirty="0" err="1" smtClean="0">
                <a:solidFill>
                  <a:srgbClr val="1A1A1A"/>
                </a:solidFill>
                <a:effectLst/>
                <a:latin typeface="GothaPro"/>
                <a:ea typeface="Times New Roman" panose="02020603050405020304" pitchFamily="18" charset="0"/>
                <a:cs typeface="Times New Roman" panose="02020603050405020304" pitchFamily="18" charset="0"/>
              </a:rPr>
              <a:t>Сочей</a:t>
            </a:r>
            <a:r>
              <a:rPr lang="ru-RU" sz="4000" spc="15" dirty="0" smtClean="0">
                <a:solidFill>
                  <a:srgbClr val="1A1A1A"/>
                </a:solidFill>
                <a:effectLst/>
                <a:latin typeface="GothaPro"/>
                <a:ea typeface="Times New Roman" panose="02020603050405020304" pitchFamily="18" charset="0"/>
                <a:cs typeface="Times New Roman" panose="02020603050405020304" pitchFamily="18" charset="0"/>
              </a:rPr>
              <a:t> несколько километров.</a:t>
            </a:r>
            <a:endParaRPr lang="ru-RU" sz="4000" spc="15" dirty="0" smtClean="0">
              <a:solidFill>
                <a:srgbClr val="1A1A1A"/>
              </a:solidFill>
              <a:effectLst/>
              <a:latin typeface="GothaPro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4000" spc="15" dirty="0" smtClean="0">
                <a:solidFill>
                  <a:srgbClr val="1A1A1A"/>
                </a:solidFill>
                <a:effectLst/>
                <a:latin typeface="GothaPro"/>
                <a:ea typeface="Times New Roman" panose="02020603050405020304" pitchFamily="18" charset="0"/>
                <a:cs typeface="Times New Roman" panose="02020603050405020304" pitchFamily="18" charset="0"/>
              </a:rPr>
              <a:t>В кинофильме «Войне и мире» С. Бондарчук прекрасно сыграл Пьера Безухова.</a:t>
            </a:r>
            <a:endParaRPr lang="ru-RU" sz="4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chemeClr val="accent6"/>
                </a:solidFill>
              </a:rPr>
              <a:t>Нарушение в построении предложения с </a:t>
            </a:r>
            <a:r>
              <a:rPr lang="ru-RU" b="1" dirty="0" smtClean="0">
                <a:solidFill>
                  <a:srgbClr val="FF0000"/>
                </a:solidFill>
              </a:rPr>
              <a:t>причастным оборотом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4400" dirty="0" smtClean="0"/>
              <a:t>1. Мы гордимся нашими футболистами, победивш</a:t>
            </a:r>
            <a:r>
              <a:rPr lang="ru-RU" sz="6000" dirty="0" smtClean="0">
                <a:solidFill>
                  <a:srgbClr val="FF0000"/>
                </a:solidFill>
              </a:rPr>
              <a:t>их</a:t>
            </a:r>
            <a:r>
              <a:rPr lang="ru-RU" sz="4400" dirty="0" smtClean="0"/>
              <a:t>  английскую команду</a:t>
            </a:r>
            <a:endParaRPr lang="ru-RU" sz="4400" dirty="0" smtClean="0"/>
          </a:p>
          <a:p>
            <a:r>
              <a:rPr lang="ru-RU" sz="4400" dirty="0" smtClean="0"/>
              <a:t>2. Приготовленные </a:t>
            </a:r>
            <a:r>
              <a:rPr lang="ru-RU" sz="4400" b="1" dirty="0" smtClean="0">
                <a:solidFill>
                  <a:srgbClr val="FF0000"/>
                </a:solidFill>
              </a:rPr>
              <a:t>оладьи</a:t>
            </a:r>
            <a:r>
              <a:rPr lang="ru-RU" sz="4400" dirty="0" smtClean="0"/>
              <a:t> мамой были необыкновенно вкусны.</a:t>
            </a:r>
            <a:endParaRPr lang="ru-RU" sz="4400" dirty="0" smtClean="0"/>
          </a:p>
          <a:p>
            <a:r>
              <a:rPr lang="ru-RU" sz="4400" dirty="0" smtClean="0"/>
              <a:t>3. Задание, </a:t>
            </a:r>
            <a:r>
              <a:rPr lang="ru-RU" sz="4400" b="1" dirty="0" smtClean="0">
                <a:solidFill>
                  <a:srgbClr val="FF0000"/>
                </a:solidFill>
              </a:rPr>
              <a:t>выполняющееся</a:t>
            </a:r>
            <a:r>
              <a:rPr lang="ru-RU" sz="4400" dirty="0" smtClean="0"/>
              <a:t> нами, не вызывает особых затруднений.</a:t>
            </a:r>
            <a:endParaRPr lang="ru-RU" sz="4400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chemeClr val="accent6"/>
                </a:solidFill>
              </a:rPr>
              <a:t>Неправильное построение предложения с </a:t>
            </a:r>
            <a:r>
              <a:rPr lang="ru-RU" b="1" dirty="0" smtClean="0">
                <a:solidFill>
                  <a:srgbClr val="FF0000"/>
                </a:solidFill>
              </a:rPr>
              <a:t>деепричастным оборотом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5666" y="1866173"/>
            <a:ext cx="10515600" cy="4351338"/>
          </a:xfrm>
        </p:spPr>
        <p:txBody>
          <a:bodyPr>
            <a:normAutofit/>
          </a:bodyPr>
          <a:lstStyle/>
          <a:p>
            <a:r>
              <a:rPr lang="ru-RU" sz="4800" dirty="0" smtClean="0"/>
              <a:t>1. Подъезжая к городу, начался сильный ветер. </a:t>
            </a:r>
            <a:endParaRPr lang="ru-RU" sz="4800" dirty="0" smtClean="0"/>
          </a:p>
          <a:p>
            <a:r>
              <a:rPr lang="ru-RU" sz="4800" dirty="0" smtClean="0"/>
              <a:t>2. Приехав в Москву, мне стало грустно.</a:t>
            </a:r>
            <a:endParaRPr lang="ru-RU" sz="4800" dirty="0" smtClean="0"/>
          </a:p>
          <a:p>
            <a:r>
              <a:rPr lang="ru-RU" sz="4800" dirty="0" smtClean="0"/>
              <a:t>3. Сдав экзамены, я был принят в вуз.</a:t>
            </a:r>
            <a:endParaRPr lang="ru-RU" sz="4800" dirty="0" smtClean="0"/>
          </a:p>
          <a:p>
            <a:pPr marL="0" indent="0">
              <a:buNone/>
            </a:pP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1955800" y="5357793"/>
            <a:ext cx="93980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0070C0"/>
                </a:solidFill>
              </a:rPr>
              <a:t>ДО не употребляется, если сказуемое выражено кратким страдательным причастием.</a:t>
            </a:r>
            <a:endParaRPr lang="ru-RU" sz="2800" b="1" dirty="0">
              <a:solidFill>
                <a:srgbClr val="0070C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980268" y="3894667"/>
            <a:ext cx="887306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0070C0"/>
                </a:solidFill>
              </a:rPr>
              <a:t>ДО не употребляется в безличном предложении, если в нём сказуемое выражено не инфинитивом</a:t>
            </a:r>
            <a:endParaRPr lang="ru-RU" sz="2800" b="1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chemeClr val="accent6"/>
                </a:solidFill>
              </a:rPr>
              <a:t>Нарушение связи </a:t>
            </a:r>
            <a:br>
              <a:rPr lang="ru-RU" b="1" dirty="0" smtClean="0">
                <a:solidFill>
                  <a:srgbClr val="FF0000"/>
                </a:solidFill>
              </a:rPr>
            </a:br>
            <a:r>
              <a:rPr lang="ru-RU" b="1" dirty="0" smtClean="0">
                <a:solidFill>
                  <a:srgbClr val="FF0000"/>
                </a:solidFill>
              </a:rPr>
              <a:t>между подлежащим и сказуемым 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ru-RU" sz="5400" dirty="0" smtClean="0"/>
              <a:t>1. ООН </a:t>
            </a:r>
            <a:r>
              <a:rPr lang="ru-RU" sz="5400" dirty="0" smtClean="0">
                <a:solidFill>
                  <a:srgbClr val="FF0000"/>
                </a:solidFill>
              </a:rPr>
              <a:t>объявил</a:t>
            </a:r>
            <a:r>
              <a:rPr lang="ru-RU" sz="5400" dirty="0" smtClean="0"/>
              <a:t> о решении вопроса по грузино-осетинскому конфликту.</a:t>
            </a:r>
            <a:endParaRPr lang="ru-RU" sz="5400" dirty="0" smtClean="0"/>
          </a:p>
          <a:p>
            <a:r>
              <a:rPr lang="ru-RU" sz="5400" dirty="0" smtClean="0"/>
              <a:t>2. </a:t>
            </a:r>
            <a:r>
              <a:rPr lang="ru-RU" sz="5400" dirty="0" smtClean="0">
                <a:solidFill>
                  <a:srgbClr val="FF0000"/>
                </a:solidFill>
              </a:rPr>
              <a:t>Кресло</a:t>
            </a:r>
            <a:r>
              <a:rPr lang="ru-RU" sz="5400" dirty="0" smtClean="0"/>
              <a:t>-качалка </a:t>
            </a:r>
            <a:r>
              <a:rPr lang="ru-RU" sz="5400" dirty="0" smtClean="0">
                <a:solidFill>
                  <a:srgbClr val="FF0000"/>
                </a:solidFill>
              </a:rPr>
              <a:t>отремонтирована</a:t>
            </a:r>
            <a:r>
              <a:rPr lang="ru-RU" sz="5400" dirty="0" smtClean="0"/>
              <a:t>.</a:t>
            </a:r>
            <a:endParaRPr lang="ru-RU" sz="5400" dirty="0" smtClean="0"/>
          </a:p>
          <a:p>
            <a:r>
              <a:rPr lang="ru-RU" sz="5400" dirty="0" smtClean="0"/>
              <a:t>3. [</a:t>
            </a:r>
            <a:r>
              <a:rPr lang="ru-RU" sz="5400" dirty="0" smtClean="0">
                <a:solidFill>
                  <a:srgbClr val="FF0000"/>
                </a:solidFill>
              </a:rPr>
              <a:t>Все</a:t>
            </a:r>
            <a:r>
              <a:rPr lang="ru-RU" sz="5400" dirty="0" smtClean="0"/>
              <a:t>, (</a:t>
            </a:r>
            <a:r>
              <a:rPr lang="ru-RU" sz="5400" dirty="0" smtClean="0">
                <a:solidFill>
                  <a:srgbClr val="FF0000"/>
                </a:solidFill>
              </a:rPr>
              <a:t>кто интересуются </a:t>
            </a:r>
            <a:r>
              <a:rPr lang="ru-RU" sz="5400" dirty="0" smtClean="0"/>
              <a:t>театром), </a:t>
            </a:r>
            <a:r>
              <a:rPr lang="ru-RU" sz="5400" dirty="0" smtClean="0">
                <a:solidFill>
                  <a:srgbClr val="FF0000"/>
                </a:solidFill>
              </a:rPr>
              <a:t>знает</a:t>
            </a:r>
            <a:r>
              <a:rPr lang="ru-RU" sz="5400" dirty="0" smtClean="0"/>
              <a:t> имя Алексея Бахрушина]</a:t>
            </a:r>
            <a:endParaRPr lang="ru-RU" sz="5400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4000" dirty="0" smtClean="0"/>
              <a:t>Раскольников придумал и восхищался своей теорией. </a:t>
            </a:r>
            <a:endParaRPr lang="ru-RU" sz="4000" dirty="0" smtClean="0"/>
          </a:p>
          <a:p>
            <a:r>
              <a:rPr lang="ru-RU" sz="4000" dirty="0" smtClean="0"/>
              <a:t>Натянуть и выстрелить из лука непросто.</a:t>
            </a:r>
            <a:endParaRPr lang="ru-RU" sz="4000" dirty="0" smtClean="0"/>
          </a:p>
          <a:p>
            <a:r>
              <a:rPr lang="ru-RU" sz="4000" dirty="0" smtClean="0"/>
              <a:t>Книги эти интересны и хорошо иллюстрированные.</a:t>
            </a:r>
            <a:endParaRPr lang="ru-RU" sz="4000" dirty="0" smtClean="0"/>
          </a:p>
          <a:p>
            <a:r>
              <a:rPr lang="ru-RU" sz="4000" dirty="0" smtClean="0"/>
              <a:t>Толпы людей были повсюду: на улицах, площадях, скверах.</a:t>
            </a:r>
            <a:endParaRPr lang="ru-RU" sz="4000" dirty="0" smtClean="0"/>
          </a:p>
          <a:p>
            <a:endParaRPr lang="ru-RU" dirty="0"/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chemeClr val="accent6"/>
                </a:solidFill>
              </a:rPr>
              <a:t>Ошибки в построении предложения </a:t>
            </a:r>
            <a:br>
              <a:rPr lang="ru-RU" b="1" dirty="0" smtClean="0">
                <a:solidFill>
                  <a:schemeClr val="accent6"/>
                </a:solidFill>
              </a:rPr>
            </a:br>
            <a:r>
              <a:rPr lang="ru-RU" b="1" dirty="0" smtClean="0">
                <a:solidFill>
                  <a:srgbClr val="FF0000"/>
                </a:solidFill>
              </a:rPr>
              <a:t>с однородными членами</a:t>
            </a:r>
            <a:endParaRPr lang="ru-RU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chemeClr val="accent6"/>
                </a:solidFill>
              </a:rPr>
              <a:t>Ошибки в построении предложения </a:t>
            </a:r>
            <a:br>
              <a:rPr lang="ru-RU" b="1" dirty="0" smtClean="0">
                <a:solidFill>
                  <a:schemeClr val="accent6"/>
                </a:solidFill>
              </a:rPr>
            </a:br>
            <a:r>
              <a:rPr lang="ru-RU" b="1" dirty="0" smtClean="0">
                <a:solidFill>
                  <a:srgbClr val="FF0000"/>
                </a:solidFill>
              </a:rPr>
              <a:t>с однородными членами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825624"/>
            <a:ext cx="10515600" cy="5184775"/>
          </a:xfrm>
        </p:spPr>
        <p:txBody>
          <a:bodyPr>
            <a:normAutofit/>
          </a:bodyPr>
          <a:lstStyle/>
          <a:p>
            <a:r>
              <a:rPr lang="ru-RU" sz="3600" dirty="0" smtClean="0"/>
              <a:t>Жизнь крестьян изображена в произведениях русских классиков: Гоголь, Тургенев, Толстой.</a:t>
            </a:r>
            <a:endParaRPr lang="ru-RU" sz="3600" dirty="0" smtClean="0"/>
          </a:p>
          <a:p>
            <a:r>
              <a:rPr lang="ru-RU" sz="3600" dirty="0" smtClean="0"/>
              <a:t>В пакете лежали апельсины, сок, бананы, фрукты.</a:t>
            </a:r>
            <a:endParaRPr lang="ru-RU" sz="3600" dirty="0" smtClean="0"/>
          </a:p>
          <a:p>
            <a:r>
              <a:rPr lang="ru-RU" sz="3600" dirty="0" smtClean="0"/>
              <a:t>Можно утверждать, что настроение было не только главным для создателя стихотворения, но и для читателей.</a:t>
            </a:r>
            <a:endParaRPr lang="ru-RU" sz="3600" dirty="0" smtClean="0"/>
          </a:p>
          <a:p>
            <a:r>
              <a:rPr lang="ru-RU" sz="3600" dirty="0" smtClean="0"/>
              <a:t>В Северной Африке мы наблюдали много особенностей как в природе, а также и в людских нравах.</a:t>
            </a:r>
            <a:endParaRPr lang="ru-RU" sz="3600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chemeClr val="accent6"/>
                </a:solidFill>
              </a:rPr>
              <a:t>Неправильное построение предложения </a:t>
            </a:r>
            <a:br>
              <a:rPr lang="ru-RU" b="1" dirty="0" smtClean="0"/>
            </a:br>
            <a:r>
              <a:rPr lang="ru-RU" b="1" dirty="0" smtClean="0">
                <a:solidFill>
                  <a:srgbClr val="FF0000"/>
                </a:solidFill>
              </a:rPr>
              <a:t>с косвенной речью.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6000" dirty="0" smtClean="0"/>
              <a:t>Автор утверждает, что </a:t>
            </a:r>
            <a:r>
              <a:rPr lang="ru-RU" sz="6000" b="1" dirty="0" smtClean="0">
                <a:solidFill>
                  <a:srgbClr val="FF0000"/>
                </a:solidFill>
              </a:rPr>
              <a:t>я</a:t>
            </a:r>
            <a:r>
              <a:rPr lang="ru-RU" sz="6000" dirty="0" smtClean="0"/>
              <a:t> это знаю, а не просто предполагаю </a:t>
            </a:r>
            <a:endParaRPr lang="ru-RU" sz="6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chemeClr val="accent6"/>
                </a:solidFill>
              </a:rPr>
              <a:t>Ошибки в построении </a:t>
            </a:r>
            <a:br>
              <a:rPr lang="ru-RU" b="1" dirty="0" smtClean="0">
                <a:solidFill>
                  <a:schemeClr val="accent6"/>
                </a:solidFill>
              </a:rPr>
            </a:br>
            <a:r>
              <a:rPr lang="ru-RU" b="1" dirty="0" smtClean="0">
                <a:solidFill>
                  <a:srgbClr val="FF0000"/>
                </a:solidFill>
              </a:rPr>
              <a:t>сложного предложения.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4800" dirty="0" smtClean="0"/>
              <a:t>В письме говорилось, что в город едет ревизор, которым управляет </a:t>
            </a:r>
            <a:r>
              <a:rPr lang="ru-RU" sz="4800" dirty="0" err="1" smtClean="0"/>
              <a:t>Сквозник</a:t>
            </a:r>
            <a:r>
              <a:rPr lang="ru-RU" sz="4800" dirty="0" smtClean="0"/>
              <a:t> – </a:t>
            </a:r>
            <a:r>
              <a:rPr lang="ru-RU" sz="4800" dirty="0" err="1" smtClean="0"/>
              <a:t>Дмухановский</a:t>
            </a:r>
            <a:r>
              <a:rPr lang="ru-RU" sz="4800" dirty="0" smtClean="0"/>
              <a:t>.</a:t>
            </a:r>
            <a:endParaRPr lang="ru-RU" sz="4800" dirty="0" smtClean="0"/>
          </a:p>
          <a:p>
            <a:r>
              <a:rPr lang="ru-RU" sz="4800" dirty="0" smtClean="0"/>
              <a:t>Перед дуэлью Печорин любуется природой, а Вернер спрашивает, что написал ли он своё завещание.</a:t>
            </a:r>
            <a:endParaRPr lang="ru-RU" sz="4800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2387</Words>
  <Application>WPS Presentation</Application>
  <PresentationFormat>Произвольный</PresentationFormat>
  <Paragraphs>79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3" baseType="lpstr">
      <vt:lpstr>Arial</vt:lpstr>
      <vt:lpstr>SimSun</vt:lpstr>
      <vt:lpstr>Wingdings</vt:lpstr>
      <vt:lpstr>GothaPro</vt:lpstr>
      <vt:lpstr>Segoe Print</vt:lpstr>
      <vt:lpstr>Times New Roman</vt:lpstr>
      <vt:lpstr>Calibri Light</vt:lpstr>
      <vt:lpstr>Calibri</vt:lpstr>
      <vt:lpstr>Microsoft YaHei</vt:lpstr>
      <vt:lpstr>Arial Unicode MS</vt:lpstr>
      <vt:lpstr>Тема Office</vt:lpstr>
      <vt:lpstr>PowerPoint 演示文稿</vt:lpstr>
      <vt:lpstr>Нарушение построения предложения с несогласованным приложением.</vt:lpstr>
      <vt:lpstr>Нарушение в построении предложения с причастным оборотом</vt:lpstr>
      <vt:lpstr>Неправильное построение предложения с деепричастным оборотом</vt:lpstr>
      <vt:lpstr>Нарушение связи  между подлежащим и сказуемым </vt:lpstr>
      <vt:lpstr>Ошибки в построении предложения  с однородными членами</vt:lpstr>
      <vt:lpstr>Ошибки в построении предложения  с однородными членами</vt:lpstr>
      <vt:lpstr>Неправильное построение предложения  с косвенной речью.</vt:lpstr>
      <vt:lpstr>Ошибки в построении  сложного предложения.</vt:lpstr>
      <vt:lpstr>Неправильное употребление  падежной формы сущ.(мест.) с предлогом </vt:lpstr>
      <vt:lpstr>Нарушение видо-временной соотнесенности глагольных форм</vt:lpstr>
      <vt:lpstr>Нарушение управления.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Нарушение построения предложения с несогласованным приложением.</dc:title>
  <dc:creator>Елисеева</dc:creator>
  <cp:lastModifiedBy>Asus</cp:lastModifiedBy>
  <cp:revision>4</cp:revision>
  <dcterms:created xsi:type="dcterms:W3CDTF">2020-01-28T08:12:00Z</dcterms:created>
  <dcterms:modified xsi:type="dcterms:W3CDTF">2026-02-01T13:43:26Z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96F753B9870D4A54B333EF558CE543D8_13</vt:lpwstr>
  </property>
  <property fmtid="{D5CDD505-2E9C-101B-9397-08002B2CF9AE}" pid="3" name="KSOProductBuildVer">
    <vt:lpwstr>1049-12.2.0.23196</vt:lpwstr>
  </property>
</Properties>
</file>