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59" r:id="rId15"/>
    <p:sldId id="267" r:id="rId16"/>
    <p:sldId id="269" r:id="rId17"/>
    <p:sldId id="287" r:id="rId18"/>
    <p:sldId id="268" r:id="rId19"/>
    <p:sldId id="274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466966539239372E-2"/>
          <c:y val="3.8742209423125812E-2"/>
          <c:w val="0.69768865804819025"/>
          <c:h val="0.884308611116988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для продления рода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EF-42D0-B168-18D862F8AD5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для получения воспитания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EF-42D0-B168-18D862F8AD5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чтобы спокойно встретить старость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EEF-42D0-B168-18D862F8AD5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для поддержки и помощи на протяжении детства и юношества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3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EEF-42D0-B168-18D862F8AD59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для организации досуга, взаимообогащения интересов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EEF-42D0-B168-18D862F8AD59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для формирования индивида как личности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3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EEF-42D0-B168-18D862F8AD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072768"/>
        <c:axId val="113149440"/>
      </c:barChart>
      <c:catAx>
        <c:axId val="1130727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3149440"/>
        <c:crosses val="autoZero"/>
        <c:auto val="1"/>
        <c:lblAlgn val="ctr"/>
        <c:lblOffset val="100"/>
        <c:noMultiLvlLbl val="0"/>
      </c:catAx>
      <c:valAx>
        <c:axId val="113149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307276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75825368250416336"/>
          <c:y val="2.3692310989470337E-2"/>
          <c:w val="0.22352568718318144"/>
          <c:h val="0.9316781211009335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466966539239393E-2"/>
          <c:y val="3.8742209423125812E-2"/>
          <c:w val="0.69768865804818991"/>
          <c:h val="0.8843086111169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неполная семья является нормой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Взррослые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D1-4046-B04A-6D2DD91D7F0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не полная семья не должна доминировать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Взррослые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D1-4046-B04A-6D2DD91D7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207552"/>
        <c:axId val="89279488"/>
      </c:barChart>
      <c:catAx>
        <c:axId val="89207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9279488"/>
        <c:crosses val="autoZero"/>
        <c:auto val="1"/>
        <c:lblAlgn val="ctr"/>
        <c:lblOffset val="100"/>
        <c:noMultiLvlLbl val="0"/>
      </c:catAx>
      <c:valAx>
        <c:axId val="89279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207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825368250416381"/>
          <c:y val="2.3692310989470351E-2"/>
          <c:w val="0.22352568718318139"/>
          <c:h val="0.9316781211009335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466966539239393E-2"/>
          <c:y val="3.8742209423125812E-2"/>
          <c:w val="0.69768865804818991"/>
          <c:h val="0.8843086111169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18 -22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63-4F7F-BBD0-FB7CA31D290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23-30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63-4F7F-BBD0-FB7CA31D290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31-35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63-4F7F-BBD0-FB7CA31D290C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Возраст не имеет значения, важно обоюдное согласие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7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63-4F7F-BBD0-FB7CA31D29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151360"/>
        <c:axId val="113170688"/>
      </c:barChart>
      <c:catAx>
        <c:axId val="1131513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3170688"/>
        <c:crosses val="autoZero"/>
        <c:auto val="1"/>
        <c:lblAlgn val="ctr"/>
        <c:lblOffset val="100"/>
        <c:noMultiLvlLbl val="0"/>
      </c:catAx>
      <c:valAx>
        <c:axId val="113170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315136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0.75825368250416381"/>
          <c:y val="2.3692310989470351E-2"/>
          <c:w val="0.22352568718318139"/>
          <c:h val="0.9316781211009335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466966539239393E-2"/>
          <c:y val="3.8742209423125812E-2"/>
          <c:w val="0.69768865804818991"/>
          <c:h val="0.8843086111169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муж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FC-4506-92BB-E84607BD6C8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жена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FC-4506-92BB-E84607BD6C8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старшее поколение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3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CFC-4506-92BB-E84607BD6C8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равноправие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7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CFC-4506-92BB-E84607BD6C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339008"/>
        <c:axId val="113395968"/>
      </c:barChart>
      <c:catAx>
        <c:axId val="1133390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3395968"/>
        <c:crosses val="autoZero"/>
        <c:auto val="1"/>
        <c:lblAlgn val="ctr"/>
        <c:lblOffset val="100"/>
        <c:noMultiLvlLbl val="0"/>
      </c:catAx>
      <c:valAx>
        <c:axId val="1133959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333900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75825368250416381"/>
          <c:y val="2.3692310989470351E-2"/>
          <c:w val="0.22352568718318139"/>
          <c:h val="0.9316781211009335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466966539239393E-2"/>
          <c:y val="3.8742209423125812E-2"/>
          <c:w val="0.69768865804818991"/>
          <c:h val="0.8843086111169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любовь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24-4536-BEEF-BAE29BD4CD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доверие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524-4536-BEEF-BAE29BD4CDF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взаимопонимание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524-4536-BEEF-BAE29BD4CDFC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уважение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13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524-4536-BEEF-BAE29BD4CD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795008"/>
        <c:axId val="106796544"/>
      </c:barChart>
      <c:catAx>
        <c:axId val="1067950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6796544"/>
        <c:crosses val="autoZero"/>
        <c:auto val="1"/>
        <c:lblAlgn val="ctr"/>
        <c:lblOffset val="100"/>
        <c:noMultiLvlLbl val="0"/>
      </c:catAx>
      <c:valAx>
        <c:axId val="1067965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79500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75825368250416381"/>
          <c:y val="2.3692310989470351E-2"/>
          <c:w val="0.21331612293915803"/>
          <c:h val="0.7435888021574467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466966539239421E-2"/>
          <c:y val="3.8742209423125812E-2"/>
          <c:w val="0.69768865804819036"/>
          <c:h val="0.8843086111169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взаимопонимания и уважения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A0-4592-B766-3C38D6D63AD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любви и привязанности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A0-4592-B766-3C38D6D63AD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доверия и поддержки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Обучающиеся</c:v>
                </c:pt>
                <c:pt idx="1">
                  <c:v>Взрослые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14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4A0-4592-B766-3C38D6D63A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771968"/>
        <c:axId val="106802560"/>
      </c:barChart>
      <c:catAx>
        <c:axId val="106771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6802560"/>
        <c:crosses val="autoZero"/>
        <c:auto val="1"/>
        <c:lblAlgn val="ctr"/>
        <c:lblOffset val="100"/>
        <c:noMultiLvlLbl val="0"/>
      </c:catAx>
      <c:valAx>
        <c:axId val="106802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77196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75825368250416403"/>
          <c:y val="2.3692310989470368E-2"/>
          <c:w val="0.21331612293915803"/>
          <c:h val="0.7435888021574467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7605" y="1124744"/>
            <a:ext cx="80648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проект:</a:t>
            </a:r>
          </a:p>
          <a:p>
            <a:pPr algn="ctr"/>
            <a:r>
              <a:rPr lang="ru-RU" sz="4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«Зачем человеку семья»</a:t>
            </a:r>
            <a:endParaRPr lang="ru-RU" sz="44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23118" y="4546169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Выполнила: </a:t>
            </a:r>
          </a:p>
          <a:p>
            <a:pPr algn="r">
              <a:spcAft>
                <a:spcPts val="0"/>
              </a:spcAft>
            </a:pPr>
            <a:r>
              <a:rPr lang="ru-RU" sz="1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ученица 7 класса</a:t>
            </a:r>
            <a:endParaRPr lang="ru-RU" sz="16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 algn="r"/>
            <a:r>
              <a:rPr lang="ru-RU" sz="1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Куратор: :</a:t>
            </a:r>
          </a:p>
          <a:p>
            <a:pPr algn="r">
              <a:spcAft>
                <a:spcPts val="0"/>
              </a:spcAft>
            </a:pPr>
            <a:r>
              <a:rPr lang="ru-RU" sz="1600" b="1" dirty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Социальный педагог </a:t>
            </a:r>
            <a:endParaRPr lang="ru-RU" sz="16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600" b="1" dirty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 Вахрушева Ольга Эдуардовна</a:t>
            </a:r>
          </a:p>
          <a:p>
            <a:pPr algn="r">
              <a:spcAft>
                <a:spcPts val="0"/>
              </a:spcAft>
            </a:pPr>
            <a:endParaRPr lang="ru-RU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83"/>
          <a:stretch/>
        </p:blipFill>
        <p:spPr bwMode="auto">
          <a:xfrm>
            <a:off x="2954323" y="2708920"/>
            <a:ext cx="4013792" cy="2168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188640"/>
            <a:ext cx="8481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           </a:t>
            </a:r>
            <a:r>
              <a:rPr lang="ru-RU" sz="2000" b="1" dirty="0"/>
              <a:t>Муниципальное общеобразовательное учреждение</a:t>
            </a:r>
            <a:br>
              <a:rPr lang="ru-RU" sz="2000" b="1" dirty="0"/>
            </a:br>
            <a:r>
              <a:rPr lang="ru-RU" sz="2000" b="1" u="sng" dirty="0"/>
              <a:t>«Средняя общеобразовательная школа № 38 им. В.И. </a:t>
            </a:r>
            <a:r>
              <a:rPr lang="ru-RU" sz="2000" b="1" u="sng" dirty="0" err="1"/>
              <a:t>Машковцева</a:t>
            </a:r>
            <a:r>
              <a:rPr lang="ru-RU" sz="2000" b="1" u="sng" dirty="0"/>
              <a:t>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74169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89248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00"/>
                </a:solidFill>
              </a:rPr>
              <a:t>3. В каком возрасте лучше всего жениться/выходить замуж?</a:t>
            </a:r>
          </a:p>
          <a:p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539552" y="1052736"/>
          <a:ext cx="8280919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60648"/>
            <a:ext cx="727280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00"/>
                </a:solidFill>
              </a:rPr>
              <a:t>4. Кто в семье должен быть главным?</a:t>
            </a:r>
          </a:p>
          <a:p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611560" y="908720"/>
          <a:ext cx="8280919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820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00"/>
                </a:solidFill>
              </a:rPr>
              <a:t>5. Какая из ценностей важнее всего для семьи?</a:t>
            </a:r>
          </a:p>
          <a:p>
            <a:endParaRPr lang="ru-RU" sz="2800" b="1" dirty="0">
              <a:solidFill>
                <a:srgbClr val="003300"/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539552" y="980728"/>
          <a:ext cx="8064895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332656"/>
            <a:ext cx="648072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00"/>
                </a:solidFill>
              </a:rPr>
              <a:t>6. От чего зависит семейное счастье?</a:t>
            </a:r>
          </a:p>
          <a:p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467544" y="1052736"/>
          <a:ext cx="7920879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60648"/>
            <a:ext cx="8424936" cy="6270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Bef>
                <a:spcPts val="900"/>
              </a:spcBef>
              <a:spcAft>
                <a:spcPts val="0"/>
              </a:spcAft>
            </a:pPr>
            <a:r>
              <a:rPr lang="ru-RU" sz="40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Вывод:</a:t>
            </a:r>
            <a:endParaRPr lang="ru-RU" sz="40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r>
              <a:rPr lang="ru-RU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необходима для человека и является основной малой социальной группой, в которой: </a:t>
            </a: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закладываются основные жизненные ценности;</a:t>
            </a: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семейные отношения должны строиться на любви, уважении и доверии;</a:t>
            </a: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в основе семьи лежит любовь, взаимопонимание, доверие и уважение;</a:t>
            </a: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семья создается в зрелом возрасте  и семейные отношения формируются осмысленно;</a:t>
            </a: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приоритетным в семье остается равноправие между мужчиной и женщиной, хотя доминируют мужчина, как лица несущие ответственность за финансовое благополучие семейных отношений</a:t>
            </a:r>
            <a:r>
              <a:rPr lang="ru-RU" sz="28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6400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uch-01\Desktop\Проекты  7 класс 2021\Алиева 7 в\изображение_viber_2021-03-12_14-30-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4250651" cy="5680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C:\Users\uch-01\Desktop\Проекты  7 класс 2021\Алиева 7 в\изображение_viber_2021-03-12_14-30-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548680"/>
            <a:ext cx="3563888" cy="4762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51520" y="188640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Классный час «Семья и ценности»</a:t>
            </a:r>
          </a:p>
        </p:txBody>
      </p:sp>
    </p:spTree>
    <p:extLst>
      <p:ext uri="{BB962C8B-B14F-4D97-AF65-F5344CB8AC3E}">
        <p14:creationId xmlns:p14="http://schemas.microsoft.com/office/powerpoint/2010/main" val="1511003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uch-01\Desktop\Проекты  7 класс 2021\Алиева 7 в\Зачем человеку семья 1\kuraeva-sofiya-4b-1-c801765f896fe07a7d273133b43f6b0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69747"/>
            <a:ext cx="5851004" cy="4388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23728" y="0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Семейный герб</a:t>
            </a:r>
          </a:p>
        </p:txBody>
      </p:sp>
      <p:pic>
        <p:nvPicPr>
          <p:cNvPr id="9218" name="Picture 2" descr="C:\Users\uch-01\Desktop\герб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500" y="548680"/>
            <a:ext cx="5524500" cy="4695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1003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Мое семейное древо – герб моей семьи.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0"/>
            <a:ext cx="84969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Желаю, чтобы у всех людей на Земле была своя семья, с которой можно поделить и горе и радости, в которую бы хотелось всегда возвращаться , и которая бы тебя понимала без слов  и любила тебя как ты их.</a:t>
            </a:r>
          </a:p>
        </p:txBody>
      </p:sp>
      <p:pic>
        <p:nvPicPr>
          <p:cNvPr id="8193" name="Picture 1" descr="C:\Users\uch-01\Desktop\Проекты  7 класс 2021\Алиева 7 в\depositphotos_76210487-stock-photo-extended-family-smiling-in-th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76872"/>
            <a:ext cx="6768752" cy="4512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10036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</a:p>
          <a:p>
            <a:pPr algn="ctr"/>
            <a:r>
              <a:rPr lang="ru-RU" sz="7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ВНИМАНИЕ!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151" y="3429000"/>
            <a:ext cx="3455665" cy="25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6443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67645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Ailə-yer üzündə ən rahat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və isti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yerdir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algn="r">
              <a:lnSpc>
                <a:spcPct val="150000"/>
              </a:lnSpc>
            </a:pP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Və bu</a:t>
            </a:r>
            <a:r>
              <a:rPr lang="ru-RU" sz="2800" b="1" i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yerdə həqiqətən xoşbəxtsiniz!</a:t>
            </a:r>
            <a:endParaRPr lang="ru-RU" sz="2800" b="1" i="1" dirty="0">
              <a:solidFill>
                <a:srgbClr val="0033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/>
                <a:cs typeface="Times New Roman" panose="02020603050405020304" pitchFamily="18" charset="0"/>
              </a:rPr>
              <a:t>«Семья – самое уютное и теплое место на земле. И в этом местечке ты по настоящему счастлив!» </a:t>
            </a:r>
          </a:p>
          <a:p>
            <a:pPr algn="r">
              <a:lnSpc>
                <a:spcPct val="150000"/>
              </a:lnSpc>
            </a:pPr>
            <a:r>
              <a:rPr lang="ru-RU" sz="2000" b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(азербайджанская половица)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4259137" cy="3396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5334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7605" y="1124744"/>
            <a:ext cx="80648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проект:</a:t>
            </a:r>
          </a:p>
          <a:p>
            <a:pPr algn="ctr"/>
            <a:r>
              <a:rPr lang="ru-RU" sz="4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«Зачем человеку семья»</a:t>
            </a:r>
            <a:endParaRPr lang="ru-RU" sz="44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23118" y="4546169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Выполнила: </a:t>
            </a:r>
          </a:p>
          <a:p>
            <a:pPr algn="r">
              <a:spcAft>
                <a:spcPts val="0"/>
              </a:spcAft>
            </a:pPr>
            <a:r>
              <a:rPr lang="ru-RU" sz="1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ученица 7 класса</a:t>
            </a:r>
            <a:endParaRPr lang="ru-RU" sz="16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 algn="r"/>
            <a:r>
              <a:rPr lang="ru-RU" sz="1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Куратор: :</a:t>
            </a:r>
          </a:p>
          <a:p>
            <a:pPr algn="r">
              <a:spcAft>
                <a:spcPts val="0"/>
              </a:spcAft>
            </a:pPr>
            <a:r>
              <a:rPr lang="ru-RU" sz="1600" b="1" dirty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Социальный педагог </a:t>
            </a:r>
            <a:endParaRPr lang="ru-RU" sz="16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600" b="1" dirty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 Вахрушева Ольга Эдуардовна</a:t>
            </a:r>
          </a:p>
          <a:p>
            <a:pPr algn="r">
              <a:spcAft>
                <a:spcPts val="0"/>
              </a:spcAft>
            </a:pPr>
            <a:endParaRPr lang="ru-RU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83"/>
          <a:stretch/>
        </p:blipFill>
        <p:spPr bwMode="auto">
          <a:xfrm>
            <a:off x="2954323" y="2708920"/>
            <a:ext cx="4013792" cy="2168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188640"/>
            <a:ext cx="8481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           </a:t>
            </a:r>
            <a:r>
              <a:rPr lang="ru-RU" sz="2000" b="1" dirty="0"/>
              <a:t>Муниципальное общеобразовательное учреждение</a:t>
            </a:r>
            <a:br>
              <a:rPr lang="ru-RU" sz="2000" b="1" dirty="0"/>
            </a:br>
            <a:r>
              <a:rPr lang="ru-RU" sz="2000" b="1" u="sng" dirty="0"/>
              <a:t>«Средняя общеобразовательная школа № 38 им. В.И. </a:t>
            </a:r>
            <a:r>
              <a:rPr lang="ru-RU" sz="2000" b="1" u="sng" dirty="0" err="1"/>
              <a:t>Машковцева</a:t>
            </a:r>
            <a:r>
              <a:rPr lang="ru-RU" sz="2000" b="1" u="sng" dirty="0"/>
              <a:t>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74169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5"/>
            <a:ext cx="8640960" cy="2115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Bef>
                <a:spcPts val="900"/>
              </a:spcBef>
              <a:spcAft>
                <a:spcPts val="0"/>
              </a:spcAft>
            </a:pPr>
            <a:r>
              <a:rPr lang="ru-RU" sz="40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Цель: </a:t>
            </a:r>
          </a:p>
          <a:p>
            <a:pPr algn="ctr">
              <a:spcBef>
                <a:spcPts val="900"/>
              </a:spcBef>
              <a:spcAft>
                <a:spcPts val="0"/>
              </a:spcAft>
            </a:pPr>
            <a:r>
              <a:rPr lang="ru-RU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создать буклет, который поможет моим сверстникам определить для чего нужна человеку семья. </a:t>
            </a:r>
            <a:endParaRPr lang="ru-RU" sz="28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64904"/>
            <a:ext cx="5078338" cy="38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2140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ch-01\Desktop\Проекты  7 класс 2021\Алиева 7 в\Зачем человеку семья 1\598000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028384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79512" y="4293096"/>
            <a:ext cx="896448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38</a:t>
            </a:r>
          </a:p>
          <a:p>
            <a:r>
              <a:rPr lang="ru-RU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Материнство и детство, семья находятся под защитой государства.</a:t>
            </a:r>
          </a:p>
          <a:p>
            <a:r>
              <a:rPr lang="ru-RU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Забота о детях, их воспитание - равное право и обязанность родителей.</a:t>
            </a:r>
          </a:p>
          <a:p>
            <a:r>
              <a:rPr lang="ru-RU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Трудоспособные дети, достигшие 18 лет, должны заботиться о нетрудоспособных родителях.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ch-01\Desktop\Проекты  7 класс 2021\Алиева 7 в\Зачем человеку семья 1\743189_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39"/>
            <a:ext cx="7200800" cy="4817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83568" y="5157192"/>
            <a:ext cx="7272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2008 году в России тоже появился День семьи, который отмечается 8 июля. Он посвящен памяти святых Петра и </a:t>
            </a:r>
            <a:r>
              <a:rPr lang="ru-RU" sz="2400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Февронии</a:t>
            </a:r>
            <a:r>
              <a:rPr lang="ru-RU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Муромских.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паспорт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980728"/>
          <a:ext cx="5760639" cy="2286000"/>
        </p:xfrm>
        <a:graphic>
          <a:graphicData uri="http://schemas.openxmlformats.org/drawingml/2006/table">
            <a:tbl>
              <a:tblPr/>
              <a:tblGrid>
                <a:gridCol w="1943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73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02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2019-2020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2020-2021 учебный год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всего семей 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778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800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многодетных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112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неполные семьи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3717032"/>
          <a:ext cx="5688632" cy="2755715"/>
        </p:xfrm>
        <a:graphic>
          <a:graphicData uri="http://schemas.openxmlformats.org/drawingml/2006/table">
            <a:tbl>
              <a:tblPr/>
              <a:tblGrid>
                <a:gridCol w="1021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9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6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общее количество семей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многодетные семьи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семьи одиноких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семьи разведенных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44208" y="1628800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2200" y="4005064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60648"/>
            <a:ext cx="64807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Моя семья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Анкета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908720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1. </a:t>
            </a:r>
            <a:r>
              <a:rPr lang="ru-RU" sz="2400" b="1" dirty="0">
                <a:solidFill>
                  <a:srgbClr val="003300"/>
                </a:solidFill>
              </a:rPr>
              <a:t>Для чего </a:t>
            </a:r>
            <a:r>
              <a:rPr lang="ru-RU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нужна</a:t>
            </a:r>
            <a:r>
              <a:rPr lang="ru-RU" sz="2400" b="1" dirty="0">
                <a:solidFill>
                  <a:srgbClr val="003300"/>
                </a:solidFill>
              </a:rPr>
              <a:t> семья?</a:t>
            </a:r>
            <a:endParaRPr lang="ru-RU" sz="24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23528" y="1628800"/>
          <a:ext cx="8496944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00"/>
                </a:solidFill>
              </a:rPr>
              <a:t>2.  Является ли неполная семья нормой в наше время:</a:t>
            </a:r>
            <a:endParaRPr lang="ru-RU" sz="2800" dirty="0">
              <a:solidFill>
                <a:srgbClr val="003300"/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467544" y="1124744"/>
          <a:ext cx="8352928" cy="5281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447</Words>
  <Application>Microsoft Office PowerPoint</Application>
  <PresentationFormat>Экран (4:3)</PresentationFormat>
  <Paragraphs>75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Segoe Script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Кормышов</dc:creator>
  <cp:lastModifiedBy>Пользователь</cp:lastModifiedBy>
  <cp:revision>48</cp:revision>
  <dcterms:created xsi:type="dcterms:W3CDTF">2016-02-13T19:21:04Z</dcterms:created>
  <dcterms:modified xsi:type="dcterms:W3CDTF">2026-02-07T18:35:45Z</dcterms:modified>
</cp:coreProperties>
</file>