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handoutMasterIdLst>
    <p:handoutMasterId r:id="rId30"/>
  </p:handoutMasterIdLst>
  <p:sldIdLst>
    <p:sldId id="256" r:id="rId2"/>
    <p:sldId id="257" r:id="rId3"/>
    <p:sldId id="258" r:id="rId4"/>
    <p:sldId id="259" r:id="rId5"/>
    <p:sldId id="286" r:id="rId6"/>
    <p:sldId id="287" r:id="rId7"/>
    <p:sldId id="288" r:id="rId8"/>
    <p:sldId id="289" r:id="rId9"/>
    <p:sldId id="263" r:id="rId10"/>
    <p:sldId id="261" r:id="rId11"/>
    <p:sldId id="264" r:id="rId12"/>
    <p:sldId id="265" r:id="rId13"/>
    <p:sldId id="266" r:id="rId14"/>
    <p:sldId id="273" r:id="rId15"/>
    <p:sldId id="270" r:id="rId16"/>
    <p:sldId id="294" r:id="rId17"/>
    <p:sldId id="274" r:id="rId18"/>
    <p:sldId id="275" r:id="rId19"/>
    <p:sldId id="276" r:id="rId20"/>
    <p:sldId id="292" r:id="rId21"/>
    <p:sldId id="277" r:id="rId22"/>
    <p:sldId id="281" r:id="rId23"/>
    <p:sldId id="285" r:id="rId24"/>
    <p:sldId id="282" r:id="rId25"/>
    <p:sldId id="284" r:id="rId26"/>
    <p:sldId id="291" r:id="rId27"/>
    <p:sldId id="293"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99"/>
    <a:srgbClr val="0099FF"/>
    <a:srgbClr val="FF33CC"/>
    <a:srgbClr val="006600"/>
    <a:srgbClr val="990033"/>
    <a:srgbClr val="00CC00"/>
    <a:srgbClr val="0000FF"/>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20" autoAdjust="0"/>
    <p:restoredTop sz="94660"/>
  </p:normalViewPr>
  <p:slideViewPr>
    <p:cSldViewPr>
      <p:cViewPr varScale="1">
        <p:scale>
          <a:sx n="109" d="100"/>
          <a:sy n="109" d="100"/>
        </p:scale>
        <p:origin x="1542" y="108"/>
      </p:cViewPr>
      <p:guideLst>
        <p:guide orient="horz" pos="2160"/>
        <p:guide pos="2880"/>
      </p:guideLst>
    </p:cSldViewPr>
  </p:slideViewPr>
  <p:notesTextViewPr>
    <p:cViewPr>
      <p:scale>
        <a:sx n="100" d="100"/>
        <a:sy n="100" d="100"/>
      </p:scale>
      <p:origin x="0" y="0"/>
    </p:cViewPr>
  </p:notesTextViewPr>
  <p:notesViewPr>
    <p:cSldViewPr>
      <p:cViewPr varScale="1">
        <p:scale>
          <a:sx n="53" d="100"/>
          <a:sy n="53" d="100"/>
        </p:scale>
        <p:origin x="-184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8B04E3-7791-4388-B83A-35C7F3CC6349}" type="datetimeFigureOut">
              <a:rPr lang="ru-RU" smtClean="0"/>
              <a:pPr/>
              <a:t>08.02.2026</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D6517A-455A-4A06-8B46-7E5CAE7E394B}" type="slidenum">
              <a:rPr lang="ru-RU" smtClean="0"/>
              <a:pPr/>
              <a:t>‹#›</a:t>
            </a:fld>
            <a:endParaRPr lang="ru-RU"/>
          </a:p>
        </p:txBody>
      </p:sp>
    </p:spTree>
    <p:extLst>
      <p:ext uri="{BB962C8B-B14F-4D97-AF65-F5344CB8AC3E}">
        <p14:creationId xmlns:p14="http://schemas.microsoft.com/office/powerpoint/2010/main" val="14831450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AB6C50-8F58-477F-9DCE-060A133BC62D}" type="datetimeFigureOut">
              <a:rPr lang="ru-RU" smtClean="0"/>
              <a:pPr/>
              <a:t>08.02.2026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DEA26E-B48B-4B53-BAEC-70F092169FF2}" type="slidenum">
              <a:rPr lang="ru-RU" smtClean="0"/>
              <a:pPr/>
              <a:t>‹#›</a:t>
            </a:fld>
            <a:endParaRPr lang="ru-RU"/>
          </a:p>
        </p:txBody>
      </p:sp>
    </p:spTree>
    <p:extLst>
      <p:ext uri="{BB962C8B-B14F-4D97-AF65-F5344CB8AC3E}">
        <p14:creationId xmlns:p14="http://schemas.microsoft.com/office/powerpoint/2010/main" val="2213201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1DEA26E-B48B-4B53-BAEC-70F092169FF2}" type="slidenum">
              <a:rPr lang="ru-RU" smtClean="0"/>
              <a:pPr/>
              <a:t>1</a:t>
            </a:fld>
            <a:endParaRPr lang="ru-RU"/>
          </a:p>
        </p:txBody>
      </p:sp>
    </p:spTree>
    <p:extLst>
      <p:ext uri="{BB962C8B-B14F-4D97-AF65-F5344CB8AC3E}">
        <p14:creationId xmlns:p14="http://schemas.microsoft.com/office/powerpoint/2010/main" val="1143468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1DEA26E-B48B-4B53-BAEC-70F092169FF2}" type="slidenum">
              <a:rPr lang="ru-RU" smtClean="0"/>
              <a:pPr/>
              <a:t>9</a:t>
            </a:fld>
            <a:endParaRPr lang="ru-RU"/>
          </a:p>
        </p:txBody>
      </p:sp>
    </p:spTree>
    <p:extLst>
      <p:ext uri="{BB962C8B-B14F-4D97-AF65-F5344CB8AC3E}">
        <p14:creationId xmlns:p14="http://schemas.microsoft.com/office/powerpoint/2010/main" val="3432546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1DEA26E-B48B-4B53-BAEC-70F092169FF2}" type="slidenum">
              <a:rPr lang="ru-RU" smtClean="0"/>
              <a:pPr/>
              <a:t>13</a:t>
            </a:fld>
            <a:endParaRPr lang="ru-RU"/>
          </a:p>
        </p:txBody>
      </p:sp>
    </p:spTree>
    <p:extLst>
      <p:ext uri="{BB962C8B-B14F-4D97-AF65-F5344CB8AC3E}">
        <p14:creationId xmlns:p14="http://schemas.microsoft.com/office/powerpoint/2010/main" val="11113070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B40616C3-9339-4B17-A833-7BC731B5B1BF}" type="datetimeFigureOut">
              <a:rPr lang="ru-RU" smtClean="0"/>
              <a:pPr/>
              <a:t>08.02.2026</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2EFDF6FB-2A48-4719-8B7C-C55C540224BA}"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0616C3-9339-4B17-A833-7BC731B5B1BF}" type="datetimeFigureOut">
              <a:rPr lang="ru-RU" smtClean="0"/>
              <a:pPr/>
              <a:t>08.02.2026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EFDF6FB-2A48-4719-8B7C-C55C540224BA}" type="slidenum">
              <a:rPr lang="ru-RU" smtClean="0"/>
              <a:pPr/>
              <a:t>‹#›</a:t>
            </a:fld>
            <a:endParaRPr lang="ru-RU"/>
          </a:p>
        </p:txBody>
      </p:sp>
    </p:spTree>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B40616C3-9339-4B17-A833-7BC731B5B1BF}" type="datetimeFigureOut">
              <a:rPr lang="ru-RU" smtClean="0"/>
              <a:pPr/>
              <a:t>08.02.2026</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2EFDF6FB-2A48-4719-8B7C-C55C540224BA}" type="slidenum">
              <a:rPr lang="ru-RU" smtClean="0"/>
              <a:pPr/>
              <a:t>‹#›</a:t>
            </a:fld>
            <a:endParaRPr lang="ru-RU"/>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0616C3-9339-4B17-A833-7BC731B5B1BF}" type="datetimeFigureOut">
              <a:rPr lang="ru-RU" smtClean="0"/>
              <a:pPr/>
              <a:t>08.02.2026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EFDF6FB-2A48-4719-8B7C-C55C540224BA}" type="slidenum">
              <a:rPr lang="ru-RU" smtClean="0"/>
              <a:pPr/>
              <a:t>‹#›</a:t>
            </a:fld>
            <a:endParaRPr lang="ru-RU"/>
          </a:p>
        </p:txBody>
      </p:sp>
    </p:spTree>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B40616C3-9339-4B17-A833-7BC731B5B1BF}" type="datetimeFigureOut">
              <a:rPr lang="ru-RU" smtClean="0"/>
              <a:pPr/>
              <a:t>08.02.2026</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2EFDF6FB-2A48-4719-8B7C-C55C540224BA}"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0616C3-9339-4B17-A833-7BC731B5B1BF}" type="datetimeFigureOut">
              <a:rPr lang="ru-RU" smtClean="0"/>
              <a:pPr/>
              <a:t>08.02.2026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EFDF6FB-2A48-4719-8B7C-C55C540224BA}" type="slidenum">
              <a:rPr lang="ru-RU" smtClean="0"/>
              <a:pPr/>
              <a:t>‹#›</a:t>
            </a:fld>
            <a:endParaRPr lang="ru-RU"/>
          </a:p>
        </p:txBody>
      </p:sp>
    </p:spTree>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0616C3-9339-4B17-A833-7BC731B5B1BF}" type="datetimeFigureOut">
              <a:rPr lang="ru-RU" smtClean="0"/>
              <a:pPr/>
              <a:t>08.02.2026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2EFDF6FB-2A48-4719-8B7C-C55C540224BA}" type="slidenum">
              <a:rPr lang="ru-RU" smtClean="0"/>
              <a:pPr/>
              <a:t>‹#›</a:t>
            </a:fld>
            <a:endParaRPr lang="ru-RU"/>
          </a:p>
        </p:txBody>
      </p:sp>
    </p:spTree>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0616C3-9339-4B17-A833-7BC731B5B1BF}" type="datetimeFigureOut">
              <a:rPr lang="ru-RU" smtClean="0"/>
              <a:pPr/>
              <a:t>08.02.2026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2EFDF6FB-2A48-4719-8B7C-C55C540224BA}" type="slidenum">
              <a:rPr lang="ru-RU" smtClean="0"/>
              <a:pPr/>
              <a:t>‹#›</a:t>
            </a:fld>
            <a:endParaRPr lang="ru-RU"/>
          </a:p>
        </p:txBody>
      </p:sp>
    </p:spTree>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B40616C3-9339-4B17-A833-7BC731B5B1BF}" type="datetimeFigureOut">
              <a:rPr lang="ru-RU" smtClean="0"/>
              <a:pPr/>
              <a:t>08.02.2026</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2EFDF6FB-2A48-4719-8B7C-C55C540224BA}" type="slidenum">
              <a:rPr lang="ru-RU" smtClean="0"/>
              <a:pPr/>
              <a:t>‹#›</a:t>
            </a:fld>
            <a:endParaRPr lang="ru-RU"/>
          </a:p>
        </p:txBody>
      </p:sp>
    </p:spTree>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0616C3-9339-4B17-A833-7BC731B5B1BF}" type="datetimeFigureOut">
              <a:rPr lang="ru-RU" smtClean="0"/>
              <a:pPr/>
              <a:t>08.02.2026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EFDF6FB-2A48-4719-8B7C-C55C540224BA}" type="slidenum">
              <a:rPr lang="ru-RU" smtClean="0"/>
              <a:pPr/>
              <a:t>‹#›</a:t>
            </a:fld>
            <a:endParaRPr lang="ru-RU"/>
          </a:p>
        </p:txBody>
      </p:sp>
    </p:spTree>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B40616C3-9339-4B17-A833-7BC731B5B1BF}" type="datetimeFigureOut">
              <a:rPr lang="ru-RU" smtClean="0"/>
              <a:pPr/>
              <a:t>08.02.2026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EFDF6FB-2A48-4719-8B7C-C55C540224BA}"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B40616C3-9339-4B17-A833-7BC731B5B1BF}" type="datetimeFigureOut">
              <a:rPr lang="ru-RU" smtClean="0"/>
              <a:pPr/>
              <a:t>08.02.2026</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2EFDF6FB-2A48-4719-8B7C-C55C540224B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p:transition>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57166"/>
            <a:ext cx="7772400" cy="1643073"/>
          </a:xfrm>
          <a:noFill/>
        </p:spPr>
        <p:txBody>
          <a:bodyPr>
            <a:normAutofit fontScale="90000"/>
          </a:bodyPr>
          <a:lstStyle/>
          <a:p>
            <a:pPr algn="ctr"/>
            <a:r>
              <a:rPr lang="ru-RU" b="1" i="1" dirty="0" smtClean="0">
                <a:solidFill>
                  <a:schemeClr val="bg1"/>
                </a:solidFill>
                <a:latin typeface="Arial Black" pitchFamily="34" charset="0"/>
                <a:cs typeface="Microsoft Sans Serif" pitchFamily="34" charset="0"/>
              </a:rPr>
              <a:t>«Дидактические игры в формировании  речи дошкольников»</a:t>
            </a:r>
            <a:endParaRPr lang="ru-RU" b="1" i="1" dirty="0">
              <a:solidFill>
                <a:schemeClr val="bg1"/>
              </a:solidFill>
              <a:latin typeface="Arial Black" pitchFamily="34" charset="0"/>
              <a:cs typeface="Microsoft Sans Serif" pitchFamily="34" charset="0"/>
            </a:endParaRPr>
          </a:p>
        </p:txBody>
      </p:sp>
      <p:sp>
        <p:nvSpPr>
          <p:cNvPr id="3" name="Подзаголовок 2"/>
          <p:cNvSpPr>
            <a:spLocks noGrp="1"/>
          </p:cNvSpPr>
          <p:nvPr>
            <p:ph type="subTitle" idx="1"/>
          </p:nvPr>
        </p:nvSpPr>
        <p:spPr>
          <a:xfrm>
            <a:off x="642910" y="2214554"/>
            <a:ext cx="7858180" cy="3424246"/>
          </a:xfrm>
        </p:spPr>
        <p:txBody>
          <a:bodyPr>
            <a:normAutofit/>
          </a:bodyPr>
          <a:lstStyle/>
          <a:p>
            <a:pPr algn="ctr"/>
            <a:r>
              <a:rPr lang="ru-RU" sz="2400" b="1" i="1" dirty="0" smtClean="0">
                <a:solidFill>
                  <a:schemeClr val="tx1"/>
                </a:solidFill>
                <a:latin typeface="Times New Roman" panose="02020603050405020304" pitchFamily="18" charset="0"/>
                <a:cs typeface="Times New Roman" pitchFamily="18" charset="0"/>
              </a:rPr>
              <a:t>Из опыта работы воспитателя </a:t>
            </a:r>
            <a:r>
              <a:rPr lang="en-US" sz="2400" b="1" i="1" dirty="0" smtClean="0">
                <a:solidFill>
                  <a:schemeClr val="tx1"/>
                </a:solidFill>
                <a:latin typeface="Times New Roman" panose="02020603050405020304" pitchFamily="18" charset="0"/>
                <a:cs typeface="Times New Roman" pitchFamily="18" charset="0"/>
              </a:rPr>
              <a:t>МБДОУ ДСОВ</a:t>
            </a:r>
            <a:r>
              <a:rPr lang="en-US" sz="2400" b="1" i="1" dirty="0">
                <a:solidFill>
                  <a:schemeClr val="tx1"/>
                </a:solidFill>
                <a:latin typeface="Times New Roman" panose="02020603050405020304" pitchFamily="18" charset="0"/>
                <a:cs typeface="Times New Roman" pitchFamily="18" charset="0"/>
              </a:rPr>
              <a:t> </a:t>
            </a:r>
            <a:endParaRPr lang="en-US" sz="2400" b="1" i="1" dirty="0" smtClean="0">
              <a:solidFill>
                <a:schemeClr val="tx1"/>
              </a:solidFill>
              <a:latin typeface="Times New Roman" panose="02020603050405020304" pitchFamily="18" charset="0"/>
              <a:cs typeface="Times New Roman" pitchFamily="18" charset="0"/>
            </a:endParaRPr>
          </a:p>
          <a:p>
            <a:pPr algn="ctr"/>
            <a:r>
              <a:rPr lang="ru-RU" sz="2400" b="1" i="1" dirty="0" smtClean="0">
                <a:solidFill>
                  <a:schemeClr val="tx1"/>
                </a:solidFill>
                <a:latin typeface="Times New Roman" panose="02020603050405020304" pitchFamily="18" charset="0"/>
                <a:cs typeface="Times New Roman" pitchFamily="18" charset="0"/>
              </a:rPr>
              <a:t>№ </a:t>
            </a:r>
            <a:r>
              <a:rPr lang="ru-RU" sz="2400" b="1" i="1" dirty="0" smtClean="0">
                <a:solidFill>
                  <a:schemeClr val="tx1"/>
                </a:solidFill>
                <a:latin typeface="Times New Roman" panose="02020603050405020304" pitchFamily="18" charset="0"/>
                <a:cs typeface="Times New Roman" pitchFamily="18" charset="0"/>
              </a:rPr>
              <a:t>34 </a:t>
            </a:r>
            <a:r>
              <a:rPr lang="en-US" sz="2400" b="1" i="1" dirty="0" smtClean="0">
                <a:solidFill>
                  <a:schemeClr val="tx1"/>
                </a:solidFill>
                <a:latin typeface="Times New Roman" panose="02020603050405020304" pitchFamily="18" charset="0"/>
                <a:cs typeface="Times New Roman" pitchFamily="18" charset="0"/>
              </a:rPr>
              <a:t>“</a:t>
            </a:r>
            <a:r>
              <a:rPr lang="en-US" sz="2400" b="1" i="1" dirty="0" err="1" smtClean="0">
                <a:solidFill>
                  <a:schemeClr val="tx1"/>
                </a:solidFill>
                <a:latin typeface="Times New Roman" panose="02020603050405020304" pitchFamily="18" charset="0"/>
                <a:cs typeface="Times New Roman" pitchFamily="18" charset="0"/>
              </a:rPr>
              <a:t>Искорка</a:t>
            </a:r>
            <a:r>
              <a:rPr lang="en-US" sz="2400" b="1" i="1" dirty="0" smtClean="0">
                <a:solidFill>
                  <a:schemeClr val="tx1"/>
                </a:solidFill>
                <a:latin typeface="Times New Roman" panose="02020603050405020304" pitchFamily="18" charset="0"/>
                <a:cs typeface="Times New Roman" pitchFamily="18" charset="0"/>
              </a:rPr>
              <a:t>” </a:t>
            </a:r>
            <a:r>
              <a:rPr lang="ru-RU" sz="2400" b="1" i="1" dirty="0" smtClean="0">
                <a:solidFill>
                  <a:schemeClr val="tx1"/>
                </a:solidFill>
                <a:latin typeface="Times New Roman" panose="02020603050405020304" pitchFamily="18" charset="0"/>
                <a:cs typeface="Times New Roman" pitchFamily="18" charset="0"/>
              </a:rPr>
              <a:t>с</a:t>
            </a:r>
            <a:r>
              <a:rPr lang="ru-RU" sz="2400" b="1" i="1" dirty="0" smtClean="0">
                <a:solidFill>
                  <a:schemeClr val="tx1"/>
                </a:solidFill>
                <a:latin typeface="Times New Roman" panose="02020603050405020304" pitchFamily="18" charset="0"/>
                <a:cs typeface="Times New Roman" pitchFamily="18" charset="0"/>
              </a:rPr>
              <a:t>. Вольно-Надеждинское Надеждинского </a:t>
            </a:r>
            <a:r>
              <a:rPr lang="en-US" sz="2400" b="1" i="1" dirty="0" err="1" smtClean="0">
                <a:solidFill>
                  <a:schemeClr val="tx1"/>
                </a:solidFill>
                <a:latin typeface="Times New Roman" pitchFamily="18" charset="0"/>
                <a:cs typeface="Times New Roman" pitchFamily="18" charset="0"/>
              </a:rPr>
              <a:t>округа</a:t>
            </a:r>
            <a:r>
              <a:rPr lang="ru-RU" sz="2400" b="1" i="1" dirty="0" smtClean="0">
                <a:solidFill>
                  <a:schemeClr val="tx1"/>
                </a:solidFill>
                <a:latin typeface="Times New Roman" pitchFamily="18" charset="0"/>
                <a:cs typeface="Times New Roman" pitchFamily="18" charset="0"/>
              </a:rPr>
              <a:t>»</a:t>
            </a:r>
            <a:endParaRPr lang="ru-RU" sz="2400" b="1" i="1" dirty="0" smtClean="0">
              <a:solidFill>
                <a:schemeClr val="tx1"/>
              </a:solidFill>
              <a:latin typeface="Times New Roman" pitchFamily="18" charset="0"/>
              <a:cs typeface="Times New Roman" pitchFamily="18" charset="0"/>
            </a:endParaRPr>
          </a:p>
          <a:p>
            <a:pPr algn="ctr"/>
            <a:r>
              <a:rPr lang="en-US" sz="3200" b="1" i="1" dirty="0" err="1" smtClean="0">
                <a:solidFill>
                  <a:schemeClr val="tx1"/>
                </a:solidFill>
                <a:latin typeface="Times New Roman" panose="02020603050405020304" pitchFamily="18" charset="0"/>
                <a:cs typeface="Times New Roman" panose="02020603050405020304" pitchFamily="18" charset="0"/>
              </a:rPr>
              <a:t>Бурлаковой</a:t>
            </a:r>
            <a:r>
              <a:rPr lang="en-US" sz="3200" b="1" i="1" dirty="0" smtClean="0">
                <a:solidFill>
                  <a:schemeClr val="tx1"/>
                </a:solidFill>
                <a:latin typeface="Times New Roman" panose="02020603050405020304" pitchFamily="18" charset="0"/>
                <a:cs typeface="Times New Roman" panose="02020603050405020304" pitchFamily="18" charset="0"/>
              </a:rPr>
              <a:t> </a:t>
            </a:r>
            <a:r>
              <a:rPr lang="en-US" sz="3200" b="1" i="1" dirty="0" err="1" smtClean="0">
                <a:solidFill>
                  <a:schemeClr val="tx1"/>
                </a:solidFill>
                <a:latin typeface="Times New Roman" panose="02020603050405020304" pitchFamily="18" charset="0"/>
                <a:cs typeface="Times New Roman" panose="02020603050405020304" pitchFamily="18" charset="0"/>
              </a:rPr>
              <a:t>Натальи</a:t>
            </a:r>
            <a:r>
              <a:rPr lang="en-US" sz="3200" b="1" i="1" dirty="0" smtClean="0">
                <a:solidFill>
                  <a:schemeClr val="tx1"/>
                </a:solidFill>
                <a:latin typeface="Times New Roman" panose="02020603050405020304" pitchFamily="18" charset="0"/>
                <a:cs typeface="Times New Roman" panose="02020603050405020304" pitchFamily="18" charset="0"/>
              </a:rPr>
              <a:t> </a:t>
            </a:r>
            <a:r>
              <a:rPr lang="en-US" sz="3200" b="1" i="1" dirty="0" err="1" smtClean="0">
                <a:solidFill>
                  <a:schemeClr val="tx1"/>
                </a:solidFill>
                <a:latin typeface="Times New Roman" panose="02020603050405020304" pitchFamily="18" charset="0"/>
                <a:cs typeface="Times New Roman" panose="02020603050405020304" pitchFamily="18" charset="0"/>
              </a:rPr>
              <a:t>Александровны</a:t>
            </a:r>
            <a:endParaRPr lang="ru-RU" sz="3200" b="1" i="1" dirty="0" smtClean="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p:stCondLst>
                              <p:cond delay="1000"/>
                            </p:stCondLst>
                            <p:childTnLst>
                              <p:par>
                                <p:cTn id="12" presetID="30"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800" decel="100000"/>
                                        <p:tgtEl>
                                          <p:spTgt spid="3">
                                            <p:txEl>
                                              <p:pRg st="0" end="0"/>
                                            </p:txEl>
                                          </p:spTgt>
                                        </p:tgtEl>
                                      </p:cBhvr>
                                    </p:animEffect>
                                    <p:anim calcmode="lin" valueType="num">
                                      <p:cBhvr>
                                        <p:cTn id="15"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16"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7"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par>
                          <p:cTn id="20" fill="hold">
                            <p:stCondLst>
                              <p:cond delay="2000"/>
                            </p:stCondLst>
                            <p:childTnLst>
                              <p:par>
                                <p:cTn id="21" presetID="30" presetClass="entr" presetSubtype="0" fill="hold" nodeType="after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800" decel="100000"/>
                                        <p:tgtEl>
                                          <p:spTgt spid="3">
                                            <p:txEl>
                                              <p:pRg st="1" end="1"/>
                                            </p:txEl>
                                          </p:spTgt>
                                        </p:tgtEl>
                                      </p:cBhvr>
                                    </p:animEffect>
                                    <p:anim calcmode="lin" valueType="num">
                                      <p:cBhvr>
                                        <p:cTn id="24"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par>
                          <p:cTn id="29" fill="hold">
                            <p:stCondLst>
                              <p:cond delay="3000"/>
                            </p:stCondLst>
                            <p:childTnLst>
                              <p:par>
                                <p:cTn id="30" presetID="30" presetClass="entr" presetSubtype="0" fill="hold" nodeType="after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800" decel="100000"/>
                                        <p:tgtEl>
                                          <p:spTgt spid="3">
                                            <p:txEl>
                                              <p:pRg st="2" end="2"/>
                                            </p:txEl>
                                          </p:spTgt>
                                        </p:tgtEl>
                                      </p:cBhvr>
                                    </p:animEffect>
                                    <p:anim calcmode="lin" valueType="num">
                                      <p:cBhvr>
                                        <p:cTn id="33" dur="8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34" dur="8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35" dur="8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3">
                                            <p:txEl>
                                              <p:pRg st="2" end="2"/>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4000" b="-2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85728"/>
            <a:ext cx="7239000" cy="642942"/>
          </a:xfrm>
        </p:spPr>
        <p:txBody>
          <a:bodyPr>
            <a:noAutofit/>
          </a:bodyPr>
          <a:lstStyle/>
          <a:p>
            <a:pPr algn="ctr"/>
            <a:r>
              <a:rPr lang="ru-RU" sz="4400" dirty="0" smtClean="0">
                <a:solidFill>
                  <a:schemeClr val="tx2">
                    <a:lumMod val="75000"/>
                  </a:schemeClr>
                </a:solidFill>
              </a:rPr>
              <a:t>« Сказка про овощи»</a:t>
            </a:r>
            <a:endParaRPr lang="ru-RU" sz="4400" dirty="0">
              <a:solidFill>
                <a:schemeClr val="tx2">
                  <a:lumMod val="75000"/>
                </a:schemeClr>
              </a:solidFill>
            </a:endParaRPr>
          </a:p>
        </p:txBody>
      </p:sp>
      <p:sp>
        <p:nvSpPr>
          <p:cNvPr id="3" name="Содержимое 2"/>
          <p:cNvSpPr>
            <a:spLocks noGrp="1"/>
          </p:cNvSpPr>
          <p:nvPr>
            <p:ph idx="1"/>
          </p:nvPr>
        </p:nvSpPr>
        <p:spPr>
          <a:xfrm>
            <a:off x="457200" y="1285860"/>
            <a:ext cx="7472386" cy="5169876"/>
          </a:xfrm>
        </p:spPr>
        <p:txBody>
          <a:bodyPr>
            <a:normAutofit fontScale="25000" lnSpcReduction="20000"/>
          </a:bodyPr>
          <a:lstStyle/>
          <a:p>
            <a:pPr>
              <a:buNone/>
            </a:pPr>
            <a:endParaRPr lang="ru-RU" dirty="0" smtClean="0"/>
          </a:p>
          <a:p>
            <a:pPr>
              <a:buNone/>
            </a:pPr>
            <a:r>
              <a:rPr lang="ru-RU" sz="6400" b="1" dirty="0" smtClean="0">
                <a:solidFill>
                  <a:schemeClr val="bg1"/>
                </a:solidFill>
              </a:rPr>
              <a:t>Цель:</a:t>
            </a:r>
            <a:r>
              <a:rPr lang="ru-RU" sz="6400" dirty="0" smtClean="0">
                <a:solidFill>
                  <a:schemeClr val="bg1"/>
                </a:solidFill>
              </a:rPr>
              <a:t> Учить детей находить слова с заданным звуком, находящихся в любой части слова, упражнять в умении делить слова на части, определять на какую часть слова падает ударение. Совершенствовать фонетический слух. Воспитывать внимание. </a:t>
            </a:r>
          </a:p>
          <a:p>
            <a:pPr>
              <a:buNone/>
            </a:pPr>
            <a:r>
              <a:rPr lang="ru-RU" sz="6400" dirty="0" smtClean="0">
                <a:solidFill>
                  <a:schemeClr val="bg1"/>
                </a:solidFill>
              </a:rPr>
              <a:t>Игровой материал: Картинки с изображением овощей.</a:t>
            </a:r>
          </a:p>
          <a:p>
            <a:pPr>
              <a:buNone/>
            </a:pPr>
            <a:r>
              <a:rPr lang="ru-RU" sz="6400" b="1" dirty="0" smtClean="0">
                <a:solidFill>
                  <a:schemeClr val="bg1"/>
                </a:solidFill>
              </a:rPr>
              <a:t>Ход игры</a:t>
            </a:r>
            <a:r>
              <a:rPr lang="ru-RU" sz="6400" dirty="0" smtClean="0">
                <a:solidFill>
                  <a:schemeClr val="bg1"/>
                </a:solidFill>
              </a:rPr>
              <a:t>:  Воспитатель рассказывает:</a:t>
            </a:r>
          </a:p>
          <a:p>
            <a:pPr>
              <a:buNone/>
            </a:pPr>
            <a:r>
              <a:rPr lang="ru-RU" sz="6400" dirty="0" smtClean="0">
                <a:solidFill>
                  <a:schemeClr val="bg1"/>
                </a:solidFill>
              </a:rPr>
              <a:t>- Решил однажды помидор собрать войско из овощей. Пришли к нему горох, капуста, огурец, морковь, свекла, лук, картофель, репа. (Педагог поочередно выставляет картинки с изображением этих овощей). И сказал помидор: «Много желающих оказалось, поэтому я ставлю такое условие: в первую очередь в войско моё пойдут лишь те овощи, в названии которых слышатся такие же звуки, что и в моём - </a:t>
            </a:r>
            <a:r>
              <a:rPr lang="ru-RU" sz="6400" dirty="0" err="1" smtClean="0">
                <a:solidFill>
                  <a:schemeClr val="bg1"/>
                </a:solidFill>
              </a:rPr>
              <a:t>пооммииддоорр</a:t>
            </a:r>
            <a:r>
              <a:rPr lang="ru-RU" sz="6400" dirty="0" smtClean="0">
                <a:solidFill>
                  <a:schemeClr val="bg1"/>
                </a:solidFill>
              </a:rPr>
              <a:t>».</a:t>
            </a:r>
          </a:p>
          <a:p>
            <a:pPr>
              <a:buNone/>
            </a:pPr>
            <a:r>
              <a:rPr lang="ru-RU" sz="6400" dirty="0" smtClean="0">
                <a:solidFill>
                  <a:schemeClr val="bg1"/>
                </a:solidFill>
              </a:rPr>
              <a:t>	Дети называют, выделяя голосом нужные звуки: </a:t>
            </a:r>
            <a:r>
              <a:rPr lang="ru-RU" sz="6400" dirty="0" err="1" smtClean="0">
                <a:solidFill>
                  <a:schemeClr val="bg1"/>
                </a:solidFill>
              </a:rPr>
              <a:t>горрох</a:t>
            </a:r>
            <a:r>
              <a:rPr lang="ru-RU" sz="6400" dirty="0" smtClean="0">
                <a:solidFill>
                  <a:schemeClr val="bg1"/>
                </a:solidFill>
              </a:rPr>
              <a:t>, </a:t>
            </a:r>
            <a:r>
              <a:rPr lang="ru-RU" sz="6400" dirty="0" err="1" smtClean="0">
                <a:solidFill>
                  <a:schemeClr val="bg1"/>
                </a:solidFill>
              </a:rPr>
              <a:t>моррковь</a:t>
            </a:r>
            <a:r>
              <a:rPr lang="ru-RU" sz="6400" dirty="0" smtClean="0">
                <a:solidFill>
                  <a:schemeClr val="bg1"/>
                </a:solidFill>
              </a:rPr>
              <a:t>, </a:t>
            </a:r>
            <a:r>
              <a:rPr lang="ru-RU" sz="6400" dirty="0" err="1" smtClean="0">
                <a:solidFill>
                  <a:schemeClr val="bg1"/>
                </a:solidFill>
              </a:rPr>
              <a:t>карртофель</a:t>
            </a:r>
            <a:r>
              <a:rPr lang="ru-RU" sz="6400" dirty="0" smtClean="0">
                <a:solidFill>
                  <a:schemeClr val="bg1"/>
                </a:solidFill>
              </a:rPr>
              <a:t>, </a:t>
            </a:r>
            <a:r>
              <a:rPr lang="ru-RU" sz="6400" dirty="0" err="1" smtClean="0">
                <a:solidFill>
                  <a:schemeClr val="bg1"/>
                </a:solidFill>
              </a:rPr>
              <a:t>реппа</a:t>
            </a:r>
            <a:r>
              <a:rPr lang="ru-RU" sz="6400" dirty="0" smtClean="0">
                <a:solidFill>
                  <a:schemeClr val="bg1"/>
                </a:solidFill>
              </a:rPr>
              <a:t>, </a:t>
            </a:r>
            <a:r>
              <a:rPr lang="ru-RU" sz="6400" dirty="0" err="1" smtClean="0">
                <a:solidFill>
                  <a:schemeClr val="bg1"/>
                </a:solidFill>
              </a:rPr>
              <a:t>огуррец</a:t>
            </a:r>
            <a:r>
              <a:rPr lang="ru-RU" sz="6400" dirty="0" smtClean="0">
                <a:solidFill>
                  <a:schemeClr val="bg1"/>
                </a:solidFill>
              </a:rPr>
              <a:t>, и объясняют, что в этих словах есть звук о, </a:t>
            </a:r>
            <a:r>
              <a:rPr lang="ru-RU" sz="6400" dirty="0" err="1" smtClean="0">
                <a:solidFill>
                  <a:schemeClr val="bg1"/>
                </a:solidFill>
              </a:rPr>
              <a:t>р</a:t>
            </a:r>
            <a:r>
              <a:rPr lang="ru-RU" sz="6400" dirty="0" smtClean="0">
                <a:solidFill>
                  <a:schemeClr val="bg1"/>
                </a:solidFill>
              </a:rPr>
              <a:t>, </a:t>
            </a:r>
            <a:r>
              <a:rPr lang="ru-RU" sz="6400" dirty="0" err="1" smtClean="0">
                <a:solidFill>
                  <a:schemeClr val="bg1"/>
                </a:solidFill>
              </a:rPr>
              <a:t>п</a:t>
            </a:r>
            <a:r>
              <a:rPr lang="ru-RU" sz="6400" dirty="0" smtClean="0">
                <a:solidFill>
                  <a:schemeClr val="bg1"/>
                </a:solidFill>
              </a:rPr>
              <a:t>, как и в слове помидор.</a:t>
            </a:r>
          </a:p>
          <a:p>
            <a:pPr>
              <a:buNone/>
            </a:pPr>
            <a:r>
              <a:rPr lang="ru-RU" sz="6400" dirty="0" smtClean="0">
                <a:solidFill>
                  <a:schemeClr val="bg1"/>
                </a:solidFill>
              </a:rPr>
              <a:t>	Затем приходите теперь те, в названиях которых столько же частей, сколько и в моем.</a:t>
            </a:r>
          </a:p>
          <a:p>
            <a:pPr>
              <a:buNone/>
            </a:pPr>
            <a:r>
              <a:rPr lang="ru-RU" sz="6400" dirty="0" smtClean="0">
                <a:solidFill>
                  <a:schemeClr val="bg1"/>
                </a:solidFill>
              </a:rPr>
              <a:t>	Затем пусть приходят те овощи, в названиях которых ударение в первой части или принимает в войско тех, в названиях которых слышатся одинаковые звуки (лук, свекла).</a:t>
            </a:r>
          </a:p>
          <a:p>
            <a:pPr>
              <a:buNone/>
            </a:pPr>
            <a:r>
              <a:rPr lang="ru-RU" sz="6400" dirty="0" smtClean="0">
                <a:solidFill>
                  <a:schemeClr val="bg1"/>
                </a:solidFill>
              </a:rPr>
              <a:t> - Все овощи стали воинами, и огорчений больше не было! – заканчиваем игру.</a:t>
            </a:r>
          </a:p>
          <a:p>
            <a:endParaRPr lang="ru-RU" sz="6400" dirty="0">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142852"/>
            <a:ext cx="5286412" cy="785818"/>
          </a:xfrm>
        </p:spPr>
        <p:txBody>
          <a:bodyPr>
            <a:normAutofit fontScale="90000"/>
          </a:bodyPr>
          <a:lstStyle/>
          <a:p>
            <a:pPr algn="ctr"/>
            <a:r>
              <a:rPr lang="ru-RU" sz="4500" dirty="0" smtClean="0">
                <a:solidFill>
                  <a:srgbClr val="00CC00"/>
                </a:solidFill>
                <a:latin typeface="Times New Roman" pitchFamily="18" charset="0"/>
                <a:cs typeface="Times New Roman" pitchFamily="18" charset="0"/>
              </a:rPr>
              <a:t>« Собери букет»</a:t>
            </a:r>
            <a:endParaRPr lang="ru-RU" sz="4500" dirty="0">
              <a:solidFill>
                <a:srgbClr val="00CC00"/>
              </a:solidFill>
              <a:latin typeface="Times New Roman" pitchFamily="18" charset="0"/>
              <a:cs typeface="Times New Roman" pitchFamily="18" charset="0"/>
            </a:endParaRPr>
          </a:p>
        </p:txBody>
      </p:sp>
      <p:sp>
        <p:nvSpPr>
          <p:cNvPr id="3" name="Содержимое 2"/>
          <p:cNvSpPr>
            <a:spLocks noGrp="1"/>
          </p:cNvSpPr>
          <p:nvPr>
            <p:ph idx="1"/>
          </p:nvPr>
        </p:nvSpPr>
        <p:spPr>
          <a:xfrm>
            <a:off x="214282" y="928670"/>
            <a:ext cx="7072362" cy="5384190"/>
          </a:xfrm>
        </p:spPr>
        <p:txBody>
          <a:bodyPr>
            <a:normAutofit fontScale="85000" lnSpcReduction="10000"/>
          </a:bodyPr>
          <a:lstStyle/>
          <a:p>
            <a:pPr>
              <a:lnSpc>
                <a:spcPct val="120000"/>
              </a:lnSpc>
              <a:buNone/>
            </a:pPr>
            <a:r>
              <a:rPr lang="ru-RU" sz="2400" dirty="0" smtClean="0">
                <a:solidFill>
                  <a:schemeClr val="bg2">
                    <a:lumMod val="25000"/>
                  </a:schemeClr>
                </a:solidFill>
                <a:latin typeface="Times New Roman" pitchFamily="18" charset="0"/>
                <a:cs typeface="Times New Roman" pitchFamily="18" charset="0"/>
              </a:rPr>
              <a:t>Цель: Упражнять детей в различении заданного звука в словах. Вырабатывать умение правильно произносить звуки. Воспитывать усидчивость.</a:t>
            </a:r>
          </a:p>
          <a:p>
            <a:pPr>
              <a:lnSpc>
                <a:spcPct val="120000"/>
              </a:lnSpc>
              <a:buNone/>
            </a:pPr>
            <a:r>
              <a:rPr lang="ru-RU" sz="2400" dirty="0" smtClean="0">
                <a:solidFill>
                  <a:schemeClr val="bg2">
                    <a:lumMod val="25000"/>
                  </a:schemeClr>
                </a:solidFill>
                <a:latin typeface="Times New Roman" pitchFamily="18" charset="0"/>
                <a:cs typeface="Times New Roman" pitchFamily="18" charset="0"/>
              </a:rPr>
              <a:t>Игровой материал: Карты с вазами; в вазах стебли, на которых прикрепляются головки цветочков. Разноцветные цветы из бумаги.</a:t>
            </a:r>
          </a:p>
          <a:p>
            <a:pPr>
              <a:lnSpc>
                <a:spcPct val="120000"/>
              </a:lnSpc>
              <a:buNone/>
            </a:pPr>
            <a:r>
              <a:rPr lang="ru-RU" sz="2400" dirty="0" smtClean="0">
                <a:solidFill>
                  <a:schemeClr val="bg2">
                    <a:lumMod val="25000"/>
                  </a:schemeClr>
                </a:solidFill>
                <a:latin typeface="Times New Roman" pitchFamily="18" charset="0"/>
                <a:cs typeface="Times New Roman" pitchFamily="18" charset="0"/>
              </a:rPr>
              <a:t>Ход игры: Каждый играющий /до 5/ получает карту с вазой. Воспитатель показывает цветы и называет их цвет. </a:t>
            </a:r>
            <a:r>
              <a:rPr lang="en-US" sz="2400" dirty="0" smtClean="0">
                <a:solidFill>
                  <a:schemeClr val="bg2">
                    <a:lumMod val="25000"/>
                  </a:schemeClr>
                </a:solidFill>
                <a:latin typeface="Times New Roman" pitchFamily="18" charset="0"/>
                <a:cs typeface="Times New Roman" pitchFamily="18" charset="0"/>
              </a:rPr>
              <a:t>           </a:t>
            </a:r>
            <a:r>
              <a:rPr lang="ru-RU" sz="2400" dirty="0" smtClean="0">
                <a:solidFill>
                  <a:schemeClr val="bg2">
                    <a:lumMod val="25000"/>
                  </a:schemeClr>
                </a:solidFill>
                <a:latin typeface="Times New Roman" pitchFamily="18" charset="0"/>
                <a:cs typeface="Times New Roman" pitchFamily="18" charset="0"/>
              </a:rPr>
              <a:t>Если в названии есть нужный звук, ребёнок </a:t>
            </a:r>
            <a:r>
              <a:rPr lang="en-US" sz="2400" dirty="0" smtClean="0">
                <a:solidFill>
                  <a:schemeClr val="bg2">
                    <a:lumMod val="25000"/>
                  </a:schemeClr>
                </a:solidFill>
                <a:latin typeface="Times New Roman" pitchFamily="18" charset="0"/>
                <a:cs typeface="Times New Roman" pitchFamily="18" charset="0"/>
              </a:rPr>
              <a:t>                </a:t>
            </a:r>
            <a:r>
              <a:rPr lang="ru-RU" sz="2400" dirty="0" smtClean="0">
                <a:solidFill>
                  <a:schemeClr val="bg2">
                    <a:lumMod val="25000"/>
                  </a:schemeClr>
                </a:solidFill>
                <a:latin typeface="Times New Roman" pitchFamily="18" charset="0"/>
                <a:cs typeface="Times New Roman" pitchFamily="18" charset="0"/>
              </a:rPr>
              <a:t>говорит: «Голубой цветок годится для моего </a:t>
            </a:r>
            <a:r>
              <a:rPr lang="en-US" sz="2400" dirty="0" smtClean="0">
                <a:solidFill>
                  <a:schemeClr val="bg2">
                    <a:lumMod val="25000"/>
                  </a:schemeClr>
                </a:solidFill>
                <a:latin typeface="Times New Roman" pitchFamily="18" charset="0"/>
                <a:cs typeface="Times New Roman" pitchFamily="18" charset="0"/>
              </a:rPr>
              <a:t>              </a:t>
            </a:r>
            <a:r>
              <a:rPr lang="ru-RU" sz="2400" dirty="0" smtClean="0">
                <a:solidFill>
                  <a:schemeClr val="bg2">
                    <a:lumMod val="25000"/>
                  </a:schemeClr>
                </a:solidFill>
                <a:latin typeface="Times New Roman" pitchFamily="18" charset="0"/>
                <a:cs typeface="Times New Roman" pitchFamily="18" charset="0"/>
              </a:rPr>
              <a:t>букета». Воспитатель передаёт ребёнку цветок, </a:t>
            </a:r>
            <a:r>
              <a:rPr lang="en-US" sz="2400" dirty="0" smtClean="0">
                <a:solidFill>
                  <a:schemeClr val="bg2">
                    <a:lumMod val="25000"/>
                  </a:schemeClr>
                </a:solidFill>
                <a:latin typeface="Times New Roman" pitchFamily="18" charset="0"/>
                <a:cs typeface="Times New Roman" pitchFamily="18" charset="0"/>
              </a:rPr>
              <a:t>                 </a:t>
            </a:r>
            <a:r>
              <a:rPr lang="ru-RU" sz="2400" dirty="0" smtClean="0">
                <a:solidFill>
                  <a:schemeClr val="bg2">
                    <a:lumMod val="25000"/>
                  </a:schemeClr>
                </a:solidFill>
                <a:latin typeface="Times New Roman" pitchFamily="18" charset="0"/>
                <a:cs typeface="Times New Roman" pitchFamily="18" charset="0"/>
              </a:rPr>
              <a:t>тот прикладывает к концу стебля.</a:t>
            </a:r>
          </a:p>
          <a:p>
            <a:pPr>
              <a:lnSpc>
                <a:spcPct val="120000"/>
              </a:lnSpc>
              <a:buNone/>
            </a:pPr>
            <a:r>
              <a:rPr lang="ru-RU" dirty="0" smtClean="0"/>
              <a:t> </a:t>
            </a:r>
          </a:p>
          <a:p>
            <a:pPr>
              <a:buNone/>
            </a:pPr>
            <a:r>
              <a:rPr lang="ru-RU" dirty="0" smtClean="0"/>
              <a:t> </a:t>
            </a:r>
            <a:endParaRPr lang="ru-RU" dirty="0"/>
          </a:p>
        </p:txBody>
      </p:sp>
      <p:pic>
        <p:nvPicPr>
          <p:cNvPr id="1026" name="Picture 2" descr="D:\TYfnfif\Мои документы\мои рисунки\работа\2006-04-26\0_8e40f_66964137_XL.png"/>
          <p:cNvPicPr>
            <a:picLocks noChangeAspect="1" noChangeArrowheads="1"/>
          </p:cNvPicPr>
          <p:nvPr/>
        </p:nvPicPr>
        <p:blipFill>
          <a:blip r:embed="rId2" cstate="print"/>
          <a:srcRect/>
          <a:stretch>
            <a:fillRect/>
          </a:stretch>
        </p:blipFill>
        <p:spPr bwMode="auto">
          <a:xfrm>
            <a:off x="5786446" y="4071942"/>
            <a:ext cx="2220782" cy="2520000"/>
          </a:xfrm>
          <a:prstGeom prst="rect">
            <a:avLst/>
          </a:prstGeom>
          <a:noFill/>
        </p:spPr>
      </p:pic>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1026" name="Picture 2" descr="C:\Documents and Settings\Admin\Рабочий стол\1.jpg"/>
          <p:cNvPicPr>
            <a:picLocks noChangeAspect="1" noChangeArrowheads="1"/>
          </p:cNvPicPr>
          <p:nvPr/>
        </p:nvPicPr>
        <p:blipFill>
          <a:blip r:embed="rId3" cstate="print"/>
          <a:srcRect/>
          <a:stretch>
            <a:fillRect/>
          </a:stretch>
        </p:blipFill>
        <p:spPr bwMode="auto">
          <a:xfrm>
            <a:off x="642910" y="785794"/>
            <a:ext cx="7074421" cy="5286412"/>
          </a:xfrm>
          <a:prstGeom prst="round2DiagRect">
            <a:avLst>
              <a:gd name="adj1" fmla="val 16667"/>
              <a:gd name="adj2" fmla="val 0"/>
            </a:avLst>
          </a:prstGeom>
          <a:ln w="88900" cap="sq">
            <a:solidFill>
              <a:srgbClr val="7030A0"/>
            </a:solidFill>
            <a:miter lim="800000"/>
          </a:ln>
          <a:effectLst>
            <a:outerShdw blurRad="254000" algn="tl" rotWithShape="0">
              <a:srgbClr val="000000">
                <a:alpha val="43000"/>
              </a:srgbClr>
            </a:outerShdw>
          </a:effectLst>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0" fill="hold"/>
                                        <p:tgtEl>
                                          <p:spTgt spid="1026"/>
                                        </p:tgtEl>
                                        <p:attrNameLst>
                                          <p:attrName>ppt_w</p:attrName>
                                        </p:attrNameLst>
                                      </p:cBhvr>
                                      <p:tavLst>
                                        <p:tav tm="0" fmla="#ppt_w*sin(2.5*pi*$)">
                                          <p:val>
                                            <p:fltVal val="0"/>
                                          </p:val>
                                        </p:tav>
                                        <p:tav tm="100000">
                                          <p:val>
                                            <p:fltVal val="1"/>
                                          </p:val>
                                        </p:tav>
                                      </p:tavLst>
                                    </p:anim>
                                    <p:anim calcmode="lin" valueType="num">
                                      <p:cBhvr>
                                        <p:cTn id="8" dur="5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609416"/>
            <a:ext cx="4471990" cy="4846320"/>
          </a:xfrm>
        </p:spPr>
        <p:txBody>
          <a:bodyPr>
            <a:normAutofit fontScale="55000" lnSpcReduction="20000"/>
          </a:bodyPr>
          <a:lstStyle/>
          <a:p>
            <a:pPr>
              <a:buNone/>
            </a:pPr>
            <a:endParaRPr lang="ru-RU" dirty="0" smtClean="0"/>
          </a:p>
          <a:p>
            <a:pPr>
              <a:buNone/>
            </a:pPr>
            <a:r>
              <a:rPr lang="ru-RU" dirty="0" smtClean="0"/>
              <a:t>Цель: Упражнять детей в нахождении места звука в слове; совершенствовать умение в подборе слов с определённым звуком; активизировать словарь детей за счёт предметов, начинающихся на звук «С». Воспитывать внимание.</a:t>
            </a:r>
          </a:p>
          <a:p>
            <a:pPr>
              <a:buNone/>
            </a:pPr>
            <a:r>
              <a:rPr lang="ru-RU" dirty="0" smtClean="0"/>
              <a:t> Игровой материал: Изображение  самолёт, карточки в названиях, которых есть звук «С»,и другие изображения предметов.</a:t>
            </a:r>
          </a:p>
          <a:p>
            <a:pPr>
              <a:buNone/>
            </a:pPr>
            <a:r>
              <a:rPr lang="ru-RU" dirty="0" smtClean="0"/>
              <a:t> Ход игры: Воспитатель  помещает на середину стола изображение « САМОЛЁТА» и говорит: «Сегодня мы отправимся в полёт. Нам долго придётся лететь и поэтому надо взять всякие вещи с собой. Всё, что нужно будем грузить в самолёт. Но брать можно только такие вещи/ предметы/, в которых есть звук «С» в начале слова» Из множества предметных картинок дети находят нужные и проходят на борт самолёта говорят: «Я с собой бери сумку». Затем идёт обыгрывание полёта. Игра заканчивается тем, что пилот сообщает о том, что: «Самолёт» заходит на посадку, пристегните ремень». Все дети- пассажиры выходят из самолёта.</a:t>
            </a:r>
          </a:p>
          <a:p>
            <a:endParaRPr lang="ru-RU" dirty="0"/>
          </a:p>
        </p:txBody>
      </p:sp>
      <p:sp>
        <p:nvSpPr>
          <p:cNvPr id="6" name="Прямоугольник 5"/>
          <p:cNvSpPr/>
          <p:nvPr/>
        </p:nvSpPr>
        <p:spPr>
          <a:xfrm>
            <a:off x="1357290" y="428604"/>
            <a:ext cx="4429155" cy="923330"/>
          </a:xfrm>
          <a:prstGeom prst="rect">
            <a:avLst/>
          </a:prstGeom>
          <a:solidFill>
            <a:schemeClr val="accent6">
              <a:lumMod val="60000"/>
              <a:lumOff val="40000"/>
            </a:schemeClr>
          </a:solidFill>
        </p:spPr>
        <p:style>
          <a:lnRef idx="1">
            <a:schemeClr val="accent4"/>
          </a:lnRef>
          <a:fillRef idx="2">
            <a:schemeClr val="accent4"/>
          </a:fillRef>
          <a:effectRef idx="1">
            <a:schemeClr val="accent4"/>
          </a:effectRef>
          <a:fontRef idx="minor">
            <a:schemeClr val="dk1"/>
          </a:fontRef>
        </p:style>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Самолет»</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1026" name="Picture 2" descr="C:\Documents and Settings\Admin\Рабочий стол\2.jpg"/>
          <p:cNvPicPr>
            <a:picLocks noChangeAspect="1" noChangeArrowheads="1"/>
          </p:cNvPicPr>
          <p:nvPr/>
        </p:nvPicPr>
        <p:blipFill>
          <a:blip r:embed="rId4" cstate="print"/>
          <a:srcRect/>
          <a:stretch>
            <a:fillRect/>
          </a:stretch>
        </p:blipFill>
        <p:spPr bwMode="auto">
          <a:xfrm>
            <a:off x="4929190" y="2071678"/>
            <a:ext cx="3779737" cy="314327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16"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8"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19" dur="500"/>
                                        <p:tgtEl>
                                          <p:spTgt spid="3">
                                            <p:txEl>
                                              <p:pRg st="1" end="1"/>
                                            </p:txEl>
                                          </p:spTgt>
                                        </p:tgtEl>
                                      </p:cBhvr>
                                    </p:animEffect>
                                  </p:childTnLst>
                                </p:cTn>
                              </p:par>
                              <p:par>
                                <p:cTn id="20" presetID="58" presetClass="entr" presetSubtype="0" accel="10000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23"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26" dur="500"/>
                                        <p:tgtEl>
                                          <p:spTgt spid="3">
                                            <p:txEl>
                                              <p:pRg st="2" end="2"/>
                                            </p:txEl>
                                          </p:spTgt>
                                        </p:tgtEl>
                                      </p:cBhvr>
                                    </p:animEffect>
                                  </p:childTnLst>
                                </p:cTn>
                              </p:par>
                              <p:par>
                                <p:cTn id="27" presetID="58" presetClass="entr" presetSubtype="0" accel="10000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ppt_w</p:attrName>
                                        </p:attrNameLst>
                                      </p:cBhvr>
                                      <p:tavLst>
                                        <p:tav tm="0">
                                          <p:val>
                                            <p:strVal val="#ppt_w*2.5"/>
                                          </p:val>
                                        </p:tav>
                                        <p:tav tm="100000">
                                          <p:val>
                                            <p:strVal val="#ppt_w"/>
                                          </p:val>
                                        </p:tav>
                                      </p:tavLst>
                                    </p:anim>
                                    <p:anim calcmode="lin" valueType="num">
                                      <p:cBhvr>
                                        <p:cTn id="30" dur="500" fill="hold"/>
                                        <p:tgtEl>
                                          <p:spTgt spid="3">
                                            <p:txEl>
                                              <p:pRg st="3" end="3"/>
                                            </p:txEl>
                                          </p:spTgt>
                                        </p:tgtEl>
                                        <p:attrNameLst>
                                          <p:attrName>ppt_h</p:attrName>
                                        </p:attrNameLst>
                                      </p:cBhvr>
                                      <p:tavLst>
                                        <p:tav tm="0">
                                          <p:val>
                                            <p:strVal val="#ppt_h*0.01"/>
                                          </p:val>
                                        </p:tav>
                                        <p:tav tm="100000">
                                          <p:val>
                                            <p:strVal val="#ppt_h"/>
                                          </p:val>
                                        </p:tav>
                                      </p:tavLst>
                                    </p:anim>
                                    <p:anim calcmode="lin" valueType="num">
                                      <p:cBhvr>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3" end="3"/>
                                            </p:txEl>
                                          </p:spTgt>
                                        </p:tgtEl>
                                        <p:attrNameLst>
                                          <p:attrName>ppt_y</p:attrName>
                                        </p:attrNameLst>
                                      </p:cBhvr>
                                      <p:tavLst>
                                        <p:tav tm="0">
                                          <p:val>
                                            <p:strVal val="#ppt_h+1"/>
                                          </p:val>
                                        </p:tav>
                                        <p:tav tm="100000">
                                          <p:val>
                                            <p:strVal val="#ppt_y"/>
                                          </p:val>
                                        </p:tav>
                                      </p:tavLst>
                                    </p:anim>
                                    <p:animEffect transition="in" filter="fade">
                                      <p:cBhvr>
                                        <p:cTn id="33" dur="500"/>
                                        <p:tgtEl>
                                          <p:spTgt spid="3">
                                            <p:txEl>
                                              <p:pRg st="3" end="3"/>
                                            </p:txEl>
                                          </p:spTgt>
                                        </p:tgtEl>
                                      </p:cBhvr>
                                    </p:animEffect>
                                  </p:childTnLst>
                                </p:cTn>
                              </p:par>
                              <p:par>
                                <p:cTn id="34" presetID="18" presetClass="entr" presetSubtype="12" fill="hold" nodeType="withEffect">
                                  <p:stCondLst>
                                    <p:cond delay="0"/>
                                  </p:stCondLst>
                                  <p:childTnLst>
                                    <p:set>
                                      <p:cBhvr>
                                        <p:cTn id="35" dur="1" fill="hold">
                                          <p:stCondLst>
                                            <p:cond delay="0"/>
                                          </p:stCondLst>
                                        </p:cTn>
                                        <p:tgtEl>
                                          <p:spTgt spid="1026"/>
                                        </p:tgtEl>
                                        <p:attrNameLst>
                                          <p:attrName>style.visibility</p:attrName>
                                        </p:attrNameLst>
                                      </p:cBhvr>
                                      <p:to>
                                        <p:strVal val="visible"/>
                                      </p:to>
                                    </p:set>
                                    <p:animEffect transition="in" filter="strips(downLeft)">
                                      <p:cBhvr>
                                        <p:cTn id="3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5">
                <a:lumMod val="75000"/>
              </a:schemeClr>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285728"/>
            <a:ext cx="6215106" cy="857256"/>
          </a:xfrm>
        </p:spPr>
        <p:txBody>
          <a:bodyPr>
            <a:normAutofit/>
          </a:bodyPr>
          <a:lstStyle/>
          <a:p>
            <a:r>
              <a:rPr lang="ru-RU" dirty="0" smtClean="0">
                <a:solidFill>
                  <a:schemeClr val="accent2">
                    <a:lumMod val="50000"/>
                  </a:schemeClr>
                </a:solidFill>
                <a:effectLst>
                  <a:glow rad="101600">
                    <a:schemeClr val="accent5">
                      <a:satMod val="175000"/>
                      <a:alpha val="40000"/>
                    </a:schemeClr>
                  </a:glow>
                </a:effectLst>
              </a:rPr>
              <a:t>   </a:t>
            </a:r>
            <a:r>
              <a:rPr lang="ru-RU" sz="4000" dirty="0" smtClean="0">
                <a:solidFill>
                  <a:schemeClr val="accent2">
                    <a:lumMod val="50000"/>
                  </a:schemeClr>
                </a:solidFill>
                <a:effectLst>
                  <a:glow rad="101600">
                    <a:schemeClr val="accent5">
                      <a:satMod val="175000"/>
                      <a:alpha val="40000"/>
                    </a:schemeClr>
                  </a:glow>
                </a:effectLst>
              </a:rPr>
              <a:t>« Сварим компот»</a:t>
            </a:r>
            <a:endParaRPr lang="ru-RU" sz="4000" dirty="0">
              <a:solidFill>
                <a:schemeClr val="accent2">
                  <a:lumMod val="50000"/>
                </a:schemeClr>
              </a:solidFill>
              <a:effectLst>
                <a:glow rad="101600">
                  <a:schemeClr val="accent5">
                    <a:satMod val="175000"/>
                    <a:alpha val="40000"/>
                  </a:schemeClr>
                </a:glow>
              </a:effectLst>
            </a:endParaRPr>
          </a:p>
        </p:txBody>
      </p:sp>
      <p:sp>
        <p:nvSpPr>
          <p:cNvPr id="3" name="Содержимое 2"/>
          <p:cNvSpPr>
            <a:spLocks noGrp="1"/>
          </p:cNvSpPr>
          <p:nvPr>
            <p:ph idx="1"/>
          </p:nvPr>
        </p:nvSpPr>
        <p:spPr/>
        <p:txBody>
          <a:bodyPr>
            <a:normAutofit fontScale="77500" lnSpcReduction="20000"/>
          </a:bodyPr>
          <a:lstStyle/>
          <a:p>
            <a:pPr algn="just">
              <a:buNone/>
            </a:pPr>
            <a:r>
              <a:rPr lang="ru-RU" dirty="0" smtClean="0"/>
              <a:t> </a:t>
            </a:r>
            <a:r>
              <a:rPr lang="ru-RU" sz="3600" dirty="0" smtClean="0">
                <a:latin typeface="Times New Roman" pitchFamily="18" charset="0"/>
                <a:cs typeface="Times New Roman" pitchFamily="18" charset="0"/>
              </a:rPr>
              <a:t>Цель: Упражнять детей в умении подбирать слова на заданный звук, развивать фонетический слух. Воспитывать внимание.</a:t>
            </a:r>
          </a:p>
          <a:p>
            <a:pPr algn="just">
              <a:buNone/>
            </a:pPr>
            <a:r>
              <a:rPr lang="ru-RU" sz="3600" dirty="0" smtClean="0">
                <a:latin typeface="Times New Roman" pitchFamily="18" charset="0"/>
                <a:cs typeface="Times New Roman" pitchFamily="18" charset="0"/>
              </a:rPr>
              <a:t>Игровой материал: Карточки с изображением кастрюль и заданным звуком (3-5 штук), и карточки с изображением ягод и фруктов.</a:t>
            </a:r>
          </a:p>
          <a:p>
            <a:pPr algn="just">
              <a:buNone/>
            </a:pPr>
            <a:r>
              <a:rPr lang="ru-RU" sz="3600" dirty="0" smtClean="0">
                <a:latin typeface="Times New Roman" pitchFamily="18" charset="0"/>
                <a:cs typeface="Times New Roman" pitchFamily="18" charset="0"/>
              </a:rPr>
              <a:t>Ход игры: Воспитатель выкладывает на стол изображения кастрюль. Каждый игрок получает возможность выбрать картинку из набора предметных картинок, с изображением ягод и фруктов с заданным звуком, и поместить в ячейку на определённой кастрюле.</a:t>
            </a:r>
          </a:p>
          <a:p>
            <a:endParaRPr lang="ru-RU" dirty="0" smtClean="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1026" name="Picture 2" descr="C:\Documents and Settings\Надежда\Рабочий стол\Наталья Александровна\Фотографии\DSCF1016.JPG"/>
          <p:cNvPicPr>
            <a:picLocks noGrp="1" noChangeAspect="1" noChangeArrowheads="1"/>
          </p:cNvPicPr>
          <p:nvPr>
            <p:ph idx="1"/>
          </p:nvPr>
        </p:nvPicPr>
        <p:blipFill>
          <a:blip r:embed="rId2" cstate="print"/>
          <a:srcRect/>
          <a:stretch>
            <a:fillRect/>
          </a:stretch>
        </p:blipFill>
        <p:spPr bwMode="auto">
          <a:xfrm>
            <a:off x="428596" y="571480"/>
            <a:ext cx="7226854" cy="5599131"/>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13" name="Содержимое 12"/>
          <p:cNvSpPr>
            <a:spLocks noGrp="1"/>
          </p:cNvSpPr>
          <p:nvPr>
            <p:ph sz="half" idx="2"/>
          </p:nvPr>
        </p:nvSpPr>
        <p:spPr>
          <a:xfrm>
            <a:off x="4357686" y="1357298"/>
            <a:ext cx="3500462" cy="3500462"/>
          </a:xfr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3">
            <a:schemeClr val="lt1"/>
          </a:lnRef>
          <a:fillRef idx="1">
            <a:schemeClr val="accent5"/>
          </a:fillRef>
          <a:effectRef idx="1">
            <a:schemeClr val="accent5"/>
          </a:effectRef>
          <a:fontRef idx="minor">
            <a:schemeClr val="lt1"/>
          </a:fontRef>
        </p:style>
        <p:txBody>
          <a:bodyPr>
            <a:noAutofit/>
          </a:bodyPr>
          <a:lstStyle/>
          <a:p>
            <a:pPr>
              <a:buNone/>
            </a:pPr>
            <a:r>
              <a:rPr lang="ru-RU" sz="1600" dirty="0" smtClean="0">
                <a:solidFill>
                  <a:schemeClr val="bg2">
                    <a:lumMod val="25000"/>
                  </a:schemeClr>
                </a:solidFill>
              </a:rPr>
              <a:t> </a:t>
            </a:r>
          </a:p>
          <a:p>
            <a:pPr>
              <a:buNone/>
            </a:pPr>
            <a:r>
              <a:rPr lang="ru-RU" sz="1600" dirty="0" smtClean="0">
                <a:solidFill>
                  <a:schemeClr val="bg2">
                    <a:lumMod val="25000"/>
                  </a:schemeClr>
                </a:solidFill>
                <a:latin typeface="Times New Roman" pitchFamily="18" charset="0"/>
                <a:cs typeface="Times New Roman" pitchFamily="18" charset="0"/>
              </a:rPr>
              <a:t>Цель:  Учить детей узнавать и называть иллюстрации к сказкам, пересказывать их содержание. Воспитывать интерес к русскому народному фольклору.</a:t>
            </a:r>
          </a:p>
          <a:p>
            <a:pPr>
              <a:buNone/>
            </a:pPr>
            <a:r>
              <a:rPr lang="ru-RU" sz="1600" dirty="0" smtClean="0">
                <a:solidFill>
                  <a:schemeClr val="bg2">
                    <a:lumMod val="25000"/>
                  </a:schemeClr>
                </a:solidFill>
                <a:latin typeface="Times New Roman" pitchFamily="18" charset="0"/>
                <a:cs typeface="Times New Roman" pitchFamily="18" charset="0"/>
              </a:rPr>
              <a:t>Игровой материал:  Набор иллюстраций к сказкам, волчок. </a:t>
            </a:r>
          </a:p>
          <a:p>
            <a:pPr>
              <a:buNone/>
            </a:pPr>
            <a:r>
              <a:rPr lang="ru-RU" sz="1600" dirty="0" smtClean="0">
                <a:solidFill>
                  <a:schemeClr val="bg2">
                    <a:lumMod val="25000"/>
                  </a:schemeClr>
                </a:solidFill>
                <a:latin typeface="Times New Roman" pitchFamily="18" charset="0"/>
                <a:cs typeface="Times New Roman" pitchFamily="18" charset="0"/>
              </a:rPr>
              <a:t>Ход игры:  Дети, с помощью волчка выбирают иллюстрацию к сказке и называют её, уточняя главных героев, пересказывают сказку.</a:t>
            </a:r>
          </a:p>
          <a:p>
            <a:endParaRPr lang="ru-RU" sz="1600" dirty="0">
              <a:solidFill>
                <a:schemeClr val="bg2">
                  <a:lumMod val="25000"/>
                </a:schemeClr>
              </a:solidFill>
            </a:endParaRPr>
          </a:p>
        </p:txBody>
      </p:sp>
      <p:sp>
        <p:nvSpPr>
          <p:cNvPr id="18" name="Содержимое 17"/>
          <p:cNvSpPr>
            <a:spLocks noGrp="1"/>
          </p:cNvSpPr>
          <p:nvPr>
            <p:ph sz="half" idx="1"/>
          </p:nvPr>
        </p:nvSpPr>
        <p:spPr>
          <a:xfrm>
            <a:off x="500034" y="1285860"/>
            <a:ext cx="3643338" cy="4525963"/>
          </a:xfr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2">
              <a:shade val="50000"/>
            </a:schemeClr>
          </a:lnRef>
          <a:fillRef idx="1">
            <a:schemeClr val="accent2"/>
          </a:fillRef>
          <a:effectRef idx="0">
            <a:schemeClr val="accent2"/>
          </a:effectRef>
          <a:fontRef idx="minor">
            <a:schemeClr val="lt1"/>
          </a:fontRef>
        </p:style>
        <p:txBody>
          <a:bodyPr>
            <a:normAutofit fontScale="47500" lnSpcReduction="20000"/>
          </a:bodyPr>
          <a:lstStyle/>
          <a:p>
            <a:pPr algn="just">
              <a:lnSpc>
                <a:spcPct val="120000"/>
              </a:lnSpc>
              <a:buNone/>
            </a:pPr>
            <a:r>
              <a:rPr lang="ru-RU" b="1" dirty="0" smtClean="0">
                <a:solidFill>
                  <a:schemeClr val="bg2">
                    <a:lumMod val="25000"/>
                  </a:schemeClr>
                </a:solidFill>
                <a:latin typeface="Times New Roman" pitchFamily="18" charset="0"/>
                <a:cs typeface="Times New Roman" pitchFamily="18" charset="0"/>
              </a:rPr>
              <a:t>Цель:  Учить находить и называть грибы по картинкам и тем признакам, которые приводятся в загадках. Упражнять в умении классифицировать грибы по определенному признаку  (съедобные – несъедобные!). Обогащать словарь словами, обозначающими названия грибов. Расширять кругозор. Воспитывать любовь к природе. </a:t>
            </a:r>
          </a:p>
          <a:p>
            <a:pPr algn="just">
              <a:lnSpc>
                <a:spcPct val="120000"/>
              </a:lnSpc>
              <a:buNone/>
            </a:pPr>
            <a:r>
              <a:rPr lang="ru-RU" b="1" dirty="0" smtClean="0">
                <a:solidFill>
                  <a:schemeClr val="bg2">
                    <a:lumMod val="25000"/>
                  </a:schemeClr>
                </a:solidFill>
                <a:latin typeface="Times New Roman" pitchFamily="18" charset="0"/>
                <a:cs typeface="Times New Roman" pitchFamily="18" charset="0"/>
              </a:rPr>
              <a:t>Игровой материал:  Картинки с изображением грибов, Набор карточек с загадками; Изображение запрещающего знака и разрешающего. </a:t>
            </a:r>
          </a:p>
          <a:p>
            <a:pPr algn="just">
              <a:lnSpc>
                <a:spcPct val="120000"/>
              </a:lnSpc>
              <a:buNone/>
            </a:pPr>
            <a:r>
              <a:rPr lang="ru-RU" b="1" dirty="0" smtClean="0">
                <a:solidFill>
                  <a:schemeClr val="bg2">
                    <a:lumMod val="25000"/>
                  </a:schemeClr>
                </a:solidFill>
                <a:latin typeface="Times New Roman" pitchFamily="18" charset="0"/>
                <a:cs typeface="Times New Roman" pitchFamily="18" charset="0"/>
              </a:rPr>
              <a:t>Ход игры:  Воспитатель читает загадку о грибе, а дети отгадывают и находят на картинке соответствующее изображение гриба. Затем определяют способ его использования человеком, животным и помещают под соответствующим знаком. </a:t>
            </a:r>
          </a:p>
          <a:p>
            <a:endParaRPr lang="ru-RU" dirty="0"/>
          </a:p>
        </p:txBody>
      </p:sp>
      <p:sp>
        <p:nvSpPr>
          <p:cNvPr id="19" name="Заголовок 1"/>
          <p:cNvSpPr>
            <a:spLocks noGrp="1"/>
          </p:cNvSpPr>
          <p:nvPr>
            <p:ph type="title"/>
          </p:nvPr>
        </p:nvSpPr>
        <p:spPr>
          <a:xfrm>
            <a:off x="0" y="500042"/>
            <a:ext cx="4829180" cy="608630"/>
          </a:xfrm>
          <a:ln>
            <a:noFill/>
          </a:ln>
          <a:effectLst>
            <a:outerShdw blurRad="225425" dist="50800" dir="5220000" algn="ctr">
              <a:srgbClr val="000000">
                <a:alpha val="33000"/>
              </a:srgbClr>
            </a:outerShdw>
          </a:effectLst>
          <a:scene3d>
            <a:camera prst="perspectiveContrastingRightFacing">
              <a:rot lat="623785" lon="21000000" rev="213211"/>
            </a:camera>
            <a:lightRig rig="threePt" dir="t"/>
          </a:scene3d>
        </p:spPr>
        <p:txBody>
          <a:bodyPr>
            <a:normAutofit/>
          </a:bodyPr>
          <a:lstStyle/>
          <a:p>
            <a:r>
              <a:rPr lang="ru-RU" sz="2800" dirty="0" smtClean="0">
                <a:ln w="500">
                  <a:solidFill>
                    <a:schemeClr val="accent2">
                      <a:lumMod val="75000"/>
                    </a:schemeClr>
                  </a:solidFill>
                </a:ln>
                <a:solidFill>
                  <a:srgbClr val="990033"/>
                </a:solidFill>
                <a:latin typeface="Times New Roman" pitchFamily="18" charset="0"/>
                <a:cs typeface="Times New Roman" pitchFamily="18" charset="0"/>
              </a:rPr>
              <a:t>« В лес по грибы»</a:t>
            </a:r>
            <a:endParaRPr lang="ru-RU" sz="2800" dirty="0">
              <a:ln w="500">
                <a:solidFill>
                  <a:schemeClr val="accent2">
                    <a:lumMod val="75000"/>
                  </a:schemeClr>
                </a:solidFill>
              </a:ln>
              <a:solidFill>
                <a:srgbClr val="990033"/>
              </a:solidFill>
              <a:latin typeface="Times New Roman" pitchFamily="18" charset="0"/>
              <a:cs typeface="Times New Roman" pitchFamily="18" charset="0"/>
            </a:endParaRPr>
          </a:p>
        </p:txBody>
      </p:sp>
      <p:sp>
        <p:nvSpPr>
          <p:cNvPr id="20" name="Заголовок 1"/>
          <p:cNvSpPr txBox="1">
            <a:spLocks/>
          </p:cNvSpPr>
          <p:nvPr/>
        </p:nvSpPr>
        <p:spPr>
          <a:xfrm>
            <a:off x="4143372" y="428604"/>
            <a:ext cx="4286280" cy="465754"/>
          </a:xfrm>
          <a:prstGeom prst="rect">
            <a:avLst/>
          </a:prstGeom>
          <a:ln>
            <a:noFill/>
          </a:ln>
          <a:effectLst>
            <a:outerShdw blurRad="225425" dist="50800" dir="5220000" algn="ctr">
              <a:srgbClr val="000000">
                <a:alpha val="33000"/>
              </a:srgbClr>
            </a:outerShdw>
          </a:effectLst>
          <a:scene3d>
            <a:camera prst="isometricOffAxis2Right">
              <a:rot lat="1080000" lon="19800000" rev="0"/>
            </a:camera>
            <a:lightRig rig="threePt" dir="t"/>
          </a:scene3d>
        </p:spPr>
        <p:txBody>
          <a:bodyPr vert="horz" lIns="45720" tIns="0" rIns="45720" bIns="0"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2800" b="1" i="0" u="none" strike="noStrike" kern="1200" cap="all" spc="0" normalizeH="0" baseline="0" noProof="0" dirty="0" smtClean="0">
                <a:ln w="500">
                  <a:solidFill>
                    <a:schemeClr val="tx2">
                      <a:shade val="20000"/>
                      <a:satMod val="120000"/>
                    </a:schemeClr>
                  </a:solidFill>
                </a:ln>
                <a:solidFill>
                  <a:schemeClr val="accent1">
                    <a:lumMod val="75000"/>
                  </a:schemeClr>
                </a:solidFill>
                <a:effectLst/>
                <a:uLnTx/>
                <a:uFillTx/>
                <a:latin typeface="Times New Roman" pitchFamily="18" charset="0"/>
                <a:ea typeface="+mj-ea"/>
                <a:cs typeface="Times New Roman" pitchFamily="18" charset="0"/>
              </a:rPr>
              <a:t>« В гостях у сказки»</a:t>
            </a:r>
            <a:endParaRPr kumimoji="0" lang="ru-RU" sz="2800" b="1" i="0" u="none" strike="noStrike" kern="1200" cap="all" spc="0" normalizeH="0" baseline="0" noProof="0" dirty="0">
              <a:ln w="500">
                <a:solidFill>
                  <a:schemeClr val="tx2">
                    <a:shade val="20000"/>
                    <a:satMod val="120000"/>
                  </a:schemeClr>
                </a:solidFill>
              </a:ln>
              <a:solidFill>
                <a:schemeClr val="accent1">
                  <a:lumMod val="75000"/>
                </a:schemeClr>
              </a:solidFill>
              <a:effectLst/>
              <a:uLnTx/>
              <a:uFillTx/>
              <a:latin typeface="Times New Roman" pitchFamily="18" charset="0"/>
              <a:ea typeface="+mj-ea"/>
              <a:cs typeface="Times New Roman" pitchFamily="18" charset="0"/>
            </a:endParaRPr>
          </a:p>
        </p:txBody>
      </p:sp>
      <p:pic>
        <p:nvPicPr>
          <p:cNvPr id="2050" name="Picture 2" descr="C:\Documents and Settings\Admin\Рабочий стол\3e777a5b64d0t.jpg"/>
          <p:cNvPicPr>
            <a:picLocks noChangeAspect="1" noChangeArrowheads="1"/>
          </p:cNvPicPr>
          <p:nvPr/>
        </p:nvPicPr>
        <p:blipFill>
          <a:blip r:embed="rId2" cstate="print"/>
          <a:srcRect/>
          <a:stretch>
            <a:fillRect/>
          </a:stretch>
        </p:blipFill>
        <p:spPr bwMode="auto">
          <a:xfrm>
            <a:off x="3929058" y="5143512"/>
            <a:ext cx="1779596" cy="1462682"/>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2000"/>
                                        <p:tgtEl>
                                          <p:spTgt spid="19"/>
                                        </p:tgtEl>
                                      </p:cBhvr>
                                    </p:animEffect>
                                  </p:childTnLst>
                                </p:cTn>
                              </p:par>
                              <p:par>
                                <p:cTn id="8" presetID="48" presetClass="entr" presetSubtype="0" accel="5000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1000" fill="hold"/>
                                        <p:tgtEl>
                                          <p:spTgt spid="2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1" dur="1000" fill="hold"/>
                                        <p:tgtEl>
                                          <p:spTgt spid="20"/>
                                        </p:tgtEl>
                                        <p:attrNameLst>
                                          <p:attrName>ppt_x</p:attrName>
                                        </p:attrNameLst>
                                      </p:cBhvr>
                                      <p:tavLst>
                                        <p:tav tm="0">
                                          <p:val>
                                            <p:fltVal val="-1"/>
                                          </p:val>
                                        </p:tav>
                                        <p:tav tm="50000">
                                          <p:val>
                                            <p:fltVal val="0.95"/>
                                          </p:val>
                                        </p:tav>
                                        <p:tav tm="100000">
                                          <p:val>
                                            <p:strVal val="#ppt_x"/>
                                          </p:val>
                                        </p:tav>
                                      </p:tavLst>
                                    </p:anim>
                                    <p:anim calcmode="lin" valueType="num">
                                      <p:cBhvr>
                                        <p:cTn id="12" dur="1000" fill="hold"/>
                                        <p:tgtEl>
                                          <p:spTgt spid="20"/>
                                        </p:tgtEl>
                                        <p:attrNameLst>
                                          <p:attrName>ppt_y</p:attrName>
                                        </p:attrNameLst>
                                      </p:cBhvr>
                                      <p:tavLst>
                                        <p:tav tm="0">
                                          <p:val>
                                            <p:strVal val="#ppt_y"/>
                                          </p:val>
                                        </p:tav>
                                        <p:tav tm="100000">
                                          <p:val>
                                            <p:strVal val="#ppt_y"/>
                                          </p:val>
                                        </p:tav>
                                      </p:tavLst>
                                    </p:anim>
                                    <p:animEffect transition="in" filter="fade">
                                      <p:cBhvr>
                                        <p:cTn id="13" dur="1000"/>
                                        <p:tgtEl>
                                          <p:spTgt spid="20"/>
                                        </p:tgtEl>
                                      </p:cBhvr>
                                    </p:animEffect>
                                  </p:childTnLst>
                                </p:cTn>
                              </p:par>
                            </p:childTnLst>
                          </p:cTn>
                        </p:par>
                        <p:par>
                          <p:cTn id="14" fill="hold">
                            <p:stCondLst>
                              <p:cond delay="2000"/>
                            </p:stCondLst>
                            <p:childTnLst>
                              <p:par>
                                <p:cTn id="15" presetID="35" presetClass="entr" presetSubtype="0"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2000"/>
                                        <p:tgtEl>
                                          <p:spTgt spid="2050"/>
                                        </p:tgtEl>
                                      </p:cBhvr>
                                    </p:animEffect>
                                    <p:anim calcmode="lin" valueType="num">
                                      <p:cBhvr>
                                        <p:cTn id="18" dur="2000" fill="hold"/>
                                        <p:tgtEl>
                                          <p:spTgt spid="2050"/>
                                        </p:tgtEl>
                                        <p:attrNameLst>
                                          <p:attrName>style.rotation</p:attrName>
                                        </p:attrNameLst>
                                      </p:cBhvr>
                                      <p:tavLst>
                                        <p:tav tm="0">
                                          <p:val>
                                            <p:fltVal val="720"/>
                                          </p:val>
                                        </p:tav>
                                        <p:tav tm="100000">
                                          <p:val>
                                            <p:fltVal val="0"/>
                                          </p:val>
                                        </p:tav>
                                      </p:tavLst>
                                    </p:anim>
                                    <p:anim calcmode="lin" valueType="num">
                                      <p:cBhvr>
                                        <p:cTn id="19" dur="2000" fill="hold"/>
                                        <p:tgtEl>
                                          <p:spTgt spid="2050"/>
                                        </p:tgtEl>
                                        <p:attrNameLst>
                                          <p:attrName>ppt_h</p:attrName>
                                        </p:attrNameLst>
                                      </p:cBhvr>
                                      <p:tavLst>
                                        <p:tav tm="0">
                                          <p:val>
                                            <p:fltVal val="0"/>
                                          </p:val>
                                        </p:tav>
                                        <p:tav tm="100000">
                                          <p:val>
                                            <p:strVal val="#ppt_h"/>
                                          </p:val>
                                        </p:tav>
                                      </p:tavLst>
                                    </p:anim>
                                    <p:anim calcmode="lin" valueType="num">
                                      <p:cBhvr>
                                        <p:cTn id="20" dur="2000" fill="hold"/>
                                        <p:tgtEl>
                                          <p:spTgt spid="205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CCCFF"/>
            </a:gs>
            <a:gs pos="17999">
              <a:srgbClr val="99CCFF"/>
            </a:gs>
            <a:gs pos="36000">
              <a:srgbClr val="9966FF"/>
            </a:gs>
            <a:gs pos="61000">
              <a:srgbClr val="CC99FF"/>
            </a:gs>
            <a:gs pos="82001">
              <a:srgbClr val="99CCFF"/>
            </a:gs>
            <a:gs pos="100000">
              <a:srgbClr val="CCCCF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500042"/>
            <a:ext cx="5929354" cy="785818"/>
          </a:xfrm>
        </p:spPr>
        <p:style>
          <a:lnRef idx="1">
            <a:schemeClr val="accent5"/>
          </a:lnRef>
          <a:fillRef idx="2">
            <a:schemeClr val="accent5"/>
          </a:fillRef>
          <a:effectRef idx="1">
            <a:schemeClr val="accent5"/>
          </a:effectRef>
          <a:fontRef idx="minor">
            <a:schemeClr val="dk1"/>
          </a:fontRef>
        </p:style>
        <p:txBody>
          <a:bodyPr>
            <a:noAutofit/>
          </a:bodyPr>
          <a:lstStyle/>
          <a:p>
            <a:pPr algn="ctr"/>
            <a:r>
              <a:rPr lang="ru-RU" sz="4800" dirty="0" smtClean="0">
                <a:ln w="500">
                  <a:solidFill>
                    <a:schemeClr val="accent3">
                      <a:lumMod val="50000"/>
                    </a:schemeClr>
                  </a:solidFill>
                </a:ln>
                <a:solidFill>
                  <a:srgbClr val="FF33CC"/>
                </a:solidFill>
                <a:latin typeface="Times New Roman" pitchFamily="18" charset="0"/>
                <a:cs typeface="Times New Roman" pitchFamily="18" charset="0"/>
              </a:rPr>
              <a:t> «Цепочка слов»</a:t>
            </a:r>
            <a:endParaRPr lang="ru-RU" sz="4800" dirty="0">
              <a:ln w="500">
                <a:solidFill>
                  <a:schemeClr val="accent3">
                    <a:lumMod val="50000"/>
                  </a:schemeClr>
                </a:solidFill>
              </a:ln>
              <a:solidFill>
                <a:srgbClr val="FF33CC"/>
              </a:solidFill>
              <a:latin typeface="Times New Roman" pitchFamily="18" charset="0"/>
              <a:cs typeface="Times New Roman" pitchFamily="18" charset="0"/>
            </a:endParaRPr>
          </a:p>
        </p:txBody>
      </p:sp>
      <p:sp>
        <p:nvSpPr>
          <p:cNvPr id="3" name="Содержимое 2"/>
          <p:cNvSpPr>
            <a:spLocks noGrp="1"/>
          </p:cNvSpPr>
          <p:nvPr>
            <p:ph idx="1"/>
          </p:nvPr>
        </p:nvSpPr>
        <p:spPr>
          <a:xfrm>
            <a:off x="500034" y="1285860"/>
            <a:ext cx="7239000" cy="5203510"/>
          </a:xfrm>
        </p:spPr>
        <p:txBody>
          <a:bodyPr>
            <a:normAutofit fontScale="32500" lnSpcReduction="20000"/>
          </a:bodyPr>
          <a:lstStyle/>
          <a:p>
            <a:pPr algn="just">
              <a:buNone/>
            </a:pPr>
            <a:r>
              <a:rPr lang="ru-RU" sz="4500" dirty="0" smtClean="0">
                <a:latin typeface="Times New Roman" pitchFamily="18" charset="0"/>
                <a:cs typeface="Times New Roman" pitchFamily="18" charset="0"/>
              </a:rPr>
              <a:t> </a:t>
            </a:r>
          </a:p>
          <a:p>
            <a:pPr algn="just">
              <a:buNone/>
            </a:pPr>
            <a:r>
              <a:rPr lang="ru-RU" sz="4500" dirty="0" smtClean="0">
                <a:latin typeface="Times New Roman" pitchFamily="18" charset="0"/>
                <a:cs typeface="Times New Roman" pitchFamily="18" charset="0"/>
              </a:rPr>
              <a:t> </a:t>
            </a:r>
          </a:p>
          <a:p>
            <a:pPr algn="just">
              <a:buNone/>
            </a:pPr>
            <a:r>
              <a:rPr lang="ru-RU" sz="4500" dirty="0" smtClean="0">
                <a:latin typeface="Times New Roman" pitchFamily="18" charset="0"/>
                <a:cs typeface="Times New Roman" pitchFamily="18" charset="0"/>
              </a:rPr>
              <a:t>    </a:t>
            </a:r>
            <a:r>
              <a:rPr lang="ru-RU" sz="5500" dirty="0" smtClean="0">
                <a:latin typeface="Times New Roman" pitchFamily="18" charset="0"/>
                <a:cs typeface="Times New Roman" pitchFamily="18" charset="0"/>
              </a:rPr>
              <a:t>Цель: Упражнять в определении первого и последнего звука в слове. Вырабатывать умение правильно произносить звуки. Воспитывать усидчивость.</a:t>
            </a:r>
          </a:p>
          <a:p>
            <a:pPr algn="just">
              <a:buNone/>
            </a:pPr>
            <a:r>
              <a:rPr lang="ru-RU" sz="5500" dirty="0" smtClean="0">
                <a:latin typeface="Times New Roman" pitchFamily="18" charset="0"/>
                <a:cs typeface="Times New Roman" pitchFamily="18" charset="0"/>
              </a:rPr>
              <a:t>     Игровой материал:  Карточки с предметными картинками (карандаш,   шкаф, флажок, куст, топор, ракета, автобус, савок, ключ, чайник, кошка, ананас, сом, мак, крокодил, лук, лодка, арбуз, самолёт, шар, зонт, сыр, кукла, стол, рак, гриб, барабан, нож, мяч, жук, чемодан.)</a:t>
            </a:r>
          </a:p>
          <a:p>
            <a:pPr algn="just">
              <a:buNone/>
            </a:pPr>
            <a:r>
              <a:rPr lang="ru-RU" sz="5500" dirty="0" smtClean="0">
                <a:latin typeface="Times New Roman" pitchFamily="18" charset="0"/>
                <a:cs typeface="Times New Roman" pitchFamily="18" charset="0"/>
              </a:rPr>
              <a:t>    Ход игры: Игроки берут каждый по 2- 4 карточки,  выкладывают цепочку. Начинает выкладывать тот, у кого на карточке звёздочка. </a:t>
            </a:r>
          </a:p>
          <a:p>
            <a:pPr algn="just">
              <a:buNone/>
            </a:pPr>
            <a:r>
              <a:rPr lang="ru-RU" sz="5500" dirty="0" smtClean="0">
                <a:latin typeface="Times New Roman" pitchFamily="18" charset="0"/>
                <a:cs typeface="Times New Roman" pitchFamily="18" charset="0"/>
              </a:rPr>
              <a:t>    Возможные варианты: 1. шар- ракета- арбуз- зонт- топор- рак- карандаш.2. карандаш- шкаф- флажок- ключ- чайник. 3. автобус- савок- ключ- чайник- крокодил- лук- кошка. 4. стол- лодка- арбуз- зонт- топор- рак- кукла- ананас. 5. карандаш- шар- ракета- автобус- сыр- рак. 6. ананас- сом- мяч- чайник- крокодил- лодка- арбуз- зонт- топор- ракета.</a:t>
            </a:r>
          </a:p>
          <a:p>
            <a:pPr algn="just">
              <a:buNone/>
            </a:pPr>
            <a:r>
              <a:rPr lang="ru-RU" sz="5500" dirty="0" smtClean="0">
                <a:latin typeface="Times New Roman" pitchFamily="18" charset="0"/>
                <a:cs typeface="Times New Roman" pitchFamily="18" charset="0"/>
              </a:rPr>
              <a:t>		</a:t>
            </a:r>
          </a:p>
          <a:p>
            <a:pPr>
              <a:buNone/>
            </a:pPr>
            <a:endParaRPr lang="ru-RU"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par>
                                <p:cTn id="11" presetID="9"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ssolve">
                                      <p:cBhvr>
                                        <p:cTn id="13" dur="500"/>
                                        <p:tgtEl>
                                          <p:spTgt spid="3">
                                            <p:txEl>
                                              <p:pRg st="0" end="0"/>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ssolve">
                                      <p:cBhvr>
                                        <p:cTn id="16" dur="500"/>
                                        <p:tgtEl>
                                          <p:spTgt spid="3">
                                            <p:txEl>
                                              <p:pRg st="1" end="1"/>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ssolve">
                                      <p:cBhvr>
                                        <p:cTn id="19" dur="500"/>
                                        <p:tgtEl>
                                          <p:spTgt spid="3">
                                            <p:txEl>
                                              <p:pRg st="2" end="2"/>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dissolve">
                                      <p:cBhvr>
                                        <p:cTn id="25" dur="500"/>
                                        <p:tgtEl>
                                          <p:spTgt spid="3">
                                            <p:txEl>
                                              <p:pRg st="4" end="4"/>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dissolve">
                                      <p:cBhvr>
                                        <p:cTn id="28" dur="500"/>
                                        <p:tgtEl>
                                          <p:spTgt spid="3">
                                            <p:txEl>
                                              <p:pRg st="5" end="5"/>
                                            </p:txEl>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dissolv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CCCFF"/>
            </a:gs>
            <a:gs pos="17999">
              <a:srgbClr val="99CCFF"/>
            </a:gs>
            <a:gs pos="36000">
              <a:srgbClr val="9966FF"/>
            </a:gs>
            <a:gs pos="61000">
              <a:srgbClr val="CC99FF"/>
            </a:gs>
            <a:gs pos="82001">
              <a:srgbClr val="99CCFF"/>
            </a:gs>
            <a:gs pos="100000">
              <a:srgbClr val="CCCCFF"/>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5" name="Содержимое 4" descr="3.jpg"/>
          <p:cNvPicPr>
            <a:picLocks noGrp="1" noChangeAspect="1"/>
          </p:cNvPicPr>
          <p:nvPr>
            <p:ph idx="1"/>
          </p:nvPr>
        </p:nvPicPr>
        <p:blipFill>
          <a:blip r:embed="rId2" cstate="print"/>
          <a:stretch>
            <a:fillRect/>
          </a:stretch>
        </p:blipFill>
        <p:spPr>
          <a:xfrm>
            <a:off x="857224" y="857232"/>
            <a:ext cx="6893772" cy="5072098"/>
          </a:xfrm>
          <a:prstGeom prst="round2DiagRect">
            <a:avLst>
              <a:gd name="adj1" fmla="val 16667"/>
              <a:gd name="adj2" fmla="val 0"/>
            </a:avLst>
          </a:prstGeom>
          <a:ln w="88900" cap="sq">
            <a:solidFill>
              <a:srgbClr val="7030A0"/>
            </a:solidFill>
            <a:miter lim="800000"/>
          </a:ln>
          <a:effectLst>
            <a:outerShdw blurRad="254000" algn="tl" rotWithShape="0">
              <a:srgbClr val="000000">
                <a:alpha val="43000"/>
              </a:srgbClr>
            </a:outerShdw>
          </a:effectLst>
        </p:spPr>
      </p:pic>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357298"/>
            <a:ext cx="7258072" cy="5098438"/>
          </a:xfrm>
        </p:spPr>
        <p:txBody>
          <a:bodyPr>
            <a:normAutofit fontScale="77500" lnSpcReduction="20000"/>
          </a:bodyPr>
          <a:lstStyle/>
          <a:p>
            <a:pPr>
              <a:buNone/>
            </a:pPr>
            <a:r>
              <a:rPr lang="ru-RU" dirty="0" smtClean="0"/>
              <a:t> </a:t>
            </a:r>
          </a:p>
          <a:p>
            <a:pPr>
              <a:buNone/>
            </a:pPr>
            <a:r>
              <a:rPr lang="ru-RU" dirty="0" smtClean="0">
                <a:latin typeface="Times New Roman" pitchFamily="18" charset="0"/>
                <a:cs typeface="Times New Roman" pitchFamily="18" charset="0"/>
              </a:rPr>
              <a:t>Цель: Упражнять в различении заданного звука в словах. Подбирать слова с заданным звуком. Активизировать словарь детей словами, обозначающими части дома. Развивать слуховое внимание. Воспитывать усидчивость.</a:t>
            </a:r>
          </a:p>
          <a:p>
            <a:pPr>
              <a:buNone/>
            </a:pPr>
            <a:r>
              <a:rPr lang="ru-RU" dirty="0" smtClean="0">
                <a:latin typeface="Times New Roman" pitchFamily="18" charset="0"/>
                <a:cs typeface="Times New Roman" pitchFamily="18" charset="0"/>
              </a:rPr>
              <a:t>Игровой материал: Элементы фрагментов частей дома «крыша, рама, дверь, труба…», а так же дворовых надстроек и благоустройства.</a:t>
            </a:r>
          </a:p>
          <a:p>
            <a:pPr>
              <a:buNone/>
            </a:pPr>
            <a:r>
              <a:rPr lang="ru-RU" dirty="0" smtClean="0">
                <a:latin typeface="Times New Roman" pitchFamily="18" charset="0"/>
                <a:cs typeface="Times New Roman" pitchFamily="18" charset="0"/>
              </a:rPr>
              <a:t>Ход игры: Воспитатель говорит, выкладывая на </a:t>
            </a:r>
            <a:r>
              <a:rPr lang="ru-RU" dirty="0" err="1" smtClean="0">
                <a:latin typeface="Times New Roman" pitchFamily="18" charset="0"/>
                <a:cs typeface="Times New Roman" pitchFamily="18" charset="0"/>
              </a:rPr>
              <a:t>фланелеграфе</a:t>
            </a:r>
            <a:r>
              <a:rPr lang="ru-RU" dirty="0" smtClean="0">
                <a:latin typeface="Times New Roman" pitchFamily="18" charset="0"/>
                <a:cs typeface="Times New Roman" pitchFamily="18" charset="0"/>
              </a:rPr>
              <a:t> необходимые детали: Сейчас я нарисую, /прикреплю/ на </a:t>
            </a:r>
            <a:r>
              <a:rPr lang="ru-RU" dirty="0" err="1" smtClean="0">
                <a:latin typeface="Times New Roman" pitchFamily="18" charset="0"/>
                <a:cs typeface="Times New Roman" pitchFamily="18" charset="0"/>
              </a:rPr>
              <a:t>фланелеграфе</a:t>
            </a:r>
            <a:r>
              <a:rPr lang="ru-RU" dirty="0" smtClean="0">
                <a:latin typeface="Times New Roman" pitchFamily="18" charset="0"/>
                <a:cs typeface="Times New Roman" pitchFamily="18" charset="0"/>
              </a:rPr>
              <a:t> ДОМ. Но не весь, а только стену. Вы будете называть мне части дома, которые нужно прикрепить, чтобы получился дом. Но называть можно только такие слова, в которых есть звук «Р». Дети называют нужные слова: крыша, труба, рама, забор, и т.д. Так же можно и обустроить двор, а так же поставить в дом мебель. </a:t>
            </a:r>
          </a:p>
          <a:p>
            <a:pPr>
              <a:buNone/>
            </a:pPr>
            <a:r>
              <a:rPr lang="ru-RU" dirty="0" smtClean="0">
                <a:latin typeface="Times New Roman" pitchFamily="18" charset="0"/>
                <a:cs typeface="Times New Roman" pitchFamily="18" charset="0"/>
              </a:rPr>
              <a:t>Воспитатель помогает с помощью наводящих вопросов.</a:t>
            </a:r>
          </a:p>
          <a:p>
            <a:endParaRPr lang="ru-RU" dirty="0" smtClean="0"/>
          </a:p>
          <a:p>
            <a:endParaRPr lang="ru-RU" dirty="0"/>
          </a:p>
        </p:txBody>
      </p:sp>
      <p:sp>
        <p:nvSpPr>
          <p:cNvPr id="4" name="Заголовок 3"/>
          <p:cNvSpPr>
            <a:spLocks noGrp="1"/>
          </p:cNvSpPr>
          <p:nvPr>
            <p:ph type="title"/>
          </p:nvPr>
        </p:nvSpPr>
        <p:spPr>
          <a:xfrm>
            <a:off x="928662" y="500042"/>
            <a:ext cx="6143668" cy="642942"/>
          </a:xfrm>
        </p:spPr>
        <p:txBody>
          <a:bodyPr>
            <a:noAutofit/>
          </a:bodyPr>
          <a:lstStyle/>
          <a:p>
            <a:pPr algn="ctr"/>
            <a:r>
              <a:rPr lang="ru-RU" sz="4500" dirty="0" smtClean="0">
                <a:ln w="500">
                  <a:solidFill>
                    <a:srgbClr val="002060"/>
                  </a:solidFill>
                </a:ln>
                <a:solidFill>
                  <a:schemeClr val="accent2">
                    <a:lumMod val="75000"/>
                  </a:schemeClr>
                </a:solidFill>
                <a:latin typeface="Times New Roman" pitchFamily="18" charset="0"/>
                <a:cs typeface="Times New Roman" pitchFamily="18" charset="0"/>
              </a:rPr>
              <a:t>«Построим дом»</a:t>
            </a:r>
            <a:endParaRPr lang="ru-RU" sz="4500" dirty="0">
              <a:ln w="500">
                <a:solidFill>
                  <a:srgbClr val="002060"/>
                </a:solidFill>
              </a:ln>
              <a:solidFill>
                <a:schemeClr val="accent2">
                  <a:lumMod val="75000"/>
                </a:schemeClr>
              </a:solidFill>
              <a:latin typeface="Times New Roman" pitchFamily="18" charset="0"/>
              <a:cs typeface="Times New Roman" pitchFamily="18" charset="0"/>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ox(in)">
                                      <p:cBhvr>
                                        <p:cTn id="11" dur="500"/>
                                        <p:tgtEl>
                                          <p:spTgt spid="3">
                                            <p:txEl>
                                              <p:pRg st="1" end="1"/>
                                            </p:txEl>
                                          </p:spTgt>
                                        </p:tgtEl>
                                      </p:cBhvr>
                                    </p:animEffect>
                                  </p:childTnLst>
                                </p:cTn>
                              </p:par>
                            </p:childTnLst>
                          </p:cTn>
                        </p:par>
                        <p:par>
                          <p:cTn id="12" fill="hold">
                            <p:stCondLst>
                              <p:cond delay="2500"/>
                            </p:stCondLst>
                            <p:childTnLst>
                              <p:par>
                                <p:cTn id="13" presetID="4" presetClass="entr" presetSubtype="16"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ox(in)">
                                      <p:cBhvr>
                                        <p:cTn id="15" dur="500"/>
                                        <p:tgtEl>
                                          <p:spTgt spid="3">
                                            <p:txEl>
                                              <p:pRg st="2" end="2"/>
                                            </p:txEl>
                                          </p:spTgt>
                                        </p:tgtEl>
                                      </p:cBhvr>
                                    </p:animEffect>
                                  </p:childTnLst>
                                </p:cTn>
                              </p:par>
                            </p:childTnLst>
                          </p:cTn>
                        </p:par>
                        <p:par>
                          <p:cTn id="16" fill="hold">
                            <p:stCondLst>
                              <p:cond delay="3000"/>
                            </p:stCondLst>
                            <p:childTnLst>
                              <p:par>
                                <p:cTn id="17" presetID="4" presetClass="entr" presetSubtype="16"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ox(in)">
                                      <p:cBhvr>
                                        <p:cTn id="19" dur="500"/>
                                        <p:tgtEl>
                                          <p:spTgt spid="3">
                                            <p:txEl>
                                              <p:pRg st="3" end="3"/>
                                            </p:txEl>
                                          </p:spTgt>
                                        </p:tgtEl>
                                      </p:cBhvr>
                                    </p:animEffect>
                                  </p:childTnLst>
                                </p:cTn>
                              </p:par>
                            </p:childTnLst>
                          </p:cTn>
                        </p:par>
                        <p:par>
                          <p:cTn id="20" fill="hold">
                            <p:stCondLst>
                              <p:cond delay="3500"/>
                            </p:stCondLst>
                            <p:childTnLst>
                              <p:par>
                                <p:cTn id="21" presetID="4" presetClass="entr" presetSubtype="16"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ox(in)">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pic>
        <p:nvPicPr>
          <p:cNvPr id="4098" name="Picture 2" descr="C:\Documents and Settings\Admin\Рабочий стол\совы\pticia-784.gif"/>
          <p:cNvPicPr>
            <a:picLocks noChangeAspect="1" noChangeArrowheads="1" noCrop="1"/>
          </p:cNvPicPr>
          <p:nvPr/>
        </p:nvPicPr>
        <p:blipFill>
          <a:blip r:embed="rId2" cstate="print"/>
          <a:srcRect/>
          <a:stretch>
            <a:fillRect/>
          </a:stretch>
        </p:blipFill>
        <p:spPr bwMode="auto">
          <a:xfrm>
            <a:off x="7143768" y="5286388"/>
            <a:ext cx="1076325" cy="1247775"/>
          </a:xfrm>
          <a:prstGeom prst="rect">
            <a:avLst/>
          </a:prstGeom>
          <a:noFill/>
        </p:spPr>
      </p:pic>
      <p:sp>
        <p:nvSpPr>
          <p:cNvPr id="2" name="Заголовок 1"/>
          <p:cNvSpPr>
            <a:spLocks noGrp="1"/>
          </p:cNvSpPr>
          <p:nvPr>
            <p:ph type="title"/>
          </p:nvPr>
        </p:nvSpPr>
        <p:spPr>
          <a:xfrm>
            <a:off x="357158" y="357166"/>
            <a:ext cx="7339042" cy="714380"/>
          </a:xfrm>
        </p:spPr>
        <p:style>
          <a:lnRef idx="0">
            <a:scrgbClr r="0" g="0" b="0"/>
          </a:lnRef>
          <a:fillRef idx="1002">
            <a:schemeClr val="dk2"/>
          </a:fillRef>
          <a:effectRef idx="0">
            <a:scrgbClr r="0" g="0" b="0"/>
          </a:effectRef>
          <a:fontRef idx="major"/>
        </p:style>
        <p:txBody>
          <a:bodyPr>
            <a:normAutofit/>
          </a:bodyPr>
          <a:lstStyle/>
          <a:p>
            <a:pPr algn="ctr"/>
            <a:r>
              <a:rPr lang="ru-RU" sz="4000" i="1" dirty="0" smtClean="0">
                <a:latin typeface="Cambria" pitchFamily="18" charset="0"/>
              </a:rPr>
              <a:t>Актуальность проблемы</a:t>
            </a:r>
            <a:endParaRPr lang="ru-RU" sz="4000" i="1" dirty="0">
              <a:latin typeface="Cambria" pitchFamily="18" charset="0"/>
            </a:endParaRPr>
          </a:p>
        </p:txBody>
      </p:sp>
      <p:sp>
        <p:nvSpPr>
          <p:cNvPr id="3" name="Содержимое 2"/>
          <p:cNvSpPr>
            <a:spLocks noGrp="1"/>
          </p:cNvSpPr>
          <p:nvPr>
            <p:ph idx="1"/>
          </p:nvPr>
        </p:nvSpPr>
        <p:spPr>
          <a:xfrm>
            <a:off x="214282" y="1071546"/>
            <a:ext cx="7667596" cy="5572164"/>
          </a:xfrm>
        </p:spPr>
        <p:txBody>
          <a:bodyPr>
            <a:noAutofit/>
          </a:bodyPr>
          <a:lstStyle/>
          <a:p>
            <a:pPr>
              <a:lnSpc>
                <a:spcPct val="110000"/>
              </a:lnSpc>
              <a:buNone/>
            </a:pPr>
            <a:r>
              <a:rPr lang="en-US" sz="1600" dirty="0"/>
              <a:t> </a:t>
            </a:r>
            <a:endParaRPr lang="ru-RU" sz="1600" dirty="0" smtClean="0"/>
          </a:p>
          <a:p>
            <a:pPr>
              <a:lnSpc>
                <a:spcPct val="110000"/>
              </a:lnSpc>
            </a:pPr>
            <a:r>
              <a:rPr lang="ru-RU" sz="1600" dirty="0" smtClean="0">
                <a:latin typeface="Times New Roman" pitchFamily="18" charset="0"/>
                <a:cs typeface="Times New Roman" pitchFamily="18" charset="0"/>
              </a:rPr>
              <a:t>Развивать у ребёнка речь – это значит учить его разговаривать. Однако, как возникает и из чего сказывается способность говорить? Говорить- это значит владеть опредёленным запасом слов, активно пользоваться ими, умение строить высказывания, формировать свою мысль, понимать речь окружающих, слушать их и быть внимательными к ним,  и многое другое. </a:t>
            </a:r>
          </a:p>
          <a:p>
            <a:pPr>
              <a:lnSpc>
                <a:spcPct val="110000"/>
              </a:lnSpc>
            </a:pPr>
            <a:r>
              <a:rPr lang="ru-RU" sz="1600" dirty="0" smtClean="0">
                <a:latin typeface="Times New Roman" pitchFamily="18" charset="0"/>
                <a:cs typeface="Times New Roman" pitchFamily="18" charset="0"/>
              </a:rPr>
              <a:t>Но </a:t>
            </a:r>
            <a:r>
              <a:rPr lang="ru-RU" sz="1600" dirty="0">
                <a:latin typeface="Times New Roman" pitchFamily="18" charset="0"/>
                <a:cs typeface="Times New Roman" pitchFamily="18" charset="0"/>
              </a:rPr>
              <a:t>вслушаемся в речь ребёнка. Наблюдения показали, что познания ребят о неживой и живой природе, о событиях, явлениях, происходящих в окружающей жизни скудны. Не хватит слов и для передачи смысла знакомой сказки, рассказа. Я обнаружила, что существительные дети заменяют местоимениями (он пошел, она сказала), нарушают порядок слов в предложении («Что ли мы пойдем в магазин?»). Затрудняются дети и в употреблении склонений и спряжений /хотеть- хотят; котёнок- котята- котят (</a:t>
            </a:r>
            <a:r>
              <a:rPr lang="ru-RU" sz="1600" dirty="0" err="1">
                <a:latin typeface="Times New Roman" pitchFamily="18" charset="0"/>
                <a:cs typeface="Times New Roman" pitchFamily="18" charset="0"/>
              </a:rPr>
              <a:t>котенков</a:t>
            </a:r>
            <a:r>
              <a:rPr lang="ru-RU" sz="1600" dirty="0">
                <a:latin typeface="Times New Roman" pitchFamily="18" charset="0"/>
                <a:cs typeface="Times New Roman" pitchFamily="18" charset="0"/>
              </a:rPr>
              <a:t>)/.Многим ребятам с трудом дается произношение трудных </a:t>
            </a:r>
            <a:r>
              <a:rPr lang="ru-RU" sz="1600" dirty="0" err="1" smtClean="0">
                <a:latin typeface="Times New Roman" pitchFamily="18" charset="0"/>
                <a:cs typeface="Times New Roman" pitchFamily="18" charset="0"/>
              </a:rPr>
              <a:t>зуков</a:t>
            </a:r>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«С», «Ш», «Ж», «Р», «Л». Как же быть? </a:t>
            </a:r>
            <a:endParaRPr lang="ru-RU" sz="1600" dirty="0" smtClean="0">
              <a:latin typeface="Times New Roman" pitchFamily="18" charset="0"/>
              <a:cs typeface="Times New Roman" pitchFamily="18" charset="0"/>
            </a:endParaRPr>
          </a:p>
          <a:p>
            <a:pPr>
              <a:lnSpc>
                <a:spcPct val="110000"/>
              </a:lnSpc>
            </a:pPr>
            <a:r>
              <a:rPr lang="ru-RU" sz="1600" dirty="0" smtClean="0">
                <a:latin typeface="Times New Roman" pitchFamily="18" charset="0"/>
                <a:cs typeface="Times New Roman" pitchFamily="18" charset="0"/>
              </a:rPr>
              <a:t>Дома малыш охотно разговаривает с мамой, папой, бабушкой. Все радуются его речи, умиляются её неправильности. Малыша понимают, и он чувствует себя уверенно и непринужденно.</a:t>
            </a:r>
          </a:p>
          <a:p>
            <a:pPr>
              <a:buNone/>
            </a:pPr>
            <a:endParaRPr lang="ru-RU" sz="1600" dirty="0" smtClean="0">
              <a:latin typeface="Times New Roman" pitchFamily="18" charset="0"/>
              <a:cs typeface="Times New Roman" pitchFamily="18" charset="0"/>
            </a:endParaRPr>
          </a:p>
          <a:p>
            <a:pPr>
              <a:buNone/>
            </a:pPr>
            <a:endParaRPr lang="ru-RU" sz="1600" dirty="0">
              <a:latin typeface="Times New Roman" pitchFamily="18" charset="0"/>
              <a:cs typeface="Times New Roman" pitchFamily="18" charset="0"/>
            </a:endParaRPr>
          </a:p>
          <a:p>
            <a:endParaRPr lang="ru-RU" sz="1600" dirty="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plus(in)">
                                      <p:cBhvr>
                                        <p:cTn id="7" dur="2000"/>
                                        <p:tgtEl>
                                          <p:spTgt spid="3">
                                            <p:txEl>
                                              <p:pRg st="1" end="1"/>
                                            </p:txEl>
                                          </p:spTgt>
                                        </p:tgtEl>
                                      </p:cBhvr>
                                    </p:animEffect>
                                  </p:childTnLst>
                                </p:cTn>
                              </p:par>
                              <p:par>
                                <p:cTn id="8" presetID="13" presetClass="entr" presetSubtype="16"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plus(in)">
                                      <p:cBhvr>
                                        <p:cTn id="10" dur="2000"/>
                                        <p:tgtEl>
                                          <p:spTgt spid="3">
                                            <p:txEl>
                                              <p:pRg st="2" end="2"/>
                                            </p:txEl>
                                          </p:spTgt>
                                        </p:tgtEl>
                                      </p:cBhvr>
                                    </p:animEffect>
                                  </p:childTnLst>
                                </p:cTn>
                              </p:par>
                              <p:par>
                                <p:cTn id="11" presetID="13" presetClass="entr" presetSubtype="16"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plus(in)">
                                      <p:cBhvr>
                                        <p:cTn id="13" dur="2000"/>
                                        <p:tgtEl>
                                          <p:spTgt spid="3">
                                            <p:txEl>
                                              <p:pRg st="3" end="3"/>
                                            </p:txEl>
                                          </p:spTgt>
                                        </p:tgtEl>
                                      </p:cBhvr>
                                    </p:animEffect>
                                  </p:childTnLst>
                                </p:cTn>
                              </p:par>
                            </p:childTnLst>
                          </p:cTn>
                        </p:par>
                        <p:par>
                          <p:cTn id="14" fill="hold">
                            <p:stCondLst>
                              <p:cond delay="2000"/>
                            </p:stCondLst>
                            <p:childTnLst>
                              <p:par>
                                <p:cTn id="15" presetID="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par>
                          <p:cTn id="18" fill="hold">
                            <p:stCondLst>
                              <p:cond delay="2500"/>
                            </p:stCondLst>
                            <p:childTnLst>
                              <p:par>
                                <p:cTn id="19" presetID="0" presetClass="path" presetSubtype="0" accel="50000" decel="50000" fill="hold" nodeType="afterEffect">
                                  <p:stCondLst>
                                    <p:cond delay="0"/>
                                  </p:stCondLst>
                                  <p:childTnLst>
                                    <p:animMotion origin="layout" path="M 0.00156 -0.09942 C -0.05695 -0.12532 0.00104 -0.10035 -0.17309 -0.10358 C -0.19584 -0.10405 -0.21858 -0.10543 -0.24132 -0.1059 C -0.28386 -0.10682 -0.32587 -0.10728 -0.36823 -0.10798 C -0.44618 -0.11237 -0.52848 -0.10682 -0.60486 -0.1059 C -0.62327 -0.10035 -0.64896 -0.10289 -0.66511 -0.0867 C -0.67813 -0.07353 -0.6849 -0.05572 -0.69375 -0.03815 C -0.69792 -0.0215 -0.6915 -0.04416 -0.70799 -0.0148 C -0.71077 -0.00994 -0.71302 -0.00462 -0.71598 -8.09249E-7 C -0.729 0.02081 -0.71285 -0.00624 -0.72535 0.01041 C -0.72743 0.01318 -0.73143 0.02127 -0.73334 0.0252 C -0.74167 0.05942 -0.7066 0.07052 -0.68889 0.07607 C -0.58177 0.06983 -0.48473 0.06682 -0.37622 0.06543 C -0.29948 0.05942 -0.22257 0.06197 -0.14601 0.05688 C -0.11893 0.0511 -0.09098 0.05272 -0.06355 0.05064 C -0.05295 0.04832 -0.04236 0.0474 -0.03177 0.04439 C -0.01927 0.04093 -0.00973 0.03561 0.00312 0.03376 C 0.00868 0.03006 0.01319 0.02567 0.01909 0.02312 C 0.021 0.01526 0.01996 0.01896 0.02222 0.01249 L 0.00156 -0.09942 Z " pathEditMode="relative" ptsTypes="ffffffffffffffffffAf">
                                      <p:cBhvr>
                                        <p:cTn id="20" dur="5000" fill="hold"/>
                                        <p:tgtEl>
                                          <p:spTgt spid="409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4" name="Содержимое 3" descr="DSCF1054.JPG"/>
          <p:cNvPicPr>
            <a:picLocks noGrp="1" noChangeAspect="1"/>
          </p:cNvPicPr>
          <p:nvPr>
            <p:ph idx="1"/>
          </p:nvPr>
        </p:nvPicPr>
        <p:blipFill>
          <a:blip r:embed="rId3" cstate="print"/>
          <a:stretch>
            <a:fillRect/>
          </a:stretch>
        </p:blipFill>
        <p:spPr>
          <a:xfrm>
            <a:off x="357158" y="642918"/>
            <a:ext cx="7429520" cy="5572140"/>
          </a:xfrm>
          <a:prstGeom prst="round2DiagRect">
            <a:avLst>
              <a:gd name="adj1" fmla="val 16667"/>
              <a:gd name="adj2" fmla="val 0"/>
            </a:avLst>
          </a:prstGeom>
          <a:ln w="88900" cap="sq">
            <a:solidFill>
              <a:srgbClr val="0099FF"/>
            </a:solidFill>
            <a:miter lim="800000"/>
          </a:ln>
          <a:effectLst>
            <a:outerShdw blurRad="254000" algn="tl" rotWithShape="0">
              <a:srgbClr val="000000">
                <a:alpha val="43000"/>
              </a:srgbClr>
            </a:outerShdw>
          </a:effectLst>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F3399"/>
            </a:gs>
            <a:gs pos="25000">
              <a:srgbClr val="FF6633"/>
            </a:gs>
            <a:gs pos="50000">
              <a:srgbClr val="FFFF00"/>
            </a:gs>
            <a:gs pos="75000">
              <a:srgbClr val="01A78F"/>
            </a:gs>
            <a:gs pos="100000">
              <a:srgbClr val="3366F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46" y="714356"/>
            <a:ext cx="3643338" cy="857256"/>
          </a:xfrm>
          <a:noFill/>
          <a:ln>
            <a:noFill/>
          </a:ln>
          <a:effectLst/>
          <a:scene3d>
            <a:camera prst="isometricOffAxis2Right">
              <a:rot lat="1080000" lon="19800000" rev="0"/>
            </a:camera>
            <a:lightRig rig="contrasting" dir="t">
              <a:rot lat="0" lon="0" rev="7800000"/>
            </a:lightRig>
          </a:scene3d>
          <a:sp3d>
            <a:bevelT w="139700" h="139700"/>
          </a:sp3d>
        </p:spPr>
        <p:txBody>
          <a:bodyPr>
            <a:noAutofit/>
          </a:bodyPr>
          <a:lstStyle/>
          <a:p>
            <a:pPr marL="1431925" indent="-1431925" algn="ctr"/>
            <a:r>
              <a:rPr lang="ru-RU" sz="4400" dirty="0" smtClean="0">
                <a:solidFill>
                  <a:srgbClr val="FFFF00"/>
                </a:solidFill>
                <a:latin typeface="Times New Roman" pitchFamily="18" charset="0"/>
                <a:cs typeface="Times New Roman" pitchFamily="18" charset="0"/>
              </a:rPr>
              <a:t> </a:t>
            </a:r>
            <a:r>
              <a:rPr lang="ru-RU" sz="3000" dirty="0" smtClean="0">
                <a:solidFill>
                  <a:srgbClr val="FFFF00"/>
                </a:solidFill>
                <a:latin typeface="Times New Roman" pitchFamily="18" charset="0"/>
                <a:cs typeface="Times New Roman" pitchFamily="18" charset="0"/>
              </a:rPr>
              <a:t>«Составь                  рассказ»</a:t>
            </a:r>
            <a:endParaRPr lang="ru-RU" sz="3000" dirty="0">
              <a:solidFill>
                <a:srgbClr val="FFFF00"/>
              </a:solidFill>
              <a:latin typeface="Times New Roman" pitchFamily="18" charset="0"/>
              <a:cs typeface="Times New Roman" pitchFamily="18" charset="0"/>
            </a:endParaRPr>
          </a:p>
        </p:txBody>
      </p:sp>
      <p:sp>
        <p:nvSpPr>
          <p:cNvPr id="3" name="Содержимое 2"/>
          <p:cNvSpPr>
            <a:spLocks noGrp="1"/>
          </p:cNvSpPr>
          <p:nvPr>
            <p:ph sz="half" idx="1"/>
          </p:nvPr>
        </p:nvSpPr>
        <p:spPr>
          <a:xfrm>
            <a:off x="500034" y="1714488"/>
            <a:ext cx="3520440" cy="4525963"/>
          </a:xfrm>
          <a:noFill/>
          <a:ln>
            <a:noFill/>
          </a:ln>
          <a:effectLst/>
          <a:scene3d>
            <a:camera prst="orthographicFront">
              <a:rot lat="0" lon="0" rev="0"/>
            </a:camera>
            <a:lightRig rig="contrasting" dir="t">
              <a:rot lat="0" lon="0" rev="7800000"/>
            </a:lightRig>
          </a:scene3d>
          <a:sp3d>
            <a:bevelT w="139700" h="139700"/>
          </a:sp3d>
        </p:spPr>
        <p:txBody>
          <a:bodyPr>
            <a:normAutofit fontScale="55000" lnSpcReduction="20000"/>
          </a:bodyPr>
          <a:lstStyle/>
          <a:p>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   Цель: Учит детей составлять небольшие рассказы по серии картинок. Упражнять в умении понимать смысл и содержание картин. Развивать связную речь. Воспитывать внимание.</a:t>
            </a:r>
          </a:p>
          <a:p>
            <a:pPr>
              <a:buNone/>
            </a:pPr>
            <a:r>
              <a:rPr lang="ru-RU" dirty="0" smtClean="0">
                <a:latin typeface="Times New Roman" pitchFamily="18" charset="0"/>
                <a:cs typeface="Times New Roman" pitchFamily="18" charset="0"/>
              </a:rPr>
              <a:t> </a:t>
            </a:r>
          </a:p>
          <a:p>
            <a:pPr>
              <a:buNone/>
            </a:pPr>
            <a:r>
              <a:rPr lang="ru-RU" dirty="0" smtClean="0">
                <a:latin typeface="Times New Roman" pitchFamily="18" charset="0"/>
                <a:cs typeface="Times New Roman" pitchFamily="18" charset="0"/>
              </a:rPr>
              <a:t>   Игровой материал: Набор сюжетных картинок</a:t>
            </a:r>
          </a:p>
          <a:p>
            <a:pPr>
              <a:buNone/>
            </a:pPr>
            <a:r>
              <a:rPr lang="ru-RU" dirty="0" smtClean="0">
                <a:latin typeface="Times New Roman" pitchFamily="18" charset="0"/>
                <a:cs typeface="Times New Roman" pitchFamily="18" charset="0"/>
              </a:rPr>
              <a:t>   Ход игры: Дети отыскивают определенный набор картинок, рассматривают и составляют небольшие рассказы. Воспитатель помогает с помощью наводящих вопросов.</a:t>
            </a:r>
          </a:p>
          <a:p>
            <a:pPr>
              <a:buNone/>
            </a:pP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
        <p:nvSpPr>
          <p:cNvPr id="4" name="Содержимое 3"/>
          <p:cNvSpPr>
            <a:spLocks noGrp="1"/>
          </p:cNvSpPr>
          <p:nvPr>
            <p:ph sz="half" idx="2"/>
          </p:nvPr>
        </p:nvSpPr>
        <p:spPr>
          <a:scene3d>
            <a:camera prst="isometricOffAxis2Left"/>
            <a:lightRig rig="threePt" dir="t"/>
          </a:scene3d>
        </p:spPr>
        <p:txBody>
          <a:bodyPr>
            <a:normAutofit fontScale="55000" lnSpcReduction="20000"/>
          </a:bodyPr>
          <a:lstStyle/>
          <a:p>
            <a:pPr>
              <a:buNone/>
            </a:pPr>
            <a:r>
              <a:rPr lang="ru-RU" dirty="0" smtClean="0"/>
              <a:t> Цель: Учить описывать картинку, составлять по ней небольшой рассказ. Развивать связную речь, совершенствовать словесно – логическое мышление, умение понимать содержание картин. Воспитывать внимание, самостоятельность.</a:t>
            </a:r>
          </a:p>
          <a:p>
            <a:pPr>
              <a:buNone/>
            </a:pPr>
            <a:r>
              <a:rPr lang="ru-RU" dirty="0" smtClean="0"/>
              <a:t>Игровой материал: Сюжетные картинки.</a:t>
            </a:r>
          </a:p>
          <a:p>
            <a:pPr>
              <a:buNone/>
            </a:pPr>
            <a:r>
              <a:rPr lang="ru-RU" dirty="0" smtClean="0"/>
              <a:t>Ход игры: Игра с 2-3 детьми. Воспитатель предлагает рассмотреть картинку, определить главные предметы, установить связь между изображенными предметами, а затем описать сюжетную картинку. Педагог поддерживает интерес с помощью элементов упражнений разного характера, включению малых фольклорных форм (пословиц, поговорок, стихов).        </a:t>
            </a:r>
          </a:p>
          <a:p>
            <a:endParaRPr lang="ru-RU" dirty="0"/>
          </a:p>
        </p:txBody>
      </p:sp>
      <p:sp>
        <p:nvSpPr>
          <p:cNvPr id="6" name="Прямоугольник 5"/>
          <p:cNvSpPr/>
          <p:nvPr/>
        </p:nvSpPr>
        <p:spPr>
          <a:xfrm>
            <a:off x="3786182" y="785794"/>
            <a:ext cx="4000528" cy="584775"/>
          </a:xfrm>
          <a:prstGeom prst="rect">
            <a:avLst/>
          </a:prstGeom>
          <a:ln>
            <a:noFill/>
          </a:ln>
          <a:effectLst>
            <a:outerShdw blurRad="184150" dist="241300" dir="11520000" sx="110000" sy="110000" algn="ctr">
              <a:srgbClr val="000000">
                <a:alpha val="18000"/>
              </a:srgbClr>
            </a:outerShdw>
          </a:effectLst>
          <a:scene3d>
            <a:camera prst="perspectiveFront" fov="5700000">
              <a:rot lat="600000" lon="1800000" rev="0"/>
            </a:camera>
            <a:lightRig rig="flood" dir="t">
              <a:rot lat="0" lon="0" rev="13800000"/>
            </a:lightRig>
          </a:scene3d>
          <a:sp3d extrusionH="107950" prstMaterial="plastic">
            <a:bevelT w="82550" h="63500" prst="divot"/>
            <a:bevelB/>
          </a:sp3d>
        </p:spPr>
        <p:txBody>
          <a:bodyPr wrap="square">
            <a:spAutoFit/>
          </a:bodyPr>
          <a:lstStyle/>
          <a:p>
            <a:r>
              <a:rPr lang="ru-RU" sz="3200" b="1" dirty="0" smtClean="0">
                <a:solidFill>
                  <a:schemeClr val="accent2">
                    <a:lumMod val="50000"/>
                  </a:schemeClr>
                </a:solidFill>
                <a:latin typeface="Times New Roman" pitchFamily="18" charset="0"/>
                <a:cs typeface="Times New Roman" pitchFamily="18" charset="0"/>
              </a:rPr>
              <a:t>«Опиши картинку»</a:t>
            </a:r>
            <a:endParaRPr lang="ru-RU" sz="3200" b="1" dirty="0">
              <a:solidFill>
                <a:schemeClr val="accent2">
                  <a:lumMod val="50000"/>
                </a:schemeClr>
              </a:solidFill>
            </a:endParaRPr>
          </a:p>
        </p:txBody>
      </p:sp>
      <p:pic>
        <p:nvPicPr>
          <p:cNvPr id="7" name="Picture 2" descr="D:\TYfnfif\Мои документы\мои рисунки\работа\2006-04-26\0_8e413_b1482c8_XL.png"/>
          <p:cNvPicPr>
            <a:picLocks noChangeAspect="1" noChangeArrowheads="1"/>
          </p:cNvPicPr>
          <p:nvPr/>
        </p:nvPicPr>
        <p:blipFill>
          <a:blip r:embed="rId2" cstate="print"/>
          <a:srcRect/>
          <a:stretch>
            <a:fillRect/>
          </a:stretch>
        </p:blipFill>
        <p:spPr bwMode="auto">
          <a:xfrm>
            <a:off x="2429884" y="4929198"/>
            <a:ext cx="2291307" cy="1928802"/>
          </a:xfrm>
          <a:prstGeom prst="rect">
            <a:avLst/>
          </a:prstGeom>
          <a:noFill/>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8" presetClass="entr" presetSubtype="12"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trips(downLeft)">
                                      <p:cBhvr>
                                        <p:cTn id="14" dur="500"/>
                                        <p:tgtEl>
                                          <p:spTgt spid="6"/>
                                        </p:tgtEl>
                                      </p:cBhvr>
                                    </p:animEffect>
                                  </p:childTnLst>
                                </p:cTn>
                              </p:par>
                            </p:childTnLst>
                          </p:cTn>
                        </p:par>
                        <p:par>
                          <p:cTn id="15" fill="hold">
                            <p:stCondLst>
                              <p:cond delay="1500"/>
                            </p:stCondLst>
                            <p:childTnLst>
                              <p:par>
                                <p:cTn id="16" presetID="48" presetClass="entr" presetSubtype="0" accel="50000" fill="hold" grpId="0"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p:cTn id="18" dur="1000" fill="hold"/>
                                        <p:tgtEl>
                                          <p:spTgt spid="4">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9" dur="1000" fill="hold"/>
                                        <p:tgtEl>
                                          <p:spTgt spid="4">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21" dur="1000"/>
                                        <p:tgtEl>
                                          <p:spTgt spid="4">
                                            <p:txEl>
                                              <p:pRg st="0" end="0"/>
                                            </p:txEl>
                                          </p:spTgt>
                                        </p:tgtEl>
                                      </p:cBhvr>
                                    </p:animEffect>
                                  </p:childTnLst>
                                </p:cTn>
                              </p:par>
                            </p:childTnLst>
                          </p:cTn>
                        </p:par>
                        <p:par>
                          <p:cTn id="22" fill="hold">
                            <p:stCondLst>
                              <p:cond delay="2500"/>
                            </p:stCondLst>
                            <p:childTnLst>
                              <p:par>
                                <p:cTn id="23" presetID="48" presetClass="entr" presetSubtype="0" accel="50000" fill="hold" grpId="0" nodeType="after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p:cTn id="25" dur="1000" fill="hold"/>
                                        <p:tgtEl>
                                          <p:spTgt spid="4">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6" dur="1000" fill="hold"/>
                                        <p:tgtEl>
                                          <p:spTgt spid="4">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27" dur="10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28" dur="1000"/>
                                        <p:tgtEl>
                                          <p:spTgt spid="4">
                                            <p:txEl>
                                              <p:pRg st="1" end="1"/>
                                            </p:txEl>
                                          </p:spTgt>
                                        </p:tgtEl>
                                      </p:cBhvr>
                                    </p:animEffect>
                                  </p:childTnLst>
                                </p:cTn>
                              </p:par>
                            </p:childTnLst>
                          </p:cTn>
                        </p:par>
                        <p:par>
                          <p:cTn id="29" fill="hold">
                            <p:stCondLst>
                              <p:cond delay="3500"/>
                            </p:stCondLst>
                            <p:childTnLst>
                              <p:par>
                                <p:cTn id="30" presetID="48" presetClass="entr" presetSubtype="0" accel="50000" fill="hold" grpId="0" nodeType="after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 calcmode="lin" valueType="num">
                                      <p:cBhvr>
                                        <p:cTn id="32" dur="1000" fill="hold"/>
                                        <p:tgtEl>
                                          <p:spTgt spid="4">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3" dur="1000" fill="hold"/>
                                        <p:tgtEl>
                                          <p:spTgt spid="4">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34" dur="1000" fill="hold"/>
                                        <p:tgtEl>
                                          <p:spTgt spid="4">
                                            <p:txEl>
                                              <p:pRg st="2" end="2"/>
                                            </p:txEl>
                                          </p:spTgt>
                                        </p:tgtEl>
                                        <p:attrNameLst>
                                          <p:attrName>ppt_y</p:attrName>
                                        </p:attrNameLst>
                                      </p:cBhvr>
                                      <p:tavLst>
                                        <p:tav tm="0">
                                          <p:val>
                                            <p:strVal val="#ppt_y"/>
                                          </p:val>
                                        </p:tav>
                                        <p:tav tm="100000">
                                          <p:val>
                                            <p:strVal val="#ppt_y"/>
                                          </p:val>
                                        </p:tav>
                                      </p:tavLst>
                                    </p:anim>
                                    <p:animEffect transition="in" filter="fade">
                                      <p:cBhvr>
                                        <p:cTn id="35" dur="1000"/>
                                        <p:tgtEl>
                                          <p:spTgt spid="4">
                                            <p:txEl>
                                              <p:pRg st="2" end="2"/>
                                            </p:txEl>
                                          </p:spTgt>
                                        </p:tgtEl>
                                      </p:cBhvr>
                                    </p:animEffect>
                                  </p:childTnLst>
                                </p:cTn>
                              </p:par>
                            </p:childTnLst>
                          </p:cTn>
                        </p:par>
                        <p:par>
                          <p:cTn id="36" fill="hold">
                            <p:stCondLst>
                              <p:cond delay="4500"/>
                            </p:stCondLst>
                            <p:childTnLst>
                              <p:par>
                                <p:cTn id="37" presetID="34" presetClass="entr" presetSubtype="0" fill="hold" grpId="0" nodeType="afterEffect">
                                  <p:stCondLst>
                                    <p:cond delay="0"/>
                                  </p:stCondLst>
                                  <p:childTnLst>
                                    <p:set>
                                      <p:cBhvr>
                                        <p:cTn id="38" dur="1" fill="hold">
                                          <p:stCondLst>
                                            <p:cond delay="0"/>
                                          </p:stCondLst>
                                        </p:cTn>
                                        <p:tgtEl>
                                          <p:spTgt spid="3">
                                            <p:txEl>
                                              <p:pRg st="1" end="1"/>
                                            </p:txEl>
                                          </p:spTgt>
                                        </p:tgtEl>
                                        <p:attrNameLst>
                                          <p:attrName>style.visibility</p:attrName>
                                        </p:attrNameLst>
                                      </p:cBhvr>
                                      <p:to>
                                        <p:strVal val="visible"/>
                                      </p:to>
                                    </p:set>
                                    <p:anim from="(-#ppt_w/2)" to="(#ppt_x)" calcmode="lin" valueType="num">
                                      <p:cBhvr>
                                        <p:cTn id="39" dur="600" fill="hold">
                                          <p:stCondLst>
                                            <p:cond delay="0"/>
                                          </p:stCondLst>
                                        </p:cTn>
                                        <p:tgtEl>
                                          <p:spTgt spid="3">
                                            <p:txEl>
                                              <p:pRg st="1" end="1"/>
                                            </p:txEl>
                                          </p:spTgt>
                                        </p:tgtEl>
                                        <p:attrNameLst>
                                          <p:attrName>ppt_x</p:attrName>
                                        </p:attrNameLst>
                                      </p:cBhvr>
                                    </p:anim>
                                    <p:anim from="0" to="-1.0" calcmode="lin" valueType="num">
                                      <p:cBhvr>
                                        <p:cTn id="40" dur="200" decel="50000" autoRev="1" fill="hold">
                                          <p:stCondLst>
                                            <p:cond delay="600"/>
                                          </p:stCondLst>
                                        </p:cTn>
                                        <p:tgtEl>
                                          <p:spTgt spid="3">
                                            <p:txEl>
                                              <p:pRg st="1" end="1"/>
                                            </p:txEl>
                                          </p:spTgt>
                                        </p:tgtEl>
                                        <p:attrNameLst>
                                          <p:attrName>xshear</p:attrName>
                                        </p:attrNameLst>
                                      </p:cBhvr>
                                    </p:anim>
                                    <p:animScale>
                                      <p:cBhvr>
                                        <p:cTn id="41" dur="200" decel="100000" autoRev="1" fill="hold">
                                          <p:stCondLst>
                                            <p:cond delay="600"/>
                                          </p:stCondLst>
                                        </p:cTn>
                                        <p:tgtEl>
                                          <p:spTgt spid="3">
                                            <p:txEl>
                                              <p:pRg st="1" end="1"/>
                                            </p:txEl>
                                          </p:spTgt>
                                        </p:tgtEl>
                                      </p:cBhvr>
                                      <p:from x="100000" y="100000"/>
                                      <p:to x="80000" y="100000"/>
                                    </p:animScale>
                                    <p:anim by="(#ppt_h/3+#ppt_w*0.1)" calcmode="lin" valueType="num">
                                      <p:cBhvr additive="sum">
                                        <p:cTn id="42" dur="200" decel="100000" autoRev="1" fill="hold">
                                          <p:stCondLst>
                                            <p:cond delay="600"/>
                                          </p:stCondLst>
                                        </p:cTn>
                                        <p:tgtEl>
                                          <p:spTgt spid="3">
                                            <p:txEl>
                                              <p:pRg st="1" end="1"/>
                                            </p:txEl>
                                          </p:spTgt>
                                        </p:tgtEl>
                                        <p:attrNameLst>
                                          <p:attrName>ppt_x</p:attrName>
                                        </p:attrNameLst>
                                      </p:cBhvr>
                                    </p:anim>
                                  </p:childTnLst>
                                </p:cTn>
                              </p:par>
                            </p:childTnLst>
                          </p:cTn>
                        </p:par>
                        <p:par>
                          <p:cTn id="43" fill="hold">
                            <p:stCondLst>
                              <p:cond delay="5500"/>
                            </p:stCondLst>
                            <p:childTnLst>
                              <p:par>
                                <p:cTn id="44" presetID="34" presetClass="entr" presetSubtype="0" fill="hold" grpId="0" nodeType="after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 from="(-#ppt_w/2)" to="(#ppt_x)" calcmode="lin" valueType="num">
                                      <p:cBhvr>
                                        <p:cTn id="46" dur="600" fill="hold">
                                          <p:stCondLst>
                                            <p:cond delay="0"/>
                                          </p:stCondLst>
                                        </p:cTn>
                                        <p:tgtEl>
                                          <p:spTgt spid="3">
                                            <p:txEl>
                                              <p:pRg st="3" end="3"/>
                                            </p:txEl>
                                          </p:spTgt>
                                        </p:tgtEl>
                                        <p:attrNameLst>
                                          <p:attrName>ppt_x</p:attrName>
                                        </p:attrNameLst>
                                      </p:cBhvr>
                                    </p:anim>
                                    <p:anim from="0" to="-1.0" calcmode="lin" valueType="num">
                                      <p:cBhvr>
                                        <p:cTn id="47" dur="200" decel="50000" autoRev="1" fill="hold">
                                          <p:stCondLst>
                                            <p:cond delay="600"/>
                                          </p:stCondLst>
                                        </p:cTn>
                                        <p:tgtEl>
                                          <p:spTgt spid="3">
                                            <p:txEl>
                                              <p:pRg st="3" end="3"/>
                                            </p:txEl>
                                          </p:spTgt>
                                        </p:tgtEl>
                                        <p:attrNameLst>
                                          <p:attrName>xshear</p:attrName>
                                        </p:attrNameLst>
                                      </p:cBhvr>
                                    </p:anim>
                                    <p:animScale>
                                      <p:cBhvr>
                                        <p:cTn id="48" dur="200" decel="100000" autoRev="1" fill="hold">
                                          <p:stCondLst>
                                            <p:cond delay="600"/>
                                          </p:stCondLst>
                                        </p:cTn>
                                        <p:tgtEl>
                                          <p:spTgt spid="3">
                                            <p:txEl>
                                              <p:pRg st="3" end="3"/>
                                            </p:txEl>
                                          </p:spTgt>
                                        </p:tgtEl>
                                      </p:cBhvr>
                                      <p:from x="100000" y="100000"/>
                                      <p:to x="80000" y="100000"/>
                                    </p:animScale>
                                    <p:anim by="(#ppt_h/3+#ppt_w*0.1)" calcmode="lin" valueType="num">
                                      <p:cBhvr additive="sum">
                                        <p:cTn id="49" dur="200" decel="100000" autoRev="1" fill="hold">
                                          <p:stCondLst>
                                            <p:cond delay="600"/>
                                          </p:stCondLst>
                                        </p:cTn>
                                        <p:tgtEl>
                                          <p:spTgt spid="3">
                                            <p:txEl>
                                              <p:pRg st="3" end="3"/>
                                            </p:txEl>
                                          </p:spTgt>
                                        </p:tgtEl>
                                        <p:attrNameLst>
                                          <p:attrName>ppt_x</p:attrName>
                                        </p:attrNameLst>
                                      </p:cBhvr>
                                    </p:anim>
                                  </p:childTnLst>
                                </p:cTn>
                              </p:par>
                            </p:childTnLst>
                          </p:cTn>
                        </p:par>
                        <p:par>
                          <p:cTn id="50" fill="hold">
                            <p:stCondLst>
                              <p:cond delay="6500"/>
                            </p:stCondLst>
                            <p:childTnLst>
                              <p:par>
                                <p:cTn id="51" presetID="34" presetClass="entr" presetSubtype="0" fill="hold" grpId="0" nodeType="afterEffect">
                                  <p:stCondLst>
                                    <p:cond delay="0"/>
                                  </p:stCondLst>
                                  <p:childTnLst>
                                    <p:set>
                                      <p:cBhvr>
                                        <p:cTn id="52" dur="1" fill="hold">
                                          <p:stCondLst>
                                            <p:cond delay="0"/>
                                          </p:stCondLst>
                                        </p:cTn>
                                        <p:tgtEl>
                                          <p:spTgt spid="3">
                                            <p:txEl>
                                              <p:pRg st="4" end="4"/>
                                            </p:txEl>
                                          </p:spTgt>
                                        </p:tgtEl>
                                        <p:attrNameLst>
                                          <p:attrName>style.visibility</p:attrName>
                                        </p:attrNameLst>
                                      </p:cBhvr>
                                      <p:to>
                                        <p:strVal val="visible"/>
                                      </p:to>
                                    </p:set>
                                    <p:anim from="(-#ppt_w/2)" to="(#ppt_x)" calcmode="lin" valueType="num">
                                      <p:cBhvr>
                                        <p:cTn id="53" dur="600" fill="hold">
                                          <p:stCondLst>
                                            <p:cond delay="0"/>
                                          </p:stCondLst>
                                        </p:cTn>
                                        <p:tgtEl>
                                          <p:spTgt spid="3">
                                            <p:txEl>
                                              <p:pRg st="4" end="4"/>
                                            </p:txEl>
                                          </p:spTgt>
                                        </p:tgtEl>
                                        <p:attrNameLst>
                                          <p:attrName>ppt_x</p:attrName>
                                        </p:attrNameLst>
                                      </p:cBhvr>
                                    </p:anim>
                                    <p:anim from="0" to="-1.0" calcmode="lin" valueType="num">
                                      <p:cBhvr>
                                        <p:cTn id="54" dur="200" decel="50000" autoRev="1" fill="hold">
                                          <p:stCondLst>
                                            <p:cond delay="600"/>
                                          </p:stCondLst>
                                        </p:cTn>
                                        <p:tgtEl>
                                          <p:spTgt spid="3">
                                            <p:txEl>
                                              <p:pRg st="4" end="4"/>
                                            </p:txEl>
                                          </p:spTgt>
                                        </p:tgtEl>
                                        <p:attrNameLst>
                                          <p:attrName>xshear</p:attrName>
                                        </p:attrNameLst>
                                      </p:cBhvr>
                                    </p:anim>
                                    <p:animScale>
                                      <p:cBhvr>
                                        <p:cTn id="55" dur="200" decel="100000" autoRev="1" fill="hold">
                                          <p:stCondLst>
                                            <p:cond delay="600"/>
                                          </p:stCondLst>
                                        </p:cTn>
                                        <p:tgtEl>
                                          <p:spTgt spid="3">
                                            <p:txEl>
                                              <p:pRg st="4" end="4"/>
                                            </p:txEl>
                                          </p:spTgt>
                                        </p:tgtEl>
                                      </p:cBhvr>
                                      <p:from x="100000" y="100000"/>
                                      <p:to x="80000" y="100000"/>
                                    </p:animScale>
                                    <p:anim by="(#ppt_h/3+#ppt_w*0.1)" calcmode="lin" valueType="num">
                                      <p:cBhvr additive="sum">
                                        <p:cTn id="56" dur="200" decel="100000" autoRev="1" fill="hold">
                                          <p:stCondLst>
                                            <p:cond delay="600"/>
                                          </p:stCondLst>
                                        </p:cTn>
                                        <p:tgtEl>
                                          <p:spTgt spid="3">
                                            <p:txEl>
                                              <p:pRg st="4" end="4"/>
                                            </p:txEl>
                                          </p:spTgt>
                                        </p:tgtEl>
                                        <p:attrNameLst>
                                          <p:attrName>ppt_x</p:attrName>
                                        </p:attrNameLst>
                                      </p:cBhvr>
                                    </p:anim>
                                  </p:childTnLst>
                                </p:cTn>
                              </p:par>
                            </p:childTnLst>
                          </p:cTn>
                        </p:par>
                        <p:par>
                          <p:cTn id="57" fill="hold">
                            <p:stCondLst>
                              <p:cond delay="7500"/>
                            </p:stCondLst>
                            <p:childTnLst>
                              <p:par>
                                <p:cTn id="58" presetID="35" presetClass="path" presetSubtype="0" accel="50000" decel="50000" fill="hold" nodeType="afterEffect">
                                  <p:stCondLst>
                                    <p:cond delay="0"/>
                                  </p:stCondLst>
                                  <p:childTnLst>
                                    <p:animMotion origin="layout" path="M -2.22222E-6 7.40741E-7 L -0.63125 -0.01273 " pathEditMode="relative" rAng="0" ptsTypes="AA">
                                      <p:cBhvr>
                                        <p:cTn id="59" dur="2000" fill="hold"/>
                                        <p:tgtEl>
                                          <p:spTgt spid="7"/>
                                        </p:tgtEl>
                                        <p:attrNameLst>
                                          <p:attrName>ppt_x</p:attrName>
                                          <p:attrName>ppt_y</p:attrName>
                                        </p:attrNameLst>
                                      </p:cBhvr>
                                      <p:rCtr x="-31600" y="-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4000"/>
            <a:duotone>
              <a:schemeClr val="dk2">
                <a:shade val="60000"/>
                <a:satMod val="180000"/>
              </a:schemeClr>
              <a:schemeClr val="dk2">
                <a:tint val="500"/>
                <a:satMod val="150000"/>
              </a:schemeClr>
            </a:duotone>
            <a:lum/>
          </a:blip>
          <a:srcRect/>
          <a:tile tx="0" ty="0" sx="50000" sy="5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571480"/>
            <a:ext cx="5643602" cy="571504"/>
          </a:xfrm>
        </p:spPr>
        <p:txBody>
          <a:bodyPr>
            <a:noAutofit/>
          </a:bodyPr>
          <a:lstStyle/>
          <a:p>
            <a:r>
              <a:rPr lang="ru-RU" sz="5400" dirty="0" smtClean="0">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latin typeface="Times New Roman" pitchFamily="18" charset="0"/>
                <a:cs typeface="Times New Roman" pitchFamily="18" charset="0"/>
              </a:rPr>
              <a:t>«Найди пару»</a:t>
            </a:r>
            <a:endParaRPr lang="ru-RU" sz="5400" dirty="0">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latin typeface="Times New Roman" pitchFamily="18" charset="0"/>
              <a:cs typeface="Times New Roman" pitchFamily="18" charset="0"/>
            </a:endParaRPr>
          </a:p>
        </p:txBody>
      </p:sp>
      <p:sp>
        <p:nvSpPr>
          <p:cNvPr id="3" name="Содержимое 2"/>
          <p:cNvSpPr>
            <a:spLocks noGrp="1"/>
          </p:cNvSpPr>
          <p:nvPr>
            <p:ph idx="1"/>
          </p:nvPr>
        </p:nvSpPr>
        <p:spPr>
          <a:xfrm>
            <a:off x="457200" y="1428736"/>
            <a:ext cx="7239000" cy="4786346"/>
          </a:xfrm>
        </p:spPr>
        <p:txBody>
          <a:bodyPr>
            <a:normAutofit fontScale="62500" lnSpcReduction="20000"/>
          </a:bodyPr>
          <a:lstStyle/>
          <a:p>
            <a:pPr>
              <a:buNone/>
            </a:pPr>
            <a:r>
              <a:rPr lang="ru-RU" dirty="0" smtClean="0"/>
              <a:t> </a:t>
            </a:r>
          </a:p>
          <a:p>
            <a:pPr>
              <a:buNone/>
            </a:pPr>
            <a:r>
              <a:rPr lang="ru-RU" dirty="0" smtClean="0"/>
              <a:t>Цель: Упражнять детей в подборе слов, отличающихся друг от друга одним звуком, развивать фонематический слух. Воспитывать усидчивость.</a:t>
            </a:r>
          </a:p>
          <a:p>
            <a:pPr>
              <a:buNone/>
            </a:pPr>
            <a:r>
              <a:rPr lang="ru-RU" dirty="0" smtClean="0"/>
              <a:t> </a:t>
            </a:r>
          </a:p>
          <a:p>
            <a:pPr>
              <a:buNone/>
            </a:pPr>
            <a:r>
              <a:rPr lang="ru-RU" dirty="0" smtClean="0"/>
              <a:t>Игровой материал: Диск, разделённый на 2 половины, по краю которого в верхней и нижней частях наклеено одинаковое количество предметных картинок и пустых кругов. На диске прикреплена двойная стрелка, которую удобно двигать. Предметные картинки / на кругах  такого же размера, как круги на диске/;</a:t>
            </a:r>
          </a:p>
          <a:p>
            <a:pPr>
              <a:buNone/>
            </a:pPr>
            <a:r>
              <a:rPr lang="ru-RU" dirty="0" smtClean="0"/>
              <a:t> </a:t>
            </a:r>
          </a:p>
          <a:p>
            <a:pPr>
              <a:buNone/>
            </a:pPr>
            <a:r>
              <a:rPr lang="ru-RU" dirty="0" smtClean="0"/>
              <a:t>Ход игры: Каждый играющий получает по одной- две картинки. Воспитатель устанавливает одну стрелку, на какой- либо картинке и называет изображенный на ней предмет. Дети смотрят на свои картинки, выбирают нужную. Проигрывает тот, у кого останется картинка.</a:t>
            </a:r>
          </a:p>
          <a:p>
            <a:pPr>
              <a:buNone/>
            </a:pPr>
            <a:r>
              <a:rPr lang="ru-RU" dirty="0" smtClean="0"/>
              <a:t>Возможные варианты: дрова- трава, почки- бочки, миска- киска, крыша- крыса, коса- коза, лук- люк, удочка- уточка, усы- осы, сом- ком, лак- рак, мишка- мышка, рак- мак, катушка- кадушка, жук- лук, дом- дым.</a:t>
            </a:r>
          </a:p>
          <a:p>
            <a:endParaRPr lang="ru-RU" dirty="0"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cstate="print">
            <a:duotone>
              <a:schemeClr val="dk2">
                <a:shade val="60000"/>
                <a:satMod val="180000"/>
              </a:schemeClr>
              <a:schemeClr val="dk2">
                <a:tint val="500"/>
                <a:satMod val="150000"/>
              </a:schemeClr>
            </a:duotone>
          </a:blip>
          <a:tile tx="0" ty="0" sx="50000" sy="50000" flip="none" algn="tl"/>
        </a:blipFill>
        <a:effectLst/>
      </p:bgPr>
    </p:bg>
    <p:spTree>
      <p:nvGrpSpPr>
        <p:cNvPr id="1" name=""/>
        <p:cNvGrpSpPr/>
        <p:nvPr/>
      </p:nvGrpSpPr>
      <p:grpSpPr>
        <a:xfrm>
          <a:off x="0" y="0"/>
          <a:ext cx="0" cy="0"/>
          <a:chOff x="0" y="0"/>
          <a:chExt cx="0" cy="0"/>
        </a:xfrm>
      </p:grpSpPr>
      <p:pic>
        <p:nvPicPr>
          <p:cNvPr id="1026" name="Picture 2" descr="C:\Documents and Settings\Надежда\Рабочий стол\Наталья Александровна\Фотографии\DSCF1003.JPG"/>
          <p:cNvPicPr>
            <a:picLocks noGrp="1" noChangeAspect="1" noChangeArrowheads="1"/>
          </p:cNvPicPr>
          <p:nvPr>
            <p:ph idx="1"/>
          </p:nvPr>
        </p:nvPicPr>
        <p:blipFill>
          <a:blip r:embed="rId3" cstate="print"/>
          <a:srcRect/>
          <a:stretch>
            <a:fillRect/>
          </a:stretch>
        </p:blipFill>
        <p:spPr bwMode="auto">
          <a:xfrm>
            <a:off x="428596" y="928670"/>
            <a:ext cx="7072362" cy="5357850"/>
          </a:xfrm>
          <a:prstGeom prst="round2DiagRect">
            <a:avLst>
              <a:gd name="adj1" fmla="val 16667"/>
              <a:gd name="adj2" fmla="val 0"/>
            </a:avLst>
          </a:prstGeom>
          <a:ln w="88900" cap="sq">
            <a:solidFill>
              <a:schemeClr val="accent1">
                <a:lumMod val="75000"/>
              </a:schemeClr>
            </a:solidFill>
            <a:miter lim="800000"/>
          </a:ln>
          <a:effectLst>
            <a:outerShdw blurRad="254000" algn="tl" rotWithShape="0">
              <a:srgbClr val="000000">
                <a:alpha val="43000"/>
              </a:srgbClr>
            </a:outerShdw>
          </a:effectLst>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0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29000">
              <a:srgbClr val="FF3399">
                <a:alpha val="13000"/>
              </a:srgbClr>
            </a:gs>
            <a:gs pos="25000">
              <a:srgbClr val="FF6633"/>
            </a:gs>
            <a:gs pos="50000">
              <a:srgbClr val="FFFF00"/>
            </a:gs>
            <a:gs pos="75000">
              <a:srgbClr val="01A78F"/>
            </a:gs>
            <a:gs pos="100000">
              <a:srgbClr val="3366FF"/>
            </a:gs>
          </a:gsLst>
          <a:lin ang="66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357166"/>
            <a:ext cx="6043626" cy="751506"/>
          </a:xfrm>
        </p:spPr>
        <p:txBody>
          <a:bodyPr/>
          <a:lstStyle/>
          <a:p>
            <a:r>
              <a:rPr lang="ru-RU" dirty="0" smtClean="0">
                <a:gradFill flip="none" rotWithShape="1">
                  <a:gsLst>
                    <a:gs pos="0">
                      <a:srgbClr val="FF3399">
                        <a:alpha val="93000"/>
                      </a:srgbClr>
                    </a:gs>
                    <a:gs pos="25000">
                      <a:srgbClr val="FF6633"/>
                    </a:gs>
                    <a:gs pos="50000">
                      <a:srgbClr val="FFFF00"/>
                    </a:gs>
                    <a:gs pos="75000">
                      <a:srgbClr val="01A78F"/>
                    </a:gs>
                    <a:gs pos="100000">
                      <a:srgbClr val="3366FF"/>
                    </a:gs>
                  </a:gsLst>
                  <a:lin ang="8100000" scaled="0"/>
                  <a:tileRect/>
                </a:gradFill>
              </a:rPr>
              <a:t>«Построим пирамиду»</a:t>
            </a:r>
            <a:endParaRPr lang="ru-RU" dirty="0">
              <a:gradFill flip="none" rotWithShape="1">
                <a:gsLst>
                  <a:gs pos="0">
                    <a:srgbClr val="FF3399">
                      <a:alpha val="93000"/>
                    </a:srgbClr>
                  </a:gs>
                  <a:gs pos="25000">
                    <a:srgbClr val="FF6633"/>
                  </a:gs>
                  <a:gs pos="50000">
                    <a:srgbClr val="FFFF00"/>
                  </a:gs>
                  <a:gs pos="75000">
                    <a:srgbClr val="01A78F"/>
                  </a:gs>
                  <a:gs pos="100000">
                    <a:srgbClr val="3366FF"/>
                  </a:gs>
                </a:gsLst>
                <a:lin ang="8100000" scaled="0"/>
                <a:tileRect/>
              </a:gradFill>
            </a:endParaRPr>
          </a:p>
        </p:txBody>
      </p:sp>
      <p:sp>
        <p:nvSpPr>
          <p:cNvPr id="3" name="Содержимое 2"/>
          <p:cNvSpPr>
            <a:spLocks noGrp="1"/>
          </p:cNvSpPr>
          <p:nvPr>
            <p:ph idx="1"/>
          </p:nvPr>
        </p:nvSpPr>
        <p:spPr/>
        <p:txBody>
          <a:bodyPr>
            <a:normAutofit fontScale="85000" lnSpcReduction="20000"/>
          </a:bodyPr>
          <a:lstStyle/>
          <a:p>
            <a:pPr algn="just">
              <a:buNone/>
            </a:pPr>
            <a:r>
              <a:rPr lang="ru-RU" dirty="0" smtClean="0">
                <a:latin typeface="Times New Roman" pitchFamily="18" charset="0"/>
                <a:cs typeface="Times New Roman" pitchFamily="18" charset="0"/>
              </a:rPr>
              <a:t>Цель: Упражнять детей в определении количества звуков в словах. Воспитывать внимание.</a:t>
            </a:r>
          </a:p>
          <a:p>
            <a:pPr algn="just">
              <a:buNone/>
            </a:pPr>
            <a:r>
              <a:rPr lang="ru-RU" dirty="0" smtClean="0">
                <a:latin typeface="Times New Roman" pitchFamily="18" charset="0"/>
                <a:cs typeface="Times New Roman" pitchFamily="18" charset="0"/>
              </a:rPr>
              <a:t>Игровой материал: Рисунок пирамиды из квадратов, выполненный на листе бумаги. В основании пирамиды- 5 квадратов, выше- 4 квадрата, потом 3-2. Предметные картинки тех же размеров, что квадраты у пирамиды, содержащие в названиях от 2 до 5 звуков: еж, ус, уж /2/; сыр, рак, сом, мяч, юла, ухо, жук, /3/; ваза, утка, шуба, лиса, рыба, жаба, щука, зонт /4/; замок, сумка, шапка, груша, кошка, чашка, туфли, зебра, носки /5/;</a:t>
            </a:r>
          </a:p>
          <a:p>
            <a:pPr algn="just">
              <a:buNone/>
            </a:pPr>
            <a:r>
              <a:rPr lang="ru-RU" dirty="0" smtClean="0">
                <a:latin typeface="Times New Roman" pitchFamily="18" charset="0"/>
                <a:cs typeface="Times New Roman" pitchFamily="18" charset="0"/>
              </a:rPr>
              <a:t>Ход игры: Играют  3-7 детей. Воспитатель кладёт карту с пирамидой на середину стола и раздет каждому играющему по 2 картинки. Дети определяют количество звуков, содержащихся в названиях предметов, и кладут картинки на соответствующие  квадраты. </a:t>
            </a:r>
          </a:p>
          <a:p>
            <a:pPr algn="just">
              <a:buNone/>
            </a:pP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20000" y="120000"/>
                                    </p:animScale>
                                  </p:childTnLst>
                                </p:cTn>
                              </p:par>
                            </p:childTnLst>
                          </p:cTn>
                        </p:par>
                        <p:par>
                          <p:cTn id="7" fill="hold">
                            <p:stCondLst>
                              <p:cond delay="2000"/>
                            </p:stCondLst>
                            <p:childTnLst>
                              <p:par>
                                <p:cTn id="8" presetID="48" presetClass="entr" presetSubtype="0" accel="5000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2000" fill="hold"/>
                                        <p:tgtEl>
                                          <p:spTgt spid="3">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1" dur="2000" fill="hold"/>
                                        <p:tgtEl>
                                          <p:spTgt spid="3">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2" dur="2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3" dur="2000"/>
                                        <p:tgtEl>
                                          <p:spTgt spid="3">
                                            <p:txEl>
                                              <p:pRg st="0" end="0"/>
                                            </p:txEl>
                                          </p:spTgt>
                                        </p:tgtEl>
                                      </p:cBhvr>
                                    </p:animEffect>
                                  </p:childTnLst>
                                </p:cTn>
                              </p:par>
                            </p:childTnLst>
                          </p:cTn>
                        </p:par>
                        <p:par>
                          <p:cTn id="14" fill="hold">
                            <p:stCondLst>
                              <p:cond delay="4000"/>
                            </p:stCondLst>
                            <p:childTnLst>
                              <p:par>
                                <p:cTn id="15" presetID="48" presetClass="entr" presetSubtype="0" accel="5000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2000" fill="hold"/>
                                        <p:tgtEl>
                                          <p:spTgt spid="3">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8" dur="2000" fill="hold"/>
                                        <p:tgtEl>
                                          <p:spTgt spid="3">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19" dur="20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0" dur="2000"/>
                                        <p:tgtEl>
                                          <p:spTgt spid="3">
                                            <p:txEl>
                                              <p:pRg st="1" end="1"/>
                                            </p:txEl>
                                          </p:spTgt>
                                        </p:tgtEl>
                                      </p:cBhvr>
                                    </p:animEffect>
                                  </p:childTnLst>
                                </p:cTn>
                              </p:par>
                            </p:childTnLst>
                          </p:cTn>
                        </p:par>
                        <p:par>
                          <p:cTn id="21" fill="hold">
                            <p:stCondLst>
                              <p:cond delay="6000"/>
                            </p:stCondLst>
                            <p:childTnLst>
                              <p:par>
                                <p:cTn id="22" presetID="48" presetClass="entr" presetSubtype="0" accel="50000" fill="hold" grpId="0"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2000" fill="hold"/>
                                        <p:tgtEl>
                                          <p:spTgt spid="3">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5" dur="2000" fill="hold"/>
                                        <p:tgtEl>
                                          <p:spTgt spid="3">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26" dur="20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2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320040"/>
            <a:ext cx="6981852" cy="680068"/>
          </a:xfrm>
        </p:spPr>
        <p:txBody>
          <a:bodyPr/>
          <a:lstStyle/>
          <a:p>
            <a:r>
              <a:rPr lang="ru-RU" dirty="0" smtClean="0">
                <a:gradFill flip="none" rotWithShape="1">
                  <a:gsLst>
                    <a:gs pos="0">
                      <a:srgbClr val="03D4A8"/>
                    </a:gs>
                    <a:gs pos="25000">
                      <a:srgbClr val="21D6E0"/>
                    </a:gs>
                    <a:gs pos="75000">
                      <a:srgbClr val="0087E6"/>
                    </a:gs>
                    <a:gs pos="100000">
                      <a:srgbClr val="005CBF"/>
                    </a:gs>
                  </a:gsLst>
                  <a:path path="circle">
                    <a:fillToRect l="100000" t="100000"/>
                  </a:path>
                  <a:tileRect r="-100000" b="-100000"/>
                </a:gradFill>
                <a:latin typeface="Times New Roman" pitchFamily="18" charset="0"/>
                <a:cs typeface="Times New Roman" pitchFamily="18" charset="0"/>
              </a:rPr>
              <a:t>« О чем говорят дети…»</a:t>
            </a:r>
            <a:endParaRPr lang="ru-RU" dirty="0">
              <a:gradFill flip="none" rotWithShape="1">
                <a:gsLst>
                  <a:gs pos="0">
                    <a:srgbClr val="03D4A8"/>
                  </a:gs>
                  <a:gs pos="25000">
                    <a:srgbClr val="21D6E0"/>
                  </a:gs>
                  <a:gs pos="75000">
                    <a:srgbClr val="0087E6"/>
                  </a:gs>
                  <a:gs pos="100000">
                    <a:srgbClr val="005CBF"/>
                  </a:gs>
                </a:gsLst>
                <a:path path="circle">
                  <a:fillToRect l="100000" t="100000"/>
                </a:path>
                <a:tileRect r="-100000" b="-100000"/>
              </a:gradFill>
              <a:latin typeface="Times New Roman" pitchFamily="18" charset="0"/>
              <a:cs typeface="Times New Roman" pitchFamily="18" charset="0"/>
            </a:endParaRPr>
          </a:p>
        </p:txBody>
      </p:sp>
      <p:sp>
        <p:nvSpPr>
          <p:cNvPr id="3" name="Содержимое 2"/>
          <p:cNvSpPr>
            <a:spLocks noGrp="1"/>
          </p:cNvSpPr>
          <p:nvPr>
            <p:ph idx="1"/>
          </p:nvPr>
        </p:nvSpPr>
        <p:spPr>
          <a:xfrm>
            <a:off x="457200" y="1142984"/>
            <a:ext cx="7472386" cy="5312752"/>
          </a:xfrm>
        </p:spPr>
        <p:txBody>
          <a:bodyPr>
            <a:noAutofit/>
          </a:bodyPr>
          <a:lstStyle/>
          <a:p>
            <a:pPr marL="0" indent="268288">
              <a:buNone/>
            </a:pPr>
            <a:r>
              <a:rPr lang="ru-RU" sz="1800" dirty="0" smtClean="0">
                <a:latin typeface="Times New Roman" pitchFamily="18" charset="0"/>
                <a:cs typeface="Times New Roman" pitchFamily="18" charset="0"/>
              </a:rPr>
              <a:t>В дошкольном возрасте мир ребёнка, как правило, не ограничивается семьёй. Его окружение – не только мама, папа, бабушка и дедушка, но и детский сад, а детский сад – это, прежде всего сверстники, </a:t>
            </a:r>
            <a:r>
              <a:rPr lang="ru-RU" sz="1800" dirty="0" err="1" smtClean="0">
                <a:latin typeface="Times New Roman" pitchFamily="18" charset="0"/>
                <a:cs typeface="Times New Roman" pitchFamily="18" charset="0"/>
              </a:rPr>
              <a:t>товарищи.Жизнь</a:t>
            </a:r>
            <a:r>
              <a:rPr lang="ru-RU" sz="1800" dirty="0" smtClean="0">
                <a:latin typeface="Times New Roman" pitchFamily="18" charset="0"/>
                <a:cs typeface="Times New Roman" pitchFamily="18" charset="0"/>
              </a:rPr>
              <a:t> среди сверстников - особый мир. Ребёнок растёт, тем более важным и значимым становится его отношения к товарищам, с товарищами.</a:t>
            </a:r>
          </a:p>
          <a:p>
            <a:pPr marL="0" indent="268288">
              <a:buNone/>
            </a:pPr>
            <a:r>
              <a:rPr lang="ru-RU" sz="1800" dirty="0" smtClean="0">
                <a:latin typeface="Times New Roman" pitchFamily="18" charset="0"/>
                <a:cs typeface="Times New Roman" pitchFamily="18" charset="0"/>
              </a:rPr>
              <a:t>Общение со сверстниками – особая среда жизнедеятельности ребёнка, существенно отличаемая от общения с окружающими его взрослыми.</a:t>
            </a:r>
          </a:p>
          <a:p>
            <a:pPr marL="0" indent="268288">
              <a:buNone/>
            </a:pPr>
            <a:r>
              <a:rPr lang="ru-RU" sz="1800" dirty="0" smtClean="0">
                <a:latin typeface="Times New Roman" pitchFamily="18" charset="0"/>
                <a:cs typeface="Times New Roman" pitchFamily="18" charset="0"/>
              </a:rPr>
              <a:t>А как начинается общение детей между собой, контакты с товарищами? Как ребёнок проявляет себя в этом общении, и как он воспринимает своего сверстника?</a:t>
            </a:r>
          </a:p>
          <a:p>
            <a:pPr marL="0" indent="268288">
              <a:buNone/>
            </a:pPr>
            <a:r>
              <a:rPr lang="ru-RU" sz="1800" dirty="0" smtClean="0">
                <a:latin typeface="Times New Roman" pitchFamily="18" charset="0"/>
                <a:cs typeface="Times New Roman" pitchFamily="18" charset="0"/>
              </a:rPr>
              <a:t>В старшем дошкольном возрасте высказывания ребёнка о себе значительно расширяются. Здесь звучат по прежнему сообщения о своих действиях, не значительны и сообщения ребёнка о себе, не связанные с тем, что он делает в настоящий момент. Это рассказы о том, где был, что видел, о своих планах на близкое и далекое будущее: «Я с мамой в цирке был и живого медведя видел»; «Я мультфильм смотрел про кота </a:t>
            </a:r>
            <a:r>
              <a:rPr lang="ru-RU" sz="1800" dirty="0" err="1" smtClean="0">
                <a:latin typeface="Times New Roman" pitchFamily="18" charset="0"/>
                <a:cs typeface="Times New Roman" pitchFamily="18" charset="0"/>
              </a:rPr>
              <a:t>Матроскина</a:t>
            </a:r>
            <a:r>
              <a:rPr lang="ru-RU" sz="1800" dirty="0" smtClean="0">
                <a:latin typeface="Times New Roman" pitchFamily="18" charset="0"/>
                <a:cs typeface="Times New Roman" pitchFamily="18" charset="0"/>
              </a:rPr>
              <a:t>»; «Я летом на море поеду».</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6"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8" presetClass="entr" presetSubtype="0" accel="10000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p:cTn id="24"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25"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8" dur="5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8" presetClass="entr" presetSubtype="0" accel="10000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p:cTn id="33"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34"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3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6"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37" dur="500"/>
                                        <p:tgtEl>
                                          <p:spTgt spid="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8" presetClass="entr" presetSubtype="0" accel="100000" fill="hold" grpId="0"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 calcmode="lin" valueType="num">
                                      <p:cBhvr>
                                        <p:cTn id="42" dur="500" fill="hold"/>
                                        <p:tgtEl>
                                          <p:spTgt spid="3">
                                            <p:txEl>
                                              <p:pRg st="3" end="3"/>
                                            </p:txEl>
                                          </p:spTgt>
                                        </p:tgtEl>
                                        <p:attrNameLst>
                                          <p:attrName>ppt_w</p:attrName>
                                        </p:attrNameLst>
                                      </p:cBhvr>
                                      <p:tavLst>
                                        <p:tav tm="0">
                                          <p:val>
                                            <p:strVal val="#ppt_w*2.5"/>
                                          </p:val>
                                        </p:tav>
                                        <p:tav tm="100000">
                                          <p:val>
                                            <p:strVal val="#ppt_w"/>
                                          </p:val>
                                        </p:tav>
                                      </p:tavLst>
                                    </p:anim>
                                    <p:anim calcmode="lin" valueType="num">
                                      <p:cBhvr>
                                        <p:cTn id="43" dur="500" fill="hold"/>
                                        <p:tgtEl>
                                          <p:spTgt spid="3">
                                            <p:txEl>
                                              <p:pRg st="3" end="3"/>
                                            </p:txEl>
                                          </p:spTgt>
                                        </p:tgtEl>
                                        <p:attrNameLst>
                                          <p:attrName>ppt_h</p:attrName>
                                        </p:attrNameLst>
                                      </p:cBhvr>
                                      <p:tavLst>
                                        <p:tav tm="0">
                                          <p:val>
                                            <p:strVal val="#ppt_h*0.01"/>
                                          </p:val>
                                        </p:tav>
                                        <p:tav tm="100000">
                                          <p:val>
                                            <p:strVal val="#ppt_h"/>
                                          </p:val>
                                        </p:tav>
                                      </p:tavLst>
                                    </p:anim>
                                    <p:anim calcmode="lin" valueType="num">
                                      <p:cBhvr>
                                        <p:cTn id="4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5" dur="500" fill="hold"/>
                                        <p:tgtEl>
                                          <p:spTgt spid="3">
                                            <p:txEl>
                                              <p:pRg st="3" end="3"/>
                                            </p:txEl>
                                          </p:spTgt>
                                        </p:tgtEl>
                                        <p:attrNameLst>
                                          <p:attrName>ppt_y</p:attrName>
                                        </p:attrNameLst>
                                      </p:cBhvr>
                                      <p:tavLst>
                                        <p:tav tm="0">
                                          <p:val>
                                            <p:strVal val="#ppt_h+1"/>
                                          </p:val>
                                        </p:tav>
                                        <p:tav tm="100000">
                                          <p:val>
                                            <p:strVal val="#ppt_y"/>
                                          </p:val>
                                        </p:tav>
                                      </p:tavLst>
                                    </p:anim>
                                    <p:animEffect transition="in" filter="fade">
                                      <p:cBhvr>
                                        <p:cTn id="4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pic>
        <p:nvPicPr>
          <p:cNvPr id="1027" name="Picture 3" descr="C:\Documents and Settings\Admin\Рабочий стол\совы\0_6fc02_a6bb2bc1_XL.png"/>
          <p:cNvPicPr>
            <a:picLocks noChangeAspect="1" noChangeArrowheads="1"/>
          </p:cNvPicPr>
          <p:nvPr/>
        </p:nvPicPr>
        <p:blipFill>
          <a:blip r:embed="rId2" cstate="print"/>
          <a:srcRect/>
          <a:stretch>
            <a:fillRect/>
          </a:stretch>
        </p:blipFill>
        <p:spPr bwMode="auto">
          <a:xfrm>
            <a:off x="7072322" y="4500570"/>
            <a:ext cx="2071678" cy="2071678"/>
          </a:xfrm>
          <a:prstGeom prst="rect">
            <a:avLst/>
          </a:prstGeom>
          <a:noFill/>
        </p:spPr>
      </p:pic>
      <p:sp>
        <p:nvSpPr>
          <p:cNvPr id="3" name="Содержимое 2"/>
          <p:cNvSpPr>
            <a:spLocks noGrp="1"/>
          </p:cNvSpPr>
          <p:nvPr>
            <p:ph idx="1"/>
          </p:nvPr>
        </p:nvSpPr>
        <p:spPr>
          <a:xfrm>
            <a:off x="357158" y="428604"/>
            <a:ext cx="7239000" cy="6072230"/>
          </a:xfrm>
        </p:spPr>
        <p:txBody>
          <a:bodyPr>
            <a:noAutofit/>
          </a:bodyPr>
          <a:lstStyle/>
          <a:p>
            <a:pPr marL="0" indent="361950" algn="just">
              <a:buNone/>
            </a:pPr>
            <a:r>
              <a:rPr lang="ru-RU" sz="1800" dirty="0" smtClean="0">
                <a:latin typeface="Times New Roman" pitchFamily="18" charset="0"/>
                <a:cs typeface="Times New Roman" pitchFamily="18" charset="0"/>
              </a:rPr>
              <a:t>Иными словами, содержание сообщения на протяжении дошкольного возраста от «моё», «Смотри, как я делаю» изменяется до «Кем я буду, когда вырасту» и «Что я люблю». Разговор затрагивает самые различные темы и предметы. Старшие дошкольники довольно часто делятся друг с другом своими познаниями, причём их высказывания достаточно ярко отражают дух нашего времени, интересы родителей. Ребята обсуждают самые различные проблемы,/ чем дома клеят обои?; чем костюм космонавта отличается от водолазного?; почему редиску в суп не кладут?/. </a:t>
            </a:r>
          </a:p>
          <a:p>
            <a:pPr marL="0" indent="268288" algn="just">
              <a:buNone/>
            </a:pPr>
            <a:r>
              <a:rPr lang="ru-RU" sz="1800" dirty="0" smtClean="0">
                <a:latin typeface="Times New Roman" pitchFamily="18" charset="0"/>
                <a:cs typeface="Times New Roman" pitchFamily="18" charset="0"/>
              </a:rPr>
              <a:t>Темы эти достаточно далеки от реальной жизнедеятельности. Тем не менее дети активно их обсуждают.</a:t>
            </a:r>
          </a:p>
          <a:p>
            <a:pPr marL="0" indent="268288" algn="just">
              <a:buNone/>
            </a:pPr>
            <a:r>
              <a:rPr lang="ru-RU" sz="1800" dirty="0" smtClean="0">
                <a:latin typeface="Times New Roman" pitchFamily="18" charset="0"/>
                <a:cs typeface="Times New Roman" pitchFamily="18" charset="0"/>
              </a:rPr>
              <a:t>Каков же вывод? Общение с взрослыми даёт детям новое содержание – познавательное и моральное – и выводит за пределы конкретной ситуации взаимодействий. Заметим: познавательные и моральные суждения в сфере обращения с товарищами – это утверждение собственного авторитета в глазах сверстников, демонстрация своих познаний. Речь – основное средство общения, игра – основной вид деятельности ребенка.    </a:t>
            </a:r>
          </a:p>
          <a:p>
            <a:pPr marL="993775" indent="-725488">
              <a:buNone/>
              <a:tabLst>
                <a:tab pos="1071563" algn="l"/>
              </a:tabLst>
            </a:pPr>
            <a:r>
              <a:rPr lang="ru-RU" sz="1800" dirty="0" smtClean="0">
                <a:latin typeface="Times New Roman" pitchFamily="18" charset="0"/>
                <a:cs typeface="Times New Roman" pitchFamily="18" charset="0"/>
              </a:rPr>
              <a:t> Именно  дидактические игры способствуют                          формированию различных форм речи дошкольника.</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000"/>
                            </p:stCondLst>
                            <p:childTnLst>
                              <p:par>
                                <p:cTn id="30" presetID="26" presetClass="entr" presetSubtype="0" fill="hold" nodeType="afterEffect">
                                  <p:stCondLst>
                                    <p:cond delay="0"/>
                                  </p:stCondLst>
                                  <p:childTnLst>
                                    <p:set>
                                      <p:cBhvr>
                                        <p:cTn id="31" dur="1" fill="hold">
                                          <p:stCondLst>
                                            <p:cond delay="0"/>
                                          </p:stCondLst>
                                        </p:cTn>
                                        <p:tgtEl>
                                          <p:spTgt spid="1027"/>
                                        </p:tgtEl>
                                        <p:attrNameLst>
                                          <p:attrName>style.visibility</p:attrName>
                                        </p:attrNameLst>
                                      </p:cBhvr>
                                      <p:to>
                                        <p:strVal val="visible"/>
                                      </p:to>
                                    </p:set>
                                    <p:animEffect transition="in" filter="wipe(down)">
                                      <p:cBhvr>
                                        <p:cTn id="32" dur="580">
                                          <p:stCondLst>
                                            <p:cond delay="0"/>
                                          </p:stCondLst>
                                        </p:cTn>
                                        <p:tgtEl>
                                          <p:spTgt spid="1027"/>
                                        </p:tgtEl>
                                      </p:cBhvr>
                                    </p:animEffect>
                                    <p:anim calcmode="lin" valueType="num">
                                      <p:cBhvr>
                                        <p:cTn id="33" dur="1822" tmFilter="0,0; 0.14,0.36; 0.43,0.73; 0.71,0.91; 1.0,1.0">
                                          <p:stCondLst>
                                            <p:cond delay="0"/>
                                          </p:stCondLst>
                                        </p:cTn>
                                        <p:tgtEl>
                                          <p:spTgt spid="1027"/>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27"/>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27"/>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27"/>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27"/>
                                        </p:tgtEl>
                                        <p:attrNameLst>
                                          <p:attrName>ppt_y</p:attrName>
                                        </p:attrNameLst>
                                      </p:cBhvr>
                                      <p:tavLst>
                                        <p:tav tm="0" fmla="#ppt_y-sin(pi*$)/81">
                                          <p:val>
                                            <p:fltVal val="0"/>
                                          </p:val>
                                        </p:tav>
                                        <p:tav tm="100000">
                                          <p:val>
                                            <p:fltVal val="1"/>
                                          </p:val>
                                        </p:tav>
                                      </p:tavLst>
                                    </p:anim>
                                    <p:animScale>
                                      <p:cBhvr>
                                        <p:cTn id="38" dur="26">
                                          <p:stCondLst>
                                            <p:cond delay="650"/>
                                          </p:stCondLst>
                                        </p:cTn>
                                        <p:tgtEl>
                                          <p:spTgt spid="1027"/>
                                        </p:tgtEl>
                                      </p:cBhvr>
                                      <p:to x="100000" y="60000"/>
                                    </p:animScale>
                                    <p:animScale>
                                      <p:cBhvr>
                                        <p:cTn id="39" dur="166" decel="50000">
                                          <p:stCondLst>
                                            <p:cond delay="676"/>
                                          </p:stCondLst>
                                        </p:cTn>
                                        <p:tgtEl>
                                          <p:spTgt spid="1027"/>
                                        </p:tgtEl>
                                      </p:cBhvr>
                                      <p:to x="100000" y="100000"/>
                                    </p:animScale>
                                    <p:animScale>
                                      <p:cBhvr>
                                        <p:cTn id="40" dur="26">
                                          <p:stCondLst>
                                            <p:cond delay="1312"/>
                                          </p:stCondLst>
                                        </p:cTn>
                                        <p:tgtEl>
                                          <p:spTgt spid="1027"/>
                                        </p:tgtEl>
                                      </p:cBhvr>
                                      <p:to x="100000" y="80000"/>
                                    </p:animScale>
                                    <p:animScale>
                                      <p:cBhvr>
                                        <p:cTn id="41" dur="166" decel="50000">
                                          <p:stCondLst>
                                            <p:cond delay="1338"/>
                                          </p:stCondLst>
                                        </p:cTn>
                                        <p:tgtEl>
                                          <p:spTgt spid="1027"/>
                                        </p:tgtEl>
                                      </p:cBhvr>
                                      <p:to x="100000" y="100000"/>
                                    </p:animScale>
                                    <p:animScale>
                                      <p:cBhvr>
                                        <p:cTn id="42" dur="26">
                                          <p:stCondLst>
                                            <p:cond delay="1642"/>
                                          </p:stCondLst>
                                        </p:cTn>
                                        <p:tgtEl>
                                          <p:spTgt spid="1027"/>
                                        </p:tgtEl>
                                      </p:cBhvr>
                                      <p:to x="100000" y="90000"/>
                                    </p:animScale>
                                    <p:animScale>
                                      <p:cBhvr>
                                        <p:cTn id="43" dur="166" decel="50000">
                                          <p:stCondLst>
                                            <p:cond delay="1668"/>
                                          </p:stCondLst>
                                        </p:cTn>
                                        <p:tgtEl>
                                          <p:spTgt spid="1027"/>
                                        </p:tgtEl>
                                      </p:cBhvr>
                                      <p:to x="100000" y="100000"/>
                                    </p:animScale>
                                    <p:animScale>
                                      <p:cBhvr>
                                        <p:cTn id="44" dur="26">
                                          <p:stCondLst>
                                            <p:cond delay="1808"/>
                                          </p:stCondLst>
                                        </p:cTn>
                                        <p:tgtEl>
                                          <p:spTgt spid="1027"/>
                                        </p:tgtEl>
                                      </p:cBhvr>
                                      <p:to x="100000" y="95000"/>
                                    </p:animScale>
                                    <p:animScale>
                                      <p:cBhvr>
                                        <p:cTn id="45" dur="166" decel="50000">
                                          <p:stCondLst>
                                            <p:cond delay="1834"/>
                                          </p:stCondLst>
                                        </p:cTn>
                                        <p:tgtEl>
                                          <p:spTgt spid="10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78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857364"/>
            <a:ext cx="6357982" cy="1928826"/>
          </a:xfrm>
        </p:spPr>
        <p:txBody>
          <a:bodyPr>
            <a:noAutofit/>
          </a:bodyPr>
          <a:lstStyle/>
          <a:p>
            <a:pPr marL="1341438" indent="-1341438"/>
            <a:r>
              <a:rPr lang="ru-RU" sz="5400" dirty="0" smtClean="0">
                <a:solidFill>
                  <a:schemeClr val="accent2">
                    <a:lumMod val="50000"/>
                  </a:schemeClr>
                </a:solidFill>
                <a:latin typeface="Times New Roman" pitchFamily="18" charset="0"/>
                <a:cs typeface="Times New Roman" pitchFamily="18" charset="0"/>
              </a:rPr>
              <a:t>«Спасибо за              внимание!»</a:t>
            </a:r>
            <a:endParaRPr lang="ru-RU" sz="5400" dirty="0">
              <a:solidFill>
                <a:schemeClr val="accent2">
                  <a:lumMod val="50000"/>
                </a:schemeClr>
              </a:solidFill>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8215338" cy="6357958"/>
          </a:xfrm>
        </p:spPr>
        <p:txBody>
          <a:bodyPr>
            <a:noAutofit/>
          </a:bodyPr>
          <a:lstStyle/>
          <a:p>
            <a:pPr>
              <a:lnSpc>
                <a:spcPct val="110000"/>
              </a:lnSpc>
            </a:pPr>
            <a:r>
              <a:rPr lang="ru-RU" sz="1600" dirty="0" smtClean="0">
                <a:latin typeface="Times New Roman" pitchFamily="18" charset="0"/>
                <a:cs typeface="Times New Roman" pitchFamily="18" charset="0"/>
              </a:rPr>
              <a:t>В детском саду ребёнок попадает в незнакомую обстановку, где его речь не всегда понятна для окружающих. Он растерян. Ему неуютно. И малыш замолкает. Очень важно преодолеть этот барьер неуверенности.</a:t>
            </a:r>
          </a:p>
          <a:p>
            <a:pPr>
              <a:lnSpc>
                <a:spcPct val="110000"/>
              </a:lnSpc>
            </a:pPr>
            <a:r>
              <a:rPr lang="ru-RU" sz="1600" dirty="0" smtClean="0">
                <a:latin typeface="Times New Roman" pitchFamily="18" charset="0"/>
                <a:cs typeface="Times New Roman" pitchFamily="18" charset="0"/>
              </a:rPr>
              <a:t>Легче всего это, оказалось, сделать в игровой форме, используя потешки, песенки, пеструшки, хороводные игры, сказки. Потешки помогали установить контакт с малышом, они успокаивали, радовали ребёнка, обогащался словарь новыми словами, выражениями.</a:t>
            </a:r>
          </a:p>
          <a:p>
            <a:r>
              <a:rPr lang="ru-RU" sz="1600" dirty="0" smtClean="0">
                <a:latin typeface="Times New Roman" pitchFamily="18" charset="0"/>
                <a:cs typeface="Times New Roman" pitchFamily="18" charset="0"/>
              </a:rPr>
              <a:t>В повседневном общении /во время наблюдений, с/р. игр, режимных моментов/ дети знакомились с животными, растениями, явлениями природы, различными предметами,</a:t>
            </a:r>
            <a:r>
              <a:rPr lang="en-US"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rPr>
              <a:t> их свойствами, действиями и т.д. Начинали устанавливать причинно- следственные связи (потому что, оттого, что); делали первые обобщения</a:t>
            </a:r>
          </a:p>
          <a:p>
            <a:r>
              <a:rPr lang="ru-RU" sz="1600" dirty="0" smtClean="0">
                <a:latin typeface="Times New Roman" pitchFamily="18" charset="0"/>
                <a:cs typeface="Times New Roman" pitchFamily="18" charset="0"/>
              </a:rPr>
              <a:t>Уникальным средством  развития речи являются дидактические игры. С помощью таких игр, как: «Кто больше скажет о предмете?», «Что из чего сделано?», «Чудесный мешочек»,- речь детёй становилась богаче и разнообразнее.</a:t>
            </a:r>
          </a:p>
          <a:p>
            <a:r>
              <a:rPr lang="ru-RU" sz="1600" dirty="0" smtClean="0">
                <a:latin typeface="Times New Roman" pitchFamily="18" charset="0"/>
                <a:cs typeface="Times New Roman" pitchFamily="18" charset="0"/>
              </a:rPr>
              <a:t>Умение группировать и классифицировать предметы совершенствовались с помощью игр: «Собери цветок», «Подбери и назови», «Кто, где живёт?» и т.д.</a:t>
            </a:r>
          </a:p>
          <a:p>
            <a:r>
              <a:rPr lang="ru-RU" sz="1600" dirty="0" smtClean="0">
                <a:latin typeface="Times New Roman" pitchFamily="18" charset="0"/>
                <a:cs typeface="Times New Roman" pitchFamily="18" charset="0"/>
              </a:rPr>
              <a:t>Параллельно закреплялся материал по ознакомлению с образом жизни. Дети научились использовать в речи обобщающие слова: дикие и домашние животные, одежда, овощи, мебель, посуда и т.д.</a:t>
            </a:r>
          </a:p>
          <a:p>
            <a:r>
              <a:rPr lang="ru-RU" sz="1500" dirty="0" smtClean="0">
                <a:latin typeface="Times New Roman" pitchFamily="18" charset="0"/>
                <a:cs typeface="Times New Roman" pitchFamily="18" charset="0"/>
              </a:rPr>
              <a:t>Со второй младшей группы необходимо начинать работу над грамматическим строем речи. В непринужденной форме, живо, с помощь, словесных дидактических игр и упражнений, я научила их употреблять существительные единственного и множественного числа («Один и много», «Магазин»); существительные в винительном падеже («Закончи предложение», «Кто что делает?»). Существительные единственного и множественного числа в родительном падеже («Чего не стало?», «Угадай дерево по листу», и т.д.)</a:t>
            </a:r>
          </a:p>
          <a:p>
            <a:endParaRPr lang="ru-RU" sz="1600" dirty="0">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pic>
        <p:nvPicPr>
          <p:cNvPr id="5122" name="Picture 2" descr="C:\Documents and Settings\Admin\Рабочий стол\совы\0_6faf0_1105a8aa_XL.png"/>
          <p:cNvPicPr>
            <a:picLocks noChangeAspect="1" noChangeArrowheads="1"/>
          </p:cNvPicPr>
          <p:nvPr/>
        </p:nvPicPr>
        <p:blipFill>
          <a:blip r:embed="rId2" cstate="print"/>
          <a:srcRect/>
          <a:stretch>
            <a:fillRect/>
          </a:stretch>
        </p:blipFill>
        <p:spPr bwMode="auto">
          <a:xfrm>
            <a:off x="6411182" y="285728"/>
            <a:ext cx="2732818" cy="2339975"/>
          </a:xfrm>
          <a:prstGeom prst="rect">
            <a:avLst/>
          </a:prstGeom>
          <a:noFill/>
        </p:spPr>
      </p:pic>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0" y="357166"/>
            <a:ext cx="7072330" cy="6715148"/>
          </a:xfrm>
        </p:spPr>
        <p:txBody>
          <a:bodyPr>
            <a:noAutofit/>
          </a:bodyPr>
          <a:lstStyle/>
          <a:p>
            <a:r>
              <a:rPr lang="ru-RU" sz="1600" dirty="0" smtClean="0">
                <a:latin typeface="Times New Roman" pitchFamily="18" charset="0"/>
                <a:cs typeface="Times New Roman" pitchFamily="18" charset="0"/>
              </a:rPr>
              <a:t>В понятие «Звуковая культура речи» входит не только правильное, но и отчётливое произнесение звуков, слов, фраз, хороший темп речи, её громкость, а так же речевой слух.</a:t>
            </a:r>
          </a:p>
          <a:p>
            <a:r>
              <a:rPr lang="ru-RU" sz="1600" dirty="0" smtClean="0">
                <a:latin typeface="Times New Roman" pitchFamily="18" charset="0"/>
                <a:cs typeface="Times New Roman" pitchFamily="18" charset="0"/>
              </a:rPr>
              <a:t>Для выработки хорошего темпа речи хорошо использовать                  </a:t>
            </a:r>
            <a:r>
              <a:rPr lang="ru-RU" sz="1600" dirty="0" err="1" smtClean="0">
                <a:latin typeface="Times New Roman" pitchFamily="18" charset="0"/>
                <a:cs typeface="Times New Roman" pitchFamily="18" charset="0"/>
              </a:rPr>
              <a:t>чистоговорки</a:t>
            </a:r>
            <a:r>
              <a:rPr lang="ru-RU" sz="1600" dirty="0" smtClean="0">
                <a:latin typeface="Times New Roman" pitchFamily="18" charset="0"/>
                <a:cs typeface="Times New Roman" pitchFamily="18" charset="0"/>
              </a:rPr>
              <a:t>, скороговорки.</a:t>
            </a:r>
          </a:p>
          <a:p>
            <a:r>
              <a:rPr lang="ru-RU" sz="1600" dirty="0" smtClean="0">
                <a:latin typeface="Times New Roman" pitchFamily="18" charset="0"/>
                <a:cs typeface="Times New Roman" pitchFamily="18" charset="0"/>
              </a:rPr>
              <a:t>Дидактические игры на развитие фонематического слуха необходимо использовать с постепенным усложнением. В начале научила детей слышать, различать один звук («Построим дом», «Самолёт»). Затем первые и последние звуки в слове («Цепочка слов».) В игре «Собери букет» - подбирать слова с определённым звуком; В игре «Кто быстрее соберёт вещи» - дифференцировать звуки «С - Ш».</a:t>
            </a:r>
          </a:p>
          <a:p>
            <a:r>
              <a:rPr lang="ru-RU" sz="1600" dirty="0" smtClean="0">
                <a:latin typeface="Times New Roman" pitchFamily="18" charset="0"/>
                <a:cs typeface="Times New Roman" pitchFamily="18" charset="0"/>
              </a:rPr>
              <a:t>С помощью занимательной игры- головоломки «Найди пару» - дети научились подбирать слова, близкие по звучанию.</a:t>
            </a:r>
          </a:p>
          <a:p>
            <a:r>
              <a:rPr lang="ru-RU" sz="1600" dirty="0" smtClean="0">
                <a:latin typeface="Times New Roman" pitchFamily="18" charset="0"/>
                <a:cs typeface="Times New Roman" pitchFamily="18" charset="0"/>
              </a:rPr>
              <a:t>Игру «Магазин одежды» - использовала с целью научить детей определять количество слогов в слове.</a:t>
            </a:r>
          </a:p>
          <a:p>
            <a:r>
              <a:rPr lang="ru-RU" sz="1600" dirty="0" smtClean="0">
                <a:latin typeface="Times New Roman" pitchFamily="18" charset="0"/>
                <a:cs typeface="Times New Roman" pitchFamily="18" charset="0"/>
              </a:rPr>
              <a:t>Многолетний опыт работы убеждает в том, что самое трудное в подготовке детей к школе – это развитие  связной речи.</a:t>
            </a:r>
          </a:p>
          <a:p>
            <a:r>
              <a:rPr lang="ru-RU" sz="1600" dirty="0" smtClean="0">
                <a:latin typeface="Times New Roman" pitchFamily="18" charset="0"/>
                <a:cs typeface="Times New Roman" pitchFamily="18" charset="0"/>
              </a:rPr>
              <a:t>Дидактические игры  «В гостях у сказки», «Опиши картинку», «Составь рассказ» и др. позволяют решить эту задачу. </a:t>
            </a:r>
          </a:p>
          <a:p>
            <a:r>
              <a:rPr lang="ru-RU" sz="1600" dirty="0" smtClean="0">
                <a:latin typeface="Times New Roman" pitchFamily="18" charset="0"/>
                <a:cs typeface="Times New Roman" pitchFamily="18" charset="0"/>
              </a:rPr>
              <a:t>Полноценное развитие всех сторон речи – необходимое  условие подготовки ребёнка к обучению грамоте,   поступлению детей в школу.  </a:t>
            </a:r>
          </a:p>
          <a:p>
            <a:endParaRPr lang="ru-RU" sz="1600"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5" end="5"/>
                                            </p:txEl>
                                          </p:spTgt>
                                        </p:tgtEl>
                                        <p:attrNameLst>
                                          <p:attrName>style.visibility</p:attrName>
                                        </p:attrNameLst>
                                      </p:cBhvr>
                                      <p:to>
                                        <p:strVal val="visible"/>
                                      </p:to>
                                    </p:set>
                                    <p:animEffect transition="in" filter="wipe(down)">
                                      <p:cBhvr>
                                        <p:cTn id="97" dur="580">
                                          <p:stCondLst>
                                            <p:cond delay="0"/>
                                          </p:stCondLst>
                                        </p:cTn>
                                        <p:tgtEl>
                                          <p:spTgt spid="3">
                                            <p:txEl>
                                              <p:pRg st="5" end="5"/>
                                            </p:txEl>
                                          </p:spTgt>
                                        </p:tgtEl>
                                      </p:cBhvr>
                                    </p:animEffect>
                                    <p:anim calcmode="lin" valueType="num">
                                      <p:cBhvr>
                                        <p:cTn id="9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5" end="5"/>
                                            </p:txEl>
                                          </p:spTgt>
                                        </p:tgtEl>
                                      </p:cBhvr>
                                      <p:to x="100000" y="60000"/>
                                    </p:animScale>
                                    <p:animScale>
                                      <p:cBhvr>
                                        <p:cTn id="104" dur="166" decel="50000">
                                          <p:stCondLst>
                                            <p:cond delay="676"/>
                                          </p:stCondLst>
                                        </p:cTn>
                                        <p:tgtEl>
                                          <p:spTgt spid="3">
                                            <p:txEl>
                                              <p:pRg st="5" end="5"/>
                                            </p:txEl>
                                          </p:spTgt>
                                        </p:tgtEl>
                                      </p:cBhvr>
                                      <p:to x="100000" y="100000"/>
                                    </p:animScale>
                                    <p:animScale>
                                      <p:cBhvr>
                                        <p:cTn id="105" dur="26">
                                          <p:stCondLst>
                                            <p:cond delay="1312"/>
                                          </p:stCondLst>
                                        </p:cTn>
                                        <p:tgtEl>
                                          <p:spTgt spid="3">
                                            <p:txEl>
                                              <p:pRg st="5" end="5"/>
                                            </p:txEl>
                                          </p:spTgt>
                                        </p:tgtEl>
                                      </p:cBhvr>
                                      <p:to x="100000" y="80000"/>
                                    </p:animScale>
                                    <p:animScale>
                                      <p:cBhvr>
                                        <p:cTn id="106" dur="166" decel="50000">
                                          <p:stCondLst>
                                            <p:cond delay="1338"/>
                                          </p:stCondLst>
                                        </p:cTn>
                                        <p:tgtEl>
                                          <p:spTgt spid="3">
                                            <p:txEl>
                                              <p:pRg st="5" end="5"/>
                                            </p:txEl>
                                          </p:spTgt>
                                        </p:tgtEl>
                                      </p:cBhvr>
                                      <p:to x="100000" y="100000"/>
                                    </p:animScale>
                                    <p:animScale>
                                      <p:cBhvr>
                                        <p:cTn id="107" dur="26">
                                          <p:stCondLst>
                                            <p:cond delay="1642"/>
                                          </p:stCondLst>
                                        </p:cTn>
                                        <p:tgtEl>
                                          <p:spTgt spid="3">
                                            <p:txEl>
                                              <p:pRg st="5" end="5"/>
                                            </p:txEl>
                                          </p:spTgt>
                                        </p:tgtEl>
                                      </p:cBhvr>
                                      <p:to x="100000" y="90000"/>
                                    </p:animScale>
                                    <p:animScale>
                                      <p:cBhvr>
                                        <p:cTn id="108" dur="166" decel="50000">
                                          <p:stCondLst>
                                            <p:cond delay="1668"/>
                                          </p:stCondLst>
                                        </p:cTn>
                                        <p:tgtEl>
                                          <p:spTgt spid="3">
                                            <p:txEl>
                                              <p:pRg st="5" end="5"/>
                                            </p:txEl>
                                          </p:spTgt>
                                        </p:tgtEl>
                                      </p:cBhvr>
                                      <p:to x="100000" y="100000"/>
                                    </p:animScale>
                                    <p:animScale>
                                      <p:cBhvr>
                                        <p:cTn id="109" dur="26">
                                          <p:stCondLst>
                                            <p:cond delay="1808"/>
                                          </p:stCondLst>
                                        </p:cTn>
                                        <p:tgtEl>
                                          <p:spTgt spid="3">
                                            <p:txEl>
                                              <p:pRg st="5" end="5"/>
                                            </p:txEl>
                                          </p:spTgt>
                                        </p:tgtEl>
                                      </p:cBhvr>
                                      <p:to x="100000" y="95000"/>
                                    </p:animScale>
                                    <p:animScale>
                                      <p:cBhvr>
                                        <p:cTn id="110" dur="166" decel="50000">
                                          <p:stCondLst>
                                            <p:cond delay="1834"/>
                                          </p:stCondLst>
                                        </p:cTn>
                                        <p:tgtEl>
                                          <p:spTgt spid="3">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6" end="6"/>
                                            </p:txEl>
                                          </p:spTgt>
                                        </p:tgtEl>
                                        <p:attrNameLst>
                                          <p:attrName>style.visibility</p:attrName>
                                        </p:attrNameLst>
                                      </p:cBhvr>
                                      <p:to>
                                        <p:strVal val="visible"/>
                                      </p:to>
                                    </p:set>
                                    <p:animEffect transition="in" filter="wipe(down)">
                                      <p:cBhvr>
                                        <p:cTn id="115" dur="580">
                                          <p:stCondLst>
                                            <p:cond delay="0"/>
                                          </p:stCondLst>
                                        </p:cTn>
                                        <p:tgtEl>
                                          <p:spTgt spid="3">
                                            <p:txEl>
                                              <p:pRg st="6" end="6"/>
                                            </p:txEl>
                                          </p:spTgt>
                                        </p:tgtEl>
                                      </p:cBhvr>
                                    </p:animEffect>
                                    <p:anim calcmode="lin" valueType="num">
                                      <p:cBhvr>
                                        <p:cTn id="11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6" end="6"/>
                                            </p:txEl>
                                          </p:spTgt>
                                        </p:tgtEl>
                                      </p:cBhvr>
                                      <p:to x="100000" y="60000"/>
                                    </p:animScale>
                                    <p:animScale>
                                      <p:cBhvr>
                                        <p:cTn id="122" dur="166" decel="50000">
                                          <p:stCondLst>
                                            <p:cond delay="676"/>
                                          </p:stCondLst>
                                        </p:cTn>
                                        <p:tgtEl>
                                          <p:spTgt spid="3">
                                            <p:txEl>
                                              <p:pRg st="6" end="6"/>
                                            </p:txEl>
                                          </p:spTgt>
                                        </p:tgtEl>
                                      </p:cBhvr>
                                      <p:to x="100000" y="100000"/>
                                    </p:animScale>
                                    <p:animScale>
                                      <p:cBhvr>
                                        <p:cTn id="123" dur="26">
                                          <p:stCondLst>
                                            <p:cond delay="1312"/>
                                          </p:stCondLst>
                                        </p:cTn>
                                        <p:tgtEl>
                                          <p:spTgt spid="3">
                                            <p:txEl>
                                              <p:pRg st="6" end="6"/>
                                            </p:txEl>
                                          </p:spTgt>
                                        </p:tgtEl>
                                      </p:cBhvr>
                                      <p:to x="100000" y="80000"/>
                                    </p:animScale>
                                    <p:animScale>
                                      <p:cBhvr>
                                        <p:cTn id="124" dur="166" decel="50000">
                                          <p:stCondLst>
                                            <p:cond delay="1338"/>
                                          </p:stCondLst>
                                        </p:cTn>
                                        <p:tgtEl>
                                          <p:spTgt spid="3">
                                            <p:txEl>
                                              <p:pRg st="6" end="6"/>
                                            </p:txEl>
                                          </p:spTgt>
                                        </p:tgtEl>
                                      </p:cBhvr>
                                      <p:to x="100000" y="100000"/>
                                    </p:animScale>
                                    <p:animScale>
                                      <p:cBhvr>
                                        <p:cTn id="125" dur="26">
                                          <p:stCondLst>
                                            <p:cond delay="1642"/>
                                          </p:stCondLst>
                                        </p:cTn>
                                        <p:tgtEl>
                                          <p:spTgt spid="3">
                                            <p:txEl>
                                              <p:pRg st="6" end="6"/>
                                            </p:txEl>
                                          </p:spTgt>
                                        </p:tgtEl>
                                      </p:cBhvr>
                                      <p:to x="100000" y="90000"/>
                                    </p:animScale>
                                    <p:animScale>
                                      <p:cBhvr>
                                        <p:cTn id="126" dur="166" decel="50000">
                                          <p:stCondLst>
                                            <p:cond delay="1668"/>
                                          </p:stCondLst>
                                        </p:cTn>
                                        <p:tgtEl>
                                          <p:spTgt spid="3">
                                            <p:txEl>
                                              <p:pRg st="6" end="6"/>
                                            </p:txEl>
                                          </p:spTgt>
                                        </p:tgtEl>
                                      </p:cBhvr>
                                      <p:to x="100000" y="100000"/>
                                    </p:animScale>
                                    <p:animScale>
                                      <p:cBhvr>
                                        <p:cTn id="127" dur="26">
                                          <p:stCondLst>
                                            <p:cond delay="1808"/>
                                          </p:stCondLst>
                                        </p:cTn>
                                        <p:tgtEl>
                                          <p:spTgt spid="3">
                                            <p:txEl>
                                              <p:pRg st="6" end="6"/>
                                            </p:txEl>
                                          </p:spTgt>
                                        </p:tgtEl>
                                      </p:cBhvr>
                                      <p:to x="100000" y="95000"/>
                                    </p:animScale>
                                    <p:animScale>
                                      <p:cBhvr>
                                        <p:cTn id="128" dur="166" decel="50000">
                                          <p:stCondLst>
                                            <p:cond delay="1834"/>
                                          </p:stCondLst>
                                        </p:cTn>
                                        <p:tgtEl>
                                          <p:spTgt spid="3">
                                            <p:txEl>
                                              <p:p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3">
                                            <p:txEl>
                                              <p:pRg st="7" end="7"/>
                                            </p:txEl>
                                          </p:spTgt>
                                        </p:tgtEl>
                                        <p:attrNameLst>
                                          <p:attrName>style.visibility</p:attrName>
                                        </p:attrNameLst>
                                      </p:cBhvr>
                                      <p:to>
                                        <p:strVal val="visible"/>
                                      </p:to>
                                    </p:set>
                                    <p:animEffect transition="in" filter="wipe(down)">
                                      <p:cBhvr>
                                        <p:cTn id="133" dur="580">
                                          <p:stCondLst>
                                            <p:cond delay="0"/>
                                          </p:stCondLst>
                                        </p:cTn>
                                        <p:tgtEl>
                                          <p:spTgt spid="3">
                                            <p:txEl>
                                              <p:pRg st="7" end="7"/>
                                            </p:txEl>
                                          </p:spTgt>
                                        </p:tgtEl>
                                      </p:cBhvr>
                                    </p:animEffect>
                                    <p:anim calcmode="lin" valueType="num">
                                      <p:cBhvr>
                                        <p:cTn id="134"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3">
                                            <p:txEl>
                                              <p:pRg st="7" end="7"/>
                                            </p:txEl>
                                          </p:spTgt>
                                        </p:tgtEl>
                                      </p:cBhvr>
                                      <p:to x="100000" y="60000"/>
                                    </p:animScale>
                                    <p:animScale>
                                      <p:cBhvr>
                                        <p:cTn id="140" dur="166" decel="50000">
                                          <p:stCondLst>
                                            <p:cond delay="676"/>
                                          </p:stCondLst>
                                        </p:cTn>
                                        <p:tgtEl>
                                          <p:spTgt spid="3">
                                            <p:txEl>
                                              <p:pRg st="7" end="7"/>
                                            </p:txEl>
                                          </p:spTgt>
                                        </p:tgtEl>
                                      </p:cBhvr>
                                      <p:to x="100000" y="100000"/>
                                    </p:animScale>
                                    <p:animScale>
                                      <p:cBhvr>
                                        <p:cTn id="141" dur="26">
                                          <p:stCondLst>
                                            <p:cond delay="1312"/>
                                          </p:stCondLst>
                                        </p:cTn>
                                        <p:tgtEl>
                                          <p:spTgt spid="3">
                                            <p:txEl>
                                              <p:pRg st="7" end="7"/>
                                            </p:txEl>
                                          </p:spTgt>
                                        </p:tgtEl>
                                      </p:cBhvr>
                                      <p:to x="100000" y="80000"/>
                                    </p:animScale>
                                    <p:animScale>
                                      <p:cBhvr>
                                        <p:cTn id="142" dur="166" decel="50000">
                                          <p:stCondLst>
                                            <p:cond delay="1338"/>
                                          </p:stCondLst>
                                        </p:cTn>
                                        <p:tgtEl>
                                          <p:spTgt spid="3">
                                            <p:txEl>
                                              <p:pRg st="7" end="7"/>
                                            </p:txEl>
                                          </p:spTgt>
                                        </p:tgtEl>
                                      </p:cBhvr>
                                      <p:to x="100000" y="100000"/>
                                    </p:animScale>
                                    <p:animScale>
                                      <p:cBhvr>
                                        <p:cTn id="143" dur="26">
                                          <p:stCondLst>
                                            <p:cond delay="1642"/>
                                          </p:stCondLst>
                                        </p:cTn>
                                        <p:tgtEl>
                                          <p:spTgt spid="3">
                                            <p:txEl>
                                              <p:pRg st="7" end="7"/>
                                            </p:txEl>
                                          </p:spTgt>
                                        </p:tgtEl>
                                      </p:cBhvr>
                                      <p:to x="100000" y="90000"/>
                                    </p:animScale>
                                    <p:animScale>
                                      <p:cBhvr>
                                        <p:cTn id="144" dur="166" decel="50000">
                                          <p:stCondLst>
                                            <p:cond delay="1668"/>
                                          </p:stCondLst>
                                        </p:cTn>
                                        <p:tgtEl>
                                          <p:spTgt spid="3">
                                            <p:txEl>
                                              <p:pRg st="7" end="7"/>
                                            </p:txEl>
                                          </p:spTgt>
                                        </p:tgtEl>
                                      </p:cBhvr>
                                      <p:to x="100000" y="100000"/>
                                    </p:animScale>
                                    <p:animScale>
                                      <p:cBhvr>
                                        <p:cTn id="145" dur="26">
                                          <p:stCondLst>
                                            <p:cond delay="1808"/>
                                          </p:stCondLst>
                                        </p:cTn>
                                        <p:tgtEl>
                                          <p:spTgt spid="3">
                                            <p:txEl>
                                              <p:pRg st="7" end="7"/>
                                            </p:txEl>
                                          </p:spTgt>
                                        </p:tgtEl>
                                      </p:cBhvr>
                                      <p:to x="100000" y="95000"/>
                                    </p:animScale>
                                    <p:animScale>
                                      <p:cBhvr>
                                        <p:cTn id="146" dur="166" decel="50000">
                                          <p:stCondLst>
                                            <p:cond delay="1834"/>
                                          </p:stCondLst>
                                        </p:cTn>
                                        <p:tgtEl>
                                          <p:spTgt spid="3">
                                            <p:txEl>
                                              <p:p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5122"/>
                                        </p:tgtEl>
                                        <p:attrNameLst>
                                          <p:attrName>style.visibility</p:attrName>
                                        </p:attrNameLst>
                                      </p:cBhvr>
                                      <p:to>
                                        <p:strVal val="visible"/>
                                      </p:to>
                                    </p:set>
                                    <p:animEffect transition="in" filter="wipe(down)">
                                      <p:cBhvr>
                                        <p:cTn id="151" dur="580">
                                          <p:stCondLst>
                                            <p:cond delay="0"/>
                                          </p:stCondLst>
                                        </p:cTn>
                                        <p:tgtEl>
                                          <p:spTgt spid="5122"/>
                                        </p:tgtEl>
                                      </p:cBhvr>
                                    </p:animEffect>
                                    <p:anim calcmode="lin" valueType="num">
                                      <p:cBhvr>
                                        <p:cTn id="152" dur="1822" tmFilter="0,0; 0.14,0.36; 0.43,0.73; 0.71,0.91; 1.0,1.0">
                                          <p:stCondLst>
                                            <p:cond delay="0"/>
                                          </p:stCondLst>
                                        </p:cTn>
                                        <p:tgtEl>
                                          <p:spTgt spid="5122"/>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5122"/>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5122"/>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5122"/>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5122"/>
                                        </p:tgtEl>
                                        <p:attrNameLst>
                                          <p:attrName>ppt_y</p:attrName>
                                        </p:attrNameLst>
                                      </p:cBhvr>
                                      <p:tavLst>
                                        <p:tav tm="0" fmla="#ppt_y-sin(pi*$)/81">
                                          <p:val>
                                            <p:fltVal val="0"/>
                                          </p:val>
                                        </p:tav>
                                        <p:tav tm="100000">
                                          <p:val>
                                            <p:fltVal val="1"/>
                                          </p:val>
                                        </p:tav>
                                      </p:tavLst>
                                    </p:anim>
                                    <p:animScale>
                                      <p:cBhvr>
                                        <p:cTn id="157" dur="26">
                                          <p:stCondLst>
                                            <p:cond delay="650"/>
                                          </p:stCondLst>
                                        </p:cTn>
                                        <p:tgtEl>
                                          <p:spTgt spid="5122"/>
                                        </p:tgtEl>
                                      </p:cBhvr>
                                      <p:to x="100000" y="60000"/>
                                    </p:animScale>
                                    <p:animScale>
                                      <p:cBhvr>
                                        <p:cTn id="158" dur="166" decel="50000">
                                          <p:stCondLst>
                                            <p:cond delay="676"/>
                                          </p:stCondLst>
                                        </p:cTn>
                                        <p:tgtEl>
                                          <p:spTgt spid="5122"/>
                                        </p:tgtEl>
                                      </p:cBhvr>
                                      <p:to x="100000" y="100000"/>
                                    </p:animScale>
                                    <p:animScale>
                                      <p:cBhvr>
                                        <p:cTn id="159" dur="26">
                                          <p:stCondLst>
                                            <p:cond delay="1312"/>
                                          </p:stCondLst>
                                        </p:cTn>
                                        <p:tgtEl>
                                          <p:spTgt spid="5122"/>
                                        </p:tgtEl>
                                      </p:cBhvr>
                                      <p:to x="100000" y="80000"/>
                                    </p:animScale>
                                    <p:animScale>
                                      <p:cBhvr>
                                        <p:cTn id="160" dur="166" decel="50000">
                                          <p:stCondLst>
                                            <p:cond delay="1338"/>
                                          </p:stCondLst>
                                        </p:cTn>
                                        <p:tgtEl>
                                          <p:spTgt spid="5122"/>
                                        </p:tgtEl>
                                      </p:cBhvr>
                                      <p:to x="100000" y="100000"/>
                                    </p:animScale>
                                    <p:animScale>
                                      <p:cBhvr>
                                        <p:cTn id="161" dur="26">
                                          <p:stCondLst>
                                            <p:cond delay="1642"/>
                                          </p:stCondLst>
                                        </p:cTn>
                                        <p:tgtEl>
                                          <p:spTgt spid="5122"/>
                                        </p:tgtEl>
                                      </p:cBhvr>
                                      <p:to x="100000" y="90000"/>
                                    </p:animScale>
                                    <p:animScale>
                                      <p:cBhvr>
                                        <p:cTn id="162" dur="166" decel="50000">
                                          <p:stCondLst>
                                            <p:cond delay="1668"/>
                                          </p:stCondLst>
                                        </p:cTn>
                                        <p:tgtEl>
                                          <p:spTgt spid="5122"/>
                                        </p:tgtEl>
                                      </p:cBhvr>
                                      <p:to x="100000" y="100000"/>
                                    </p:animScale>
                                    <p:animScale>
                                      <p:cBhvr>
                                        <p:cTn id="163" dur="26">
                                          <p:stCondLst>
                                            <p:cond delay="1808"/>
                                          </p:stCondLst>
                                        </p:cTn>
                                        <p:tgtEl>
                                          <p:spTgt spid="5122"/>
                                        </p:tgtEl>
                                      </p:cBhvr>
                                      <p:to x="100000" y="95000"/>
                                    </p:animScale>
                                    <p:animScale>
                                      <p:cBhvr>
                                        <p:cTn id="164" dur="166" decel="50000">
                                          <p:stCondLst>
                                            <p:cond delay="1834"/>
                                          </p:stCondLst>
                                        </p:cTn>
                                        <p:tgtEl>
                                          <p:spTgt spid="51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8100000" scaled="1"/>
          <a:tileRect/>
        </a:gra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71546"/>
            <a:ext cx="7239000" cy="5384190"/>
          </a:xfrm>
        </p:spPr>
        <p:txBody>
          <a:bodyPr>
            <a:normAutofit fontScale="55000" lnSpcReduction="20000"/>
          </a:bodyPr>
          <a:lstStyle/>
          <a:p>
            <a:pPr>
              <a:buNone/>
            </a:pPr>
            <a:r>
              <a:rPr lang="ru-RU" dirty="0" smtClean="0"/>
              <a:t> </a:t>
            </a:r>
          </a:p>
          <a:p>
            <a:pPr>
              <a:buNone/>
            </a:pPr>
            <a:r>
              <a:rPr lang="ru-RU" sz="4000" b="1" dirty="0" smtClean="0"/>
              <a:t>Сентябрь</a:t>
            </a:r>
            <a:r>
              <a:rPr lang="ru-RU" dirty="0" smtClean="0"/>
              <a:t>: </a:t>
            </a:r>
          </a:p>
          <a:p>
            <a:r>
              <a:rPr lang="ru-RU" dirty="0" smtClean="0"/>
              <a:t>1. Подбор литературы.</a:t>
            </a:r>
          </a:p>
          <a:p>
            <a:r>
              <a:rPr lang="ru-RU" dirty="0" smtClean="0"/>
              <a:t>2. Составление перспективного плана.</a:t>
            </a:r>
          </a:p>
          <a:p>
            <a:r>
              <a:rPr lang="ru-RU" dirty="0" smtClean="0"/>
              <a:t>3. Д/ и  «Сказка про овощи».</a:t>
            </a:r>
          </a:p>
          <a:p>
            <a:r>
              <a:rPr lang="ru-RU" dirty="0" smtClean="0"/>
              <a:t>4. Занятие: «Сварим суп».</a:t>
            </a:r>
          </a:p>
          <a:p>
            <a:pPr>
              <a:buNone/>
            </a:pPr>
            <a:r>
              <a:rPr lang="ru-RU" dirty="0" smtClean="0"/>
              <a:t> </a:t>
            </a:r>
          </a:p>
          <a:p>
            <a:pPr>
              <a:buNone/>
            </a:pPr>
            <a:r>
              <a:rPr lang="ru-RU" sz="4000" b="1" dirty="0" smtClean="0"/>
              <a:t>Октябрь</a:t>
            </a:r>
            <a:r>
              <a:rPr lang="ru-RU" sz="2600" b="1" dirty="0" smtClean="0"/>
              <a:t>: </a:t>
            </a:r>
          </a:p>
          <a:p>
            <a:r>
              <a:rPr lang="ru-RU" dirty="0" smtClean="0"/>
              <a:t>1. Д/ и  «Листопад».</a:t>
            </a:r>
          </a:p>
          <a:p>
            <a:r>
              <a:rPr lang="ru-RU" dirty="0" smtClean="0"/>
              <a:t>2. Д/ и «В лес по грибы».</a:t>
            </a:r>
          </a:p>
          <a:p>
            <a:r>
              <a:rPr lang="ru-RU" dirty="0" smtClean="0"/>
              <a:t>3. Д/ и «Сварим компот».</a:t>
            </a:r>
          </a:p>
          <a:p>
            <a:r>
              <a:rPr lang="ru-RU" dirty="0" smtClean="0"/>
              <a:t>4. Занятие: «Путешествие в лес, по грибы и ягоды».</a:t>
            </a:r>
          </a:p>
          <a:p>
            <a:r>
              <a:rPr lang="ru-RU" dirty="0" smtClean="0"/>
              <a:t> </a:t>
            </a:r>
          </a:p>
          <a:p>
            <a:pPr>
              <a:buNone/>
            </a:pPr>
            <a:r>
              <a:rPr lang="ru-RU" b="1" dirty="0" smtClean="0"/>
              <a:t>   </a:t>
            </a:r>
            <a:r>
              <a:rPr lang="ru-RU" sz="4000" b="1" dirty="0" smtClean="0"/>
              <a:t>Ноябрь</a:t>
            </a:r>
            <a:r>
              <a:rPr lang="ru-RU" b="1" dirty="0" smtClean="0"/>
              <a:t>:</a:t>
            </a:r>
          </a:p>
          <a:p>
            <a:r>
              <a:rPr lang="ru-RU" dirty="0" smtClean="0"/>
              <a:t>1. Д/ и «Подбери и назови».</a:t>
            </a:r>
          </a:p>
          <a:p>
            <a:r>
              <a:rPr lang="ru-RU" dirty="0" smtClean="0"/>
              <a:t>2. Д/ и «Построим дом».</a:t>
            </a:r>
          </a:p>
          <a:p>
            <a:r>
              <a:rPr lang="ru-RU" dirty="0" smtClean="0"/>
              <a:t>3. Занятие: «Научим </a:t>
            </a:r>
            <a:r>
              <a:rPr lang="ru-RU" dirty="0" err="1" smtClean="0"/>
              <a:t>Хрюшу</a:t>
            </a:r>
            <a:r>
              <a:rPr lang="ru-RU" dirty="0" smtClean="0"/>
              <a:t> умываться».</a:t>
            </a:r>
          </a:p>
          <a:p>
            <a:r>
              <a:rPr lang="ru-RU" dirty="0" smtClean="0"/>
              <a:t>4. Занятие: «В гости к бабушке в деревню». </a:t>
            </a:r>
          </a:p>
          <a:p>
            <a:pPr>
              <a:buNone/>
            </a:pPr>
            <a:r>
              <a:rPr lang="ru-RU" dirty="0" smtClean="0"/>
              <a:t> </a:t>
            </a:r>
          </a:p>
          <a:p>
            <a:pPr>
              <a:buNone/>
            </a:pPr>
            <a:r>
              <a:rPr lang="ru-RU" dirty="0" smtClean="0"/>
              <a:t> </a:t>
            </a:r>
            <a:endParaRPr lang="ru-RU" dirty="0"/>
          </a:p>
        </p:txBody>
      </p:sp>
      <p:sp>
        <p:nvSpPr>
          <p:cNvPr id="5" name="Прямоугольник 4"/>
          <p:cNvSpPr/>
          <p:nvPr/>
        </p:nvSpPr>
        <p:spPr>
          <a:xfrm>
            <a:off x="1000100" y="285728"/>
            <a:ext cx="6215105" cy="923330"/>
          </a:xfrm>
          <a:prstGeom prst="rect">
            <a:avLst/>
          </a:prstGeom>
          <a:solidFill>
            <a:schemeClr val="accent5">
              <a:lumMod val="40000"/>
              <a:lumOff val="60000"/>
            </a:schemeClr>
          </a:solidFill>
          <a:ln>
            <a:solidFill>
              <a:schemeClr val="tx2">
                <a:lumMod val="75000"/>
              </a:schemeClr>
            </a:solidFill>
          </a:ln>
        </p:spPr>
        <p:txBody>
          <a:bodyPr wrap="square" lIns="91440" tIns="45720" rIns="91440" bIns="45720">
            <a:spAutoFit/>
          </a:bodyPr>
          <a:lstStyle/>
          <a:p>
            <a:pPr algn="ctr"/>
            <a:r>
              <a:rPr lang="ru-RU"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onotype Corsiva" pitchFamily="66" charset="0"/>
              </a:rPr>
              <a:t>Перспективный план</a:t>
            </a:r>
            <a:endParaRPr lang="ru-RU"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onotype Corsiva" pitchFamily="66" charset="0"/>
            </a:endParaRPr>
          </a:p>
        </p:txBody>
      </p:sp>
      <p:pic>
        <p:nvPicPr>
          <p:cNvPr id="1026" name="Picture 2" descr="C:\Documents and Settings\Admin\Рабочий стол\совы\19.gif"/>
          <p:cNvPicPr>
            <a:picLocks noChangeAspect="1" noChangeArrowheads="1" noCrop="1"/>
          </p:cNvPicPr>
          <p:nvPr/>
        </p:nvPicPr>
        <p:blipFill>
          <a:blip r:embed="rId2" cstate="print"/>
          <a:srcRect/>
          <a:stretch>
            <a:fillRect/>
          </a:stretch>
        </p:blipFill>
        <p:spPr bwMode="auto">
          <a:xfrm>
            <a:off x="6000760" y="1500174"/>
            <a:ext cx="1607355" cy="4286280"/>
          </a:xfrm>
          <a:prstGeom prst="rect">
            <a:avLst/>
          </a:prstGeom>
          <a:noFill/>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4000" b="-44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85794"/>
            <a:ext cx="7239000" cy="5669942"/>
          </a:xfrm>
        </p:spPr>
        <p:txBody>
          <a:bodyPr>
            <a:normAutofit fontScale="85000" lnSpcReduction="10000"/>
          </a:bodyPr>
          <a:lstStyle/>
          <a:p>
            <a:pPr>
              <a:buNone/>
            </a:pPr>
            <a:r>
              <a:rPr lang="ru-RU" b="1" dirty="0" smtClean="0">
                <a:solidFill>
                  <a:srgbClr val="FF33CC"/>
                </a:solidFill>
              </a:rPr>
              <a:t>Декабрь:</a:t>
            </a:r>
            <a:endParaRPr lang="ru-RU" dirty="0" smtClean="0">
              <a:solidFill>
                <a:srgbClr val="FF33CC"/>
              </a:solidFill>
            </a:endParaRPr>
          </a:p>
          <a:p>
            <a:r>
              <a:rPr lang="ru-RU" dirty="0" smtClean="0"/>
              <a:t>1. Д/ и «Составь рассказ».</a:t>
            </a:r>
          </a:p>
          <a:p>
            <a:r>
              <a:rPr lang="ru-RU" dirty="0" smtClean="0"/>
              <a:t>2. Занятие: «В зимнем лесу».</a:t>
            </a:r>
          </a:p>
          <a:p>
            <a:pPr>
              <a:buNone/>
            </a:pPr>
            <a:endParaRPr lang="ru-RU" dirty="0" smtClean="0"/>
          </a:p>
          <a:p>
            <a:pPr>
              <a:buNone/>
            </a:pPr>
            <a:r>
              <a:rPr lang="ru-RU" b="1" dirty="0" smtClean="0">
                <a:solidFill>
                  <a:srgbClr val="FF33CC"/>
                </a:solidFill>
              </a:rPr>
              <a:t>Январь:</a:t>
            </a:r>
            <a:endParaRPr lang="ru-RU" dirty="0" smtClean="0">
              <a:solidFill>
                <a:srgbClr val="FF33CC"/>
              </a:solidFill>
            </a:endParaRPr>
          </a:p>
          <a:p>
            <a:r>
              <a:rPr lang="ru-RU" dirty="0" smtClean="0"/>
              <a:t>1. Д/и «Кто скорее соберёт вещи».</a:t>
            </a:r>
          </a:p>
          <a:p>
            <a:r>
              <a:rPr lang="ru-RU" dirty="0" smtClean="0"/>
              <a:t>2. Тематический досуг: «Огонь- друг, огонь- враг».</a:t>
            </a:r>
          </a:p>
          <a:p>
            <a:pPr>
              <a:buNone/>
            </a:pPr>
            <a:r>
              <a:rPr lang="ru-RU" dirty="0" smtClean="0"/>
              <a:t> </a:t>
            </a:r>
          </a:p>
          <a:p>
            <a:pPr>
              <a:buNone/>
            </a:pPr>
            <a:r>
              <a:rPr lang="ru-RU" b="1" dirty="0" smtClean="0">
                <a:solidFill>
                  <a:srgbClr val="FF33CC"/>
                </a:solidFill>
              </a:rPr>
              <a:t>Февраль: </a:t>
            </a:r>
            <a:endParaRPr lang="ru-RU" dirty="0" smtClean="0">
              <a:solidFill>
                <a:srgbClr val="FF33CC"/>
              </a:solidFill>
            </a:endParaRPr>
          </a:p>
          <a:p>
            <a:r>
              <a:rPr lang="ru-RU" dirty="0" smtClean="0"/>
              <a:t>1. Д/ и «В гостях у сказки».</a:t>
            </a:r>
          </a:p>
          <a:p>
            <a:r>
              <a:rPr lang="ru-RU" dirty="0" smtClean="0"/>
              <a:t>2. Занятие: «Любимые игрушки».</a:t>
            </a:r>
          </a:p>
          <a:p>
            <a:r>
              <a:rPr lang="ru-RU" dirty="0" smtClean="0"/>
              <a:t>3. Игра – занятие: «В гостях у дедушки Корнея».</a:t>
            </a:r>
          </a:p>
          <a:p>
            <a:pPr>
              <a:buNone/>
            </a:pPr>
            <a:r>
              <a:rPr lang="ru-RU" dirty="0" smtClean="0"/>
              <a:t> </a:t>
            </a:r>
          </a:p>
          <a:p>
            <a:pPr>
              <a:buNone/>
            </a:pPr>
            <a:r>
              <a:rPr lang="ru-RU" dirty="0" smtClean="0"/>
              <a:t> </a:t>
            </a:r>
            <a:endParaRPr lang="ru-RU" dirty="0"/>
          </a:p>
        </p:txBody>
      </p:sp>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1000">
              <a:srgbClr val="FF3399"/>
            </a:gs>
            <a:gs pos="25000">
              <a:srgbClr val="FF6633"/>
            </a:gs>
            <a:gs pos="50000">
              <a:srgbClr val="FFFF00"/>
            </a:gs>
            <a:gs pos="75000">
              <a:srgbClr val="01A78F"/>
            </a:gs>
            <a:gs pos="100000">
              <a:srgbClr val="3366FF"/>
            </a:gs>
          </a:gsLst>
          <a:path path="rect">
            <a:fillToRect l="100000" b="100000"/>
          </a:path>
          <a:tileRect t="-100000" r="-100000"/>
        </a:gra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14356"/>
            <a:ext cx="7239000" cy="5741380"/>
          </a:xfrm>
        </p:spPr>
        <p:txBody>
          <a:bodyPr>
            <a:normAutofit fontScale="85000" lnSpcReduction="10000"/>
          </a:bodyPr>
          <a:lstStyle/>
          <a:p>
            <a:pPr>
              <a:buNone/>
            </a:pPr>
            <a:r>
              <a:rPr lang="ru-RU" sz="3100" b="1" dirty="0" smtClean="0">
                <a:ln w="17780" cmpd="sng">
                  <a:solidFill>
                    <a:srgbClr val="FFFFFF"/>
                  </a:solidFill>
                  <a:prstDash val="solid"/>
                  <a:miter lim="800000"/>
                </a:ln>
                <a:solidFill>
                  <a:schemeClr val="tx2">
                    <a:lumMod val="75000"/>
                  </a:schemeClr>
                </a:solidFill>
                <a:effectLst>
                  <a:outerShdw blurRad="50800" algn="tl" rotWithShape="0">
                    <a:srgbClr val="000000"/>
                  </a:outerShdw>
                </a:effectLst>
              </a:rPr>
              <a:t>Март</a:t>
            </a:r>
            <a:r>
              <a:rPr lang="ru-RU" sz="3100" b="1" dirty="0" smtClean="0">
                <a:solidFill>
                  <a:schemeClr val="tx2">
                    <a:lumMod val="75000"/>
                  </a:schemeClr>
                </a:solidFill>
              </a:rPr>
              <a:t>:</a:t>
            </a:r>
          </a:p>
          <a:p>
            <a:r>
              <a:rPr lang="ru-RU" dirty="0" smtClean="0"/>
              <a:t>1. Д/ и «Назови животных и скажи, кто как кричит».</a:t>
            </a:r>
          </a:p>
          <a:p>
            <a:r>
              <a:rPr lang="ru-RU" dirty="0" smtClean="0"/>
              <a:t>2. Театрализованная игра – занятие: «Путешествие в театр кукол».</a:t>
            </a:r>
          </a:p>
          <a:p>
            <a:r>
              <a:rPr lang="ru-RU" dirty="0" smtClean="0"/>
              <a:t>3. Занятие: «Путешествие к бабушке в деревню».</a:t>
            </a:r>
          </a:p>
          <a:p>
            <a:pPr>
              <a:buNone/>
            </a:pPr>
            <a:r>
              <a:rPr lang="ru-RU" b="1" dirty="0" smtClean="0">
                <a:ln w="17780" cmpd="sng">
                  <a:solidFill>
                    <a:srgbClr val="FFFFFF"/>
                  </a:solidFill>
                  <a:prstDash val="solid"/>
                  <a:miter lim="800000"/>
                </a:ln>
                <a:solidFill>
                  <a:schemeClr val="bg2">
                    <a:lumMod val="50000"/>
                  </a:schemeClr>
                </a:solidFill>
                <a:effectLst>
                  <a:outerShdw blurRad="50800" algn="tl" rotWithShape="0">
                    <a:srgbClr val="000000"/>
                  </a:outerShdw>
                </a:effectLst>
              </a:rPr>
              <a:t> </a:t>
            </a:r>
            <a:r>
              <a:rPr lang="ru-RU" sz="3100" b="1" dirty="0" smtClean="0">
                <a:ln w="17780" cmpd="sng">
                  <a:solidFill>
                    <a:srgbClr val="FFFFFF"/>
                  </a:solidFill>
                  <a:prstDash val="solid"/>
                  <a:miter lim="800000"/>
                </a:ln>
                <a:solidFill>
                  <a:schemeClr val="bg2">
                    <a:lumMod val="50000"/>
                  </a:schemeClr>
                </a:solidFill>
                <a:effectLst>
                  <a:outerShdw blurRad="50800" algn="tl" rotWithShape="0">
                    <a:srgbClr val="000000"/>
                  </a:outerShdw>
                </a:effectLst>
              </a:rPr>
              <a:t>Апрель</a:t>
            </a:r>
            <a:r>
              <a:rPr lang="ru-RU" b="1" dirty="0" smtClean="0">
                <a:ln w="17780" cmpd="sng">
                  <a:solidFill>
                    <a:srgbClr val="FFFFFF"/>
                  </a:solidFill>
                  <a:prstDash val="solid"/>
                  <a:miter lim="800000"/>
                </a:ln>
                <a:solidFill>
                  <a:schemeClr val="bg2">
                    <a:lumMod val="50000"/>
                  </a:schemeClr>
                </a:solidFill>
                <a:effectLst>
                  <a:outerShdw blurRad="50800" algn="tl" rotWithShape="0">
                    <a:srgbClr val="000000"/>
                  </a:outerShdw>
                </a:effectLst>
              </a:rPr>
              <a:t>: </a:t>
            </a:r>
          </a:p>
          <a:p>
            <a:r>
              <a:rPr lang="ru-RU" dirty="0" smtClean="0"/>
              <a:t>1. Д/и  «Зелёная аптека».</a:t>
            </a:r>
          </a:p>
          <a:p>
            <a:r>
              <a:rPr lang="ru-RU" dirty="0" smtClean="0"/>
              <a:t>2. Д/и  «Посадим цветы на клумбу».</a:t>
            </a:r>
          </a:p>
          <a:p>
            <a:r>
              <a:rPr lang="ru-RU" dirty="0" smtClean="0"/>
              <a:t>3. Занятие по обучению грамоте: «Путешествие на корабле в страну знаний».</a:t>
            </a:r>
          </a:p>
          <a:p>
            <a:pPr>
              <a:buNone/>
            </a:pPr>
            <a:r>
              <a:rPr lang="ru-RU" dirty="0" smtClean="0"/>
              <a:t> </a:t>
            </a:r>
            <a:r>
              <a:rPr lang="ru-RU" sz="3100" b="1" dirty="0" smtClean="0">
                <a:ln w="17780" cmpd="sng">
                  <a:solidFill>
                    <a:srgbClr val="FFFFFF"/>
                  </a:solidFill>
                  <a:prstDash val="solid"/>
                  <a:miter lim="800000"/>
                </a:ln>
                <a:solidFill>
                  <a:schemeClr val="bg2">
                    <a:lumMod val="50000"/>
                  </a:schemeClr>
                </a:solidFill>
                <a:effectLst>
                  <a:outerShdw blurRad="50800" algn="tl" rotWithShape="0">
                    <a:srgbClr val="000000"/>
                  </a:outerShdw>
                </a:effectLst>
              </a:rPr>
              <a:t>Май:</a:t>
            </a:r>
            <a:endParaRPr lang="ru-RU" sz="3100" dirty="0" smtClean="0">
              <a:solidFill>
                <a:schemeClr val="bg2">
                  <a:lumMod val="50000"/>
                </a:schemeClr>
              </a:solidFill>
            </a:endParaRPr>
          </a:p>
          <a:p>
            <a:r>
              <a:rPr lang="ru-RU" dirty="0" smtClean="0"/>
              <a:t>1. Д/ и «Самолёт».</a:t>
            </a:r>
          </a:p>
          <a:p>
            <a:r>
              <a:rPr lang="ru-RU" dirty="0" smtClean="0"/>
              <a:t>2. Игра – занятие: «Если хочешь быть здоров…».</a:t>
            </a:r>
          </a:p>
          <a:p>
            <a:r>
              <a:rPr lang="ru-RU" dirty="0" smtClean="0"/>
              <a:t>3. Занятие: «Опасные предметы дома».</a:t>
            </a:r>
          </a:p>
          <a:p>
            <a:endParaRPr lang="ru-RU" dirty="0" smtClean="0"/>
          </a:p>
        </p:txBody>
      </p:sp>
      <p:pic>
        <p:nvPicPr>
          <p:cNvPr id="4099" name="Picture 3" descr="C:\Documents and Settings\Admin\Рабочий стол\совы\b30cc5aab4542be966bd687e91b33a82.gif"/>
          <p:cNvPicPr>
            <a:picLocks noChangeAspect="1" noChangeArrowheads="1" noCrop="1"/>
          </p:cNvPicPr>
          <p:nvPr/>
        </p:nvPicPr>
        <p:blipFill>
          <a:blip r:embed="rId2" cstate="print"/>
          <a:srcRect/>
          <a:stretch>
            <a:fillRect/>
          </a:stretch>
        </p:blipFill>
        <p:spPr bwMode="auto">
          <a:xfrm>
            <a:off x="1785918" y="2786058"/>
            <a:ext cx="1015993" cy="812794"/>
          </a:xfrm>
          <a:prstGeom prst="rect">
            <a:avLst/>
          </a:prstGeom>
          <a:noFill/>
        </p:spPr>
      </p:pic>
      <p:pic>
        <p:nvPicPr>
          <p:cNvPr id="6" name="Picture 3" descr="C:\Documents and Settings\Admin\Рабочий стол\совы\b30cc5aab4542be966bd687e91b33a82.gif"/>
          <p:cNvPicPr>
            <a:picLocks noChangeAspect="1" noChangeArrowheads="1" noCrop="1"/>
          </p:cNvPicPr>
          <p:nvPr/>
        </p:nvPicPr>
        <p:blipFill>
          <a:blip r:embed="rId2" cstate="print"/>
          <a:srcRect/>
          <a:stretch>
            <a:fillRect/>
          </a:stretch>
        </p:blipFill>
        <p:spPr bwMode="auto">
          <a:xfrm>
            <a:off x="7358082" y="571480"/>
            <a:ext cx="1015993" cy="812794"/>
          </a:xfrm>
          <a:prstGeom prst="rect">
            <a:avLst/>
          </a:prstGeom>
          <a:noFill/>
        </p:spPr>
      </p:pic>
      <p:pic>
        <p:nvPicPr>
          <p:cNvPr id="7" name="Picture 3" descr="C:\Documents and Settings\Admin\Рабочий стол\совы\b30cc5aab4542be966bd687e91b33a82.gif"/>
          <p:cNvPicPr>
            <a:picLocks noChangeAspect="1" noChangeArrowheads="1" noCrop="1"/>
          </p:cNvPicPr>
          <p:nvPr/>
        </p:nvPicPr>
        <p:blipFill>
          <a:blip r:embed="rId2" cstate="print"/>
          <a:srcRect/>
          <a:stretch>
            <a:fillRect/>
          </a:stretch>
        </p:blipFill>
        <p:spPr bwMode="auto">
          <a:xfrm>
            <a:off x="6500826" y="3286124"/>
            <a:ext cx="1015993" cy="812794"/>
          </a:xfrm>
          <a:prstGeom prst="rect">
            <a:avLst/>
          </a:prstGeom>
          <a:noFill/>
        </p:spPr>
      </p:pic>
      <p:pic>
        <p:nvPicPr>
          <p:cNvPr id="8" name="Picture 3" descr="C:\Documents and Settings\Admin\Рабочий стол\совы\b30cc5aab4542be966bd687e91b33a82.gif"/>
          <p:cNvPicPr>
            <a:picLocks noChangeAspect="1" noChangeArrowheads="1" noCrop="1"/>
          </p:cNvPicPr>
          <p:nvPr/>
        </p:nvPicPr>
        <p:blipFill>
          <a:blip r:embed="rId2" cstate="print"/>
          <a:srcRect/>
          <a:stretch>
            <a:fillRect/>
          </a:stretch>
        </p:blipFill>
        <p:spPr bwMode="auto">
          <a:xfrm>
            <a:off x="3286116" y="4929198"/>
            <a:ext cx="1015993" cy="812794"/>
          </a:xfrm>
          <a:prstGeom prst="rect">
            <a:avLst/>
          </a:prstGeom>
          <a:noFill/>
        </p:spPr>
      </p:pic>
      <p:pic>
        <p:nvPicPr>
          <p:cNvPr id="10" name="Picture 3" descr="C:\Documents and Settings\Admin\Рабочий стол\совы\b30cc5aab4542be966bd687e91b33a82.gif"/>
          <p:cNvPicPr>
            <a:picLocks noChangeAspect="1" noChangeArrowheads="1" noCrop="1"/>
          </p:cNvPicPr>
          <p:nvPr/>
        </p:nvPicPr>
        <p:blipFill>
          <a:blip r:embed="rId2" cstate="print"/>
          <a:srcRect/>
          <a:stretch>
            <a:fillRect/>
          </a:stretch>
        </p:blipFill>
        <p:spPr bwMode="auto">
          <a:xfrm>
            <a:off x="7072330" y="5429264"/>
            <a:ext cx="1785921" cy="1428736"/>
          </a:xfrm>
          <a:prstGeom prst="rect">
            <a:avLst/>
          </a:prstGeom>
          <a:noFill/>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3.05556E-6 -2.59259E-6 L -0.91944 -0.14259 " pathEditMode="relative" rAng="0" ptsTypes="AA">
                                      <p:cBhvr>
                                        <p:cTn id="6" dur="5000" fill="hold"/>
                                        <p:tgtEl>
                                          <p:spTgt spid="6"/>
                                        </p:tgtEl>
                                        <p:attrNameLst>
                                          <p:attrName>ppt_x</p:attrName>
                                          <p:attrName>ppt_y</p:attrName>
                                        </p:attrNameLst>
                                      </p:cBhvr>
                                      <p:rCtr x="-46000" y="-7100"/>
                                    </p:animMotion>
                                  </p:childTnLst>
                                </p:cTn>
                              </p:par>
                            </p:childTnLst>
                          </p:cTn>
                        </p:par>
                        <p:par>
                          <p:cTn id="7" fill="hold">
                            <p:stCondLst>
                              <p:cond delay="5000"/>
                            </p:stCondLst>
                            <p:childTnLst>
                              <p:par>
                                <p:cTn id="8" presetID="35" presetClass="path" presetSubtype="0" accel="50000" decel="50000" fill="hold" nodeType="afterEffect">
                                  <p:stCondLst>
                                    <p:cond delay="0"/>
                                  </p:stCondLst>
                                  <p:childTnLst>
                                    <p:animMotion origin="layout" path="M 4.72222E-6 1.48148E-6 L -0.37605 -0.03148 " pathEditMode="relative" rAng="0" ptsTypes="AA">
                                      <p:cBhvr>
                                        <p:cTn id="9" dur="2000" fill="hold"/>
                                        <p:tgtEl>
                                          <p:spTgt spid="4099"/>
                                        </p:tgtEl>
                                        <p:attrNameLst>
                                          <p:attrName>ppt_x</p:attrName>
                                          <p:attrName>ppt_y</p:attrName>
                                        </p:attrNameLst>
                                      </p:cBhvr>
                                      <p:rCtr x="-18800" y="-1600"/>
                                    </p:animMotion>
                                  </p:childTnLst>
                                </p:cTn>
                              </p:par>
                            </p:childTnLst>
                          </p:cTn>
                        </p:par>
                        <p:par>
                          <p:cTn id="10" fill="hold">
                            <p:stCondLst>
                              <p:cond delay="7000"/>
                            </p:stCondLst>
                            <p:childTnLst>
                              <p:par>
                                <p:cTn id="11" presetID="35" presetClass="path" presetSubtype="0" accel="50000" decel="50000" fill="hold" nodeType="afterEffect">
                                  <p:stCondLst>
                                    <p:cond delay="0"/>
                                  </p:stCondLst>
                                  <p:childTnLst>
                                    <p:animMotion origin="layout" path="M -3.05556E-6 4.07407E-6 L -0.82569 -0.40602 " pathEditMode="relative" rAng="0" ptsTypes="AA">
                                      <p:cBhvr>
                                        <p:cTn id="12" dur="2000" fill="hold"/>
                                        <p:tgtEl>
                                          <p:spTgt spid="7"/>
                                        </p:tgtEl>
                                        <p:attrNameLst>
                                          <p:attrName>ppt_x</p:attrName>
                                          <p:attrName>ppt_y</p:attrName>
                                        </p:attrNameLst>
                                      </p:cBhvr>
                                      <p:rCtr x="-41300" y="-20300"/>
                                    </p:animMotion>
                                  </p:childTnLst>
                                </p:cTn>
                              </p:par>
                            </p:childTnLst>
                          </p:cTn>
                        </p:par>
                        <p:par>
                          <p:cTn id="13" fill="hold">
                            <p:stCondLst>
                              <p:cond delay="9000"/>
                            </p:stCondLst>
                            <p:childTnLst>
                              <p:par>
                                <p:cTn id="14" presetID="35" presetClass="path" presetSubtype="0" accel="50000" decel="50000" fill="hold" nodeType="afterEffect">
                                  <p:stCondLst>
                                    <p:cond delay="0"/>
                                  </p:stCondLst>
                                  <p:childTnLst>
                                    <p:animMotion origin="layout" path="M -5.55556E-7 7.40741E-7 L -0.47413 -0.28843 " pathEditMode="relative" rAng="0" ptsTypes="AA">
                                      <p:cBhvr>
                                        <p:cTn id="15" dur="2000" fill="hold"/>
                                        <p:tgtEl>
                                          <p:spTgt spid="8"/>
                                        </p:tgtEl>
                                        <p:attrNameLst>
                                          <p:attrName>ppt_x</p:attrName>
                                          <p:attrName>ppt_y</p:attrName>
                                        </p:attrNameLst>
                                      </p:cBhvr>
                                      <p:rCtr x="-23700" y="-14400"/>
                                    </p:animMotion>
                                  </p:childTnLst>
                                </p:cTn>
                              </p:par>
                            </p:childTnLst>
                          </p:cTn>
                        </p:par>
                        <p:par>
                          <p:cTn id="16" fill="hold">
                            <p:stCondLst>
                              <p:cond delay="11000"/>
                            </p:stCondLst>
                            <p:childTnLst>
                              <p:par>
                                <p:cTn id="17" presetID="35" presetClass="path" presetSubtype="0" accel="50000" decel="50000" fill="hold" nodeType="afterEffect">
                                  <p:stCondLst>
                                    <p:cond delay="0"/>
                                  </p:stCondLst>
                                  <p:childTnLst>
                                    <p:animMotion origin="layout" path="M 3.05556E-6 -3.33333E-6 L -1.00104 -0.66875 " pathEditMode="relative" rAng="0" ptsTypes="AA">
                                      <p:cBhvr>
                                        <p:cTn id="18" dur="2000" fill="hold"/>
                                        <p:tgtEl>
                                          <p:spTgt spid="10"/>
                                        </p:tgtEl>
                                        <p:attrNameLst>
                                          <p:attrName>ppt_x</p:attrName>
                                          <p:attrName>ppt_y</p:attrName>
                                        </p:attrNameLst>
                                      </p:cBhvr>
                                      <p:rCtr x="-50100" y="-33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5000" r="-5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857232"/>
            <a:ext cx="7239000" cy="4786346"/>
          </a:xfrm>
        </p:spPr>
        <p:txBody>
          <a:bodyPr>
            <a:normAutofit lnSpcReduction="10000"/>
          </a:bodyPr>
          <a:lstStyle/>
          <a:p>
            <a:pPr algn="ctr">
              <a:buNone/>
            </a:pPr>
            <a:r>
              <a:rPr lang="ru-RU" sz="2800" b="1" dirty="0" smtClean="0"/>
              <a:t>Июнь: </a:t>
            </a:r>
          </a:p>
          <a:p>
            <a:pPr algn="ctr"/>
            <a:r>
              <a:rPr lang="ru-RU" sz="2800" b="1" dirty="0" smtClean="0"/>
              <a:t>1. Д/ и «Собери букет».</a:t>
            </a:r>
          </a:p>
          <a:p>
            <a:pPr algn="ctr"/>
            <a:r>
              <a:rPr lang="ru-RU" sz="2800" b="1" dirty="0" smtClean="0"/>
              <a:t>2. Д/ и «Найди пару».</a:t>
            </a:r>
          </a:p>
          <a:p>
            <a:pPr algn="ctr">
              <a:buNone/>
            </a:pPr>
            <a:r>
              <a:rPr lang="ru-RU" sz="2800" b="1" dirty="0" smtClean="0"/>
              <a:t>Июль: </a:t>
            </a:r>
          </a:p>
          <a:p>
            <a:pPr algn="ctr"/>
            <a:r>
              <a:rPr lang="ru-RU" sz="2800" b="1" dirty="0" smtClean="0"/>
              <a:t>1. Д/ и «Магазин одежды».</a:t>
            </a:r>
          </a:p>
          <a:p>
            <a:pPr algn="ctr"/>
            <a:r>
              <a:rPr lang="ru-RU" sz="2800" b="1" dirty="0" smtClean="0"/>
              <a:t>2. Д/ и «Цепочка слов».</a:t>
            </a:r>
          </a:p>
          <a:p>
            <a:pPr algn="ctr">
              <a:buNone/>
            </a:pPr>
            <a:r>
              <a:rPr lang="ru-RU" sz="2800" b="1" dirty="0" smtClean="0"/>
              <a:t> Август: </a:t>
            </a:r>
          </a:p>
          <a:p>
            <a:pPr algn="ctr"/>
            <a:r>
              <a:rPr lang="ru-RU" sz="2800" b="1" dirty="0" smtClean="0"/>
              <a:t>1. Д/ и «Опиши картинку».</a:t>
            </a:r>
          </a:p>
          <a:p>
            <a:pPr algn="ctr"/>
            <a:r>
              <a:rPr lang="ru-RU" sz="2800" b="1" dirty="0" smtClean="0"/>
              <a:t>2. Д/ и «Построим пирамиду».</a:t>
            </a:r>
          </a:p>
          <a:p>
            <a:pPr algn="ctr">
              <a:buNone/>
            </a:pPr>
            <a:r>
              <a:rPr lang="ru-RU" b="1" dirty="0" smtClean="0"/>
              <a:t> </a:t>
            </a:r>
          </a:p>
          <a:p>
            <a:endParaRPr lang="ru-RU"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strips(downLeft)">
                                      <p:cBhvr>
                                        <p:cTn id="11" dur="500"/>
                                        <p:tgtEl>
                                          <p:spTgt spid="3">
                                            <p:txEl>
                                              <p:pRg st="1" end="1"/>
                                            </p:txEl>
                                          </p:spTgt>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500"/>
                                        <p:tgtEl>
                                          <p:spTgt spid="3">
                                            <p:txEl>
                                              <p:pRg st="2" end="2"/>
                                            </p:txEl>
                                          </p:spTgt>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strips(downLeft)">
                                      <p:cBhvr>
                                        <p:cTn id="19" dur="500"/>
                                        <p:tgtEl>
                                          <p:spTgt spid="3">
                                            <p:txEl>
                                              <p:pRg st="3" end="3"/>
                                            </p:txEl>
                                          </p:spTgt>
                                        </p:tgtEl>
                                      </p:cBhvr>
                                    </p:animEffect>
                                  </p:childTnLst>
                                </p:cTn>
                              </p:par>
                            </p:childTnLst>
                          </p:cTn>
                        </p:par>
                        <p:par>
                          <p:cTn id="20" fill="hold">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trips(downLeft)">
                                      <p:cBhvr>
                                        <p:cTn id="23" dur="500"/>
                                        <p:tgtEl>
                                          <p:spTgt spid="3">
                                            <p:txEl>
                                              <p:pRg st="4" end="4"/>
                                            </p:txEl>
                                          </p:spTgt>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strips(downLeft)">
                                      <p:cBhvr>
                                        <p:cTn id="27" dur="500"/>
                                        <p:tgtEl>
                                          <p:spTgt spid="3">
                                            <p:txEl>
                                              <p:pRg st="5" end="5"/>
                                            </p:txEl>
                                          </p:spTgt>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strips(downLeft)">
                                      <p:cBhvr>
                                        <p:cTn id="31" dur="500"/>
                                        <p:tgtEl>
                                          <p:spTgt spid="3">
                                            <p:txEl>
                                              <p:pRg st="6" end="6"/>
                                            </p:txEl>
                                          </p:spTgt>
                                        </p:tgtEl>
                                      </p:cBhvr>
                                    </p:animEffect>
                                  </p:childTnLst>
                                </p:cTn>
                              </p:par>
                            </p:childTnLst>
                          </p:cTn>
                        </p:par>
                        <p:par>
                          <p:cTn id="32" fill="hold">
                            <p:stCondLst>
                              <p:cond delay="3500"/>
                            </p:stCondLst>
                            <p:childTnLst>
                              <p:par>
                                <p:cTn id="33" presetID="18" presetClass="entr" presetSubtype="12"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strips(downLeft)">
                                      <p:cBhvr>
                                        <p:cTn id="35" dur="500"/>
                                        <p:tgtEl>
                                          <p:spTgt spid="3">
                                            <p:txEl>
                                              <p:pRg st="7" end="7"/>
                                            </p:txEl>
                                          </p:spTgt>
                                        </p:tgtEl>
                                      </p:cBhvr>
                                    </p:animEffect>
                                  </p:childTnLst>
                                </p:cTn>
                              </p:par>
                            </p:childTnLst>
                          </p:cTn>
                        </p:par>
                        <p:par>
                          <p:cTn id="36" fill="hold">
                            <p:stCondLst>
                              <p:cond delay="4000"/>
                            </p:stCondLst>
                            <p:childTnLst>
                              <p:par>
                                <p:cTn id="37" presetID="18" presetClass="entr" presetSubtype="12" fill="hold" grpId="0"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strips(downLeft)">
                                      <p:cBhvr>
                                        <p:cTn id="39" dur="500"/>
                                        <p:tgtEl>
                                          <p:spTgt spid="3">
                                            <p:txEl>
                                              <p:pRg st="8" end="8"/>
                                            </p:txEl>
                                          </p:spTgt>
                                        </p:tgtEl>
                                      </p:cBhvr>
                                    </p:animEffect>
                                  </p:childTnLst>
                                </p:cTn>
                              </p:par>
                            </p:childTnLst>
                          </p:cTn>
                        </p:par>
                        <p:par>
                          <p:cTn id="40" fill="hold">
                            <p:stCondLst>
                              <p:cond delay="4500"/>
                            </p:stCondLst>
                            <p:childTnLst>
                              <p:par>
                                <p:cTn id="41" presetID="18" presetClass="entr" presetSubtype="12" fill="hold" grpId="0"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strips(downLeft)">
                                      <p:cBhvr>
                                        <p:cTn id="4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Учимся говорить играя…</a:t>
            </a:r>
            <a:br>
              <a:rPr lang="ru-RU" dirty="0" smtClean="0"/>
            </a:br>
            <a:endParaRPr lang="ru-RU" dirty="0"/>
          </a:p>
        </p:txBody>
      </p:sp>
      <p:pic>
        <p:nvPicPr>
          <p:cNvPr id="6" name="Содержимое 5" descr="Scan10135.jpg"/>
          <p:cNvPicPr>
            <a:picLocks noGrp="1" noChangeAspect="1"/>
          </p:cNvPicPr>
          <p:nvPr>
            <p:ph idx="1"/>
          </p:nvPr>
        </p:nvPicPr>
        <p:blipFill>
          <a:blip r:embed="rId3" cstate="print"/>
          <a:srcRect l="5281" t="8057" r="31896" b="34458"/>
          <a:stretch>
            <a:fillRect/>
          </a:stretch>
        </p:blipFill>
        <p:spPr>
          <a:xfrm>
            <a:off x="2857488" y="1214422"/>
            <a:ext cx="3571900" cy="4515421"/>
          </a:xfrm>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537</TotalTime>
  <Words>1829</Words>
  <Application>Microsoft Office PowerPoint</Application>
  <PresentationFormat>Экран (4:3)</PresentationFormat>
  <Paragraphs>169</Paragraphs>
  <Slides>27</Slides>
  <Notes>3</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27</vt:i4>
      </vt:variant>
    </vt:vector>
  </HeadingPairs>
  <TitlesOfParts>
    <vt:vector size="37" baseType="lpstr">
      <vt:lpstr>Arial Black</vt:lpstr>
      <vt:lpstr>Calibri</vt:lpstr>
      <vt:lpstr>Cambria</vt:lpstr>
      <vt:lpstr>Microsoft Sans Serif</vt:lpstr>
      <vt:lpstr>Monotype Corsiva</vt:lpstr>
      <vt:lpstr>Times New Roman</vt:lpstr>
      <vt:lpstr>Trebuchet MS</vt:lpstr>
      <vt:lpstr>Wingdings</vt:lpstr>
      <vt:lpstr>Wingdings 2</vt:lpstr>
      <vt:lpstr>Изящная</vt:lpstr>
      <vt:lpstr>«Дидактические игры в формировании  речи дошкольников»</vt:lpstr>
      <vt:lpstr>Актуальность проблемы</vt:lpstr>
      <vt:lpstr>Презентация PowerPoint</vt:lpstr>
      <vt:lpstr> </vt:lpstr>
      <vt:lpstr>Презентация PowerPoint</vt:lpstr>
      <vt:lpstr>Презентация PowerPoint</vt:lpstr>
      <vt:lpstr>Презентация PowerPoint</vt:lpstr>
      <vt:lpstr>Презентация PowerPoint</vt:lpstr>
      <vt:lpstr>Учимся говорить играя… </vt:lpstr>
      <vt:lpstr>« Сказка про овощи»</vt:lpstr>
      <vt:lpstr>« Собери букет»</vt:lpstr>
      <vt:lpstr>Презентация PowerPoint</vt:lpstr>
      <vt:lpstr>Презентация PowerPoint</vt:lpstr>
      <vt:lpstr>   « Сварим компот»</vt:lpstr>
      <vt:lpstr>Презентация PowerPoint</vt:lpstr>
      <vt:lpstr>« В лес по грибы»</vt:lpstr>
      <vt:lpstr> «Цепочка слов»</vt:lpstr>
      <vt:lpstr>Презентация PowerPoint</vt:lpstr>
      <vt:lpstr>«Построим дом»</vt:lpstr>
      <vt:lpstr>Презентация PowerPoint</vt:lpstr>
      <vt:lpstr> «Составь                  рассказ»</vt:lpstr>
      <vt:lpstr>«Найди пару»</vt:lpstr>
      <vt:lpstr>Презентация PowerPoint</vt:lpstr>
      <vt:lpstr>«Построим пирамиду»</vt:lpstr>
      <vt:lpstr>« О чем говорят дети…»</vt:lpstr>
      <vt:lpstr>Презентация PowerPoint</vt:lpstr>
      <vt:lpstr>«Спасибо за              внимание!»</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Дидактические игры в формировании  речи дошкольников»</dc:title>
  <dc:creator>Надежда</dc:creator>
  <cp:lastModifiedBy>FIRE FoX</cp:lastModifiedBy>
  <cp:revision>149</cp:revision>
  <dcterms:created xsi:type="dcterms:W3CDTF">2012-01-22T22:11:10Z</dcterms:created>
  <dcterms:modified xsi:type="dcterms:W3CDTF">2026-02-08T05:53:17Z</dcterms:modified>
</cp:coreProperties>
</file>