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82" r:id="rId4"/>
    <p:sldId id="257" r:id="rId5"/>
    <p:sldId id="258" r:id="rId6"/>
    <p:sldId id="259" r:id="rId7"/>
    <p:sldId id="260" r:id="rId8"/>
    <p:sldId id="264" r:id="rId9"/>
    <p:sldId id="288" r:id="rId10"/>
    <p:sldId id="266" r:id="rId11"/>
    <p:sldId id="291" r:id="rId12"/>
    <p:sldId id="293" r:id="rId13"/>
    <p:sldId id="268" r:id="rId14"/>
    <p:sldId id="271" r:id="rId15"/>
    <p:sldId id="283" r:id="rId16"/>
    <p:sldId id="285" r:id="rId17"/>
    <p:sldId id="286" r:id="rId18"/>
    <p:sldId id="287" r:id="rId19"/>
    <p:sldId id="269" r:id="rId20"/>
    <p:sldId id="289" r:id="rId21"/>
    <p:sldId id="284" r:id="rId22"/>
    <p:sldId id="275" r:id="rId23"/>
    <p:sldId id="290" r:id="rId24"/>
    <p:sldId id="292" r:id="rId25"/>
    <p:sldId id="294" r:id="rId26"/>
    <p:sldId id="302" r:id="rId27"/>
    <p:sldId id="303" r:id="rId28"/>
    <p:sldId id="295" r:id="rId29"/>
    <p:sldId id="297" r:id="rId30"/>
    <p:sldId id="299" r:id="rId31"/>
    <p:sldId id="300" r:id="rId32"/>
    <p:sldId id="301" r:id="rId33"/>
    <p:sldId id="296" r:id="rId3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81BDFF"/>
    <a:srgbClr val="5BA9FF"/>
    <a:srgbClr val="0077FA"/>
    <a:srgbClr val="FFFF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60"/>
  </p:normalViewPr>
  <p:slideViewPr>
    <p:cSldViewPr>
      <p:cViewPr varScale="1">
        <p:scale>
          <a:sx n="81" d="100"/>
          <a:sy n="81" d="100"/>
        </p:scale>
        <p:origin x="1502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08B91F0-15FF-418E-89B7-B6A3CFA376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1EE3FAA-79B3-4583-A84A-CFAB62E225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A4C7CB6-2C20-482A-8828-FDD52268A7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1A99DD-634A-45B3-B948-702D842800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1547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51BA209-4564-4E10-AD4F-85CAD7A1A3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0E6027D-10E9-4CB6-B0AC-464681CA2A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022FF8F-2A6E-475C-9020-CF9A5C357B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5C1D76-7214-4FBD-8B94-4AB0A243683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7749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287353C-7301-4F08-BCF6-7CA5FD92561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778AFC5-9778-4D8F-A73A-602A35419C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2EFC15C-8BB2-4F10-9DD7-402565A6B1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9999E6-AAD6-40F9-B7C8-0523E11C00A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4284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ECB22FD-8CF9-4AA3-866F-C7778E4F8E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B80DBBE-A0DB-490E-9200-2A2156AC6D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2A3340D-5D45-4041-8DE7-E9BA5C9759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92106F-DC44-4E23-ACFD-15D0D7DE3FF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302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93CD250-673B-4DE1-8226-E020215C51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A81515F-9482-443E-B706-5012B4C9E9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D14898C-A4C5-41D5-B93A-0FC95EE5E9B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F1361E-95D6-4ED5-AF0F-6801FB9D5F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8629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BBC283-983B-4305-B199-CFA299046E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C38ABC-F070-47C5-8080-7A872DC21C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683368-828B-40B1-98DC-0E555E370E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736042-5239-41A4-90A7-56DF16E4954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1826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B60DE02-A988-47E1-93CA-00D0A2BA44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FDDDC25-C5F4-45DF-8740-2FAA32C6E8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8C140580-3D25-46AF-98DA-4E33B860850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76C724-5404-40F7-813D-2769A3B4F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3800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044DAAB-3C7A-40A5-ABCC-1FCF2B0DEBE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4905652-C620-4994-8C3E-8B54E342C3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E3C9E1E-D7ED-4C5F-A174-E5574A68E8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FD4486-A149-49B2-BEBE-09E87E33C9C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86160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26BBF07A-168E-4219-957E-6498B2B192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FA8D10C0-B5E8-4BB2-9D1E-DE7E9FBA7D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E2C3B258-7E68-4EA3-AEAA-D3B94F1F40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277251-193F-4C46-A14A-A2F28D778B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6662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0D5F16-A8C5-49E6-A6F5-9E957C47CD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4C6ED1-2E9C-46EA-967A-7FD229BAF1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D6AD97-8240-477C-A951-F63A5CCBC3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A763EE-5AF2-42A7-8575-98F6B824D5B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5897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E772E5F-2BEC-4D8D-A089-54D823A0EA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95413A-8185-4864-BA9E-9EB4FDB214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F55FD8-9333-4E08-B1DF-57FFA2A97A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6E8F0F-26D6-4742-A086-DC1BD76124A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3784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728ED77-F8E7-461C-BEB1-1F7F4C9433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2D755B7-43D7-4EA6-8A15-0C956C5948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4644904A-3544-4FC9-86CB-A57C2002DA8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9A43A76-C3CC-408A-978F-65E366BC354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8664DFF7-D853-44E1-AFF5-B136A05B422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62C5BA40-37C8-45DA-8DAB-CFC0D1ECE8E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6663EACA-A290-49B2-9335-852CCAC5A92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470025"/>
          </a:xfrm>
        </p:spPr>
        <p:txBody>
          <a:bodyPr/>
          <a:lstStyle/>
          <a:p>
            <a:pPr eaLnBrk="1" hangingPunct="1"/>
            <a:r>
              <a:rPr lang="ru-RU" altLang="ru-RU" sz="4000" b="1">
                <a:latin typeface="Comic Sans MS" panose="030F0702030302020204" pitchFamily="66" charset="0"/>
              </a:rPr>
              <a:t>Развитие фонематического восприятия детей дошкольного возраста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95AD9C19-5E78-489D-9874-012FEAACFA4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 eaLnBrk="1" hangingPunct="1">
              <a:lnSpc>
                <a:spcPct val="80000"/>
              </a:lnSpc>
            </a:pPr>
            <a:r>
              <a:rPr lang="ru-RU" altLang="ru-RU" sz="2400"/>
              <a:t>Учитель-логопед</a:t>
            </a:r>
          </a:p>
          <a:p>
            <a:pPr algn="r" eaLnBrk="1" hangingPunct="1">
              <a:lnSpc>
                <a:spcPct val="80000"/>
              </a:lnSpc>
            </a:pPr>
            <a:r>
              <a:rPr lang="ru-RU" altLang="ru-RU" sz="2400"/>
              <a:t>Самокрутова О.Н.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37F38546-ABD5-42EF-926A-8653FC8D18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991600" cy="1143000"/>
          </a:xfrm>
        </p:spPr>
        <p:txBody>
          <a:bodyPr/>
          <a:lstStyle/>
          <a:p>
            <a:pPr eaLnBrk="1" hangingPunct="1"/>
            <a:r>
              <a:rPr lang="ru-RU" altLang="ru-RU">
                <a:latin typeface="Comic Sans MS" panose="030F0702030302020204" pitchFamily="66" charset="0"/>
              </a:rPr>
              <a:t>«Покажи, кто как голос подает»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4EED2D4B-AD31-4F08-A7AB-140A989E83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b="1"/>
              <a:t>Цель: </a:t>
            </a:r>
            <a:r>
              <a:rPr lang="ru-RU" altLang="ru-RU"/>
              <a:t>проверить слуховое восприятие.</a:t>
            </a:r>
          </a:p>
          <a:p>
            <a:pPr eaLnBrk="1" hangingPunct="1">
              <a:buFontTx/>
              <a:buNone/>
            </a:pPr>
            <a:r>
              <a:rPr lang="ru-RU" altLang="ru-RU" b="1"/>
              <a:t>Методика: </a:t>
            </a:r>
            <a:r>
              <a:rPr lang="ru-RU" altLang="ru-RU"/>
              <a:t>логопед подражает голосам животных, ребенок должен повторить.</a:t>
            </a:r>
          </a:p>
          <a:p>
            <a:pPr eaLnBrk="1" hangingPunct="1">
              <a:buFontTx/>
              <a:buNone/>
            </a:pPr>
            <a:r>
              <a:rPr lang="ru-RU" altLang="ru-RU" b="1"/>
              <a:t>Оборудование: </a:t>
            </a:r>
            <a:r>
              <a:rPr lang="ru-RU" altLang="ru-RU"/>
              <a:t>картинки с изображением животных.</a:t>
            </a:r>
          </a:p>
        </p:txBody>
      </p:sp>
      <p:pic>
        <p:nvPicPr>
          <p:cNvPr id="11268" name="Рисунок 3" descr="1751260.jpg">
            <a:extLst>
              <a:ext uri="{FF2B5EF4-FFF2-40B4-BE49-F238E27FC236}">
                <a16:creationId xmlns:a16="http://schemas.microsoft.com/office/drawing/2014/main" id="{CA634BC6-9F63-4235-8D65-B765C1E66E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362450"/>
            <a:ext cx="281940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4" descr="0006-006-Loshad-s-zherebjonkom.jpg">
            <a:extLst>
              <a:ext uri="{FF2B5EF4-FFF2-40B4-BE49-F238E27FC236}">
                <a16:creationId xmlns:a16="http://schemas.microsoft.com/office/drawing/2014/main" id="{8E3B19EA-4022-4B08-88B9-108AB881D4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191000"/>
            <a:ext cx="3048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Рисунок 1" descr="u66115-107311_pra-i-ka_blogshow.jpg">
            <a:extLst>
              <a:ext uri="{FF2B5EF4-FFF2-40B4-BE49-F238E27FC236}">
                <a16:creationId xmlns:a16="http://schemas.microsoft.com/office/drawing/2014/main" id="{63850C97-471C-42BC-98C7-A9FD17C942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638" y="4251325"/>
            <a:ext cx="3025775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>
            <a:extLst>
              <a:ext uri="{FF2B5EF4-FFF2-40B4-BE49-F238E27FC236}">
                <a16:creationId xmlns:a16="http://schemas.microsoft.com/office/drawing/2014/main" id="{27113C9E-8813-4FED-AB9B-9FF71C2D0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ru-RU" altLang="ru-RU">
                <a:latin typeface="Comic Sans MS" panose="030F0702030302020204" pitchFamily="66" charset="0"/>
              </a:rPr>
              <a:t>«Долго - коротко»</a:t>
            </a:r>
          </a:p>
        </p:txBody>
      </p:sp>
      <p:sp>
        <p:nvSpPr>
          <p:cNvPr id="12291" name="Содержимое 2">
            <a:extLst>
              <a:ext uri="{FF2B5EF4-FFF2-40B4-BE49-F238E27FC236}">
                <a16:creationId xmlns:a16="http://schemas.microsoft.com/office/drawing/2014/main" id="{F528532F-6670-49B2-AA93-4CE4DBCCC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/>
              <a:t>Методика: логопед показывает ребенку рисунок и просит показать большой и маленький паровозики, говорит, что большой паровозик гудит долго «у-у-у» , а маленький коротко «у». Потом, просит ребенка повторить и показать на паровозик, который так гудит.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" descr="Фото0169.jpg">
            <a:extLst>
              <a:ext uri="{FF2B5EF4-FFF2-40B4-BE49-F238E27FC236}">
                <a16:creationId xmlns:a16="http://schemas.microsoft.com/office/drawing/2014/main" id="{39BD9A75-D7D4-4DBE-B85C-5B9A34AA0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066800"/>
            <a:ext cx="4816475" cy="390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Рисунок 4" descr="Фото0170.jpg">
            <a:extLst>
              <a:ext uri="{FF2B5EF4-FFF2-40B4-BE49-F238E27FC236}">
                <a16:creationId xmlns:a16="http://schemas.microsoft.com/office/drawing/2014/main" id="{F284E199-16BE-4D00-9CD1-A25D9CD17A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905000"/>
            <a:ext cx="3276600" cy="304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Box 5">
            <a:extLst>
              <a:ext uri="{FF2B5EF4-FFF2-40B4-BE49-F238E27FC236}">
                <a16:creationId xmlns:a16="http://schemas.microsoft.com/office/drawing/2014/main" id="{FFCE1ABE-0039-4C71-B957-1B61579885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5181600"/>
            <a:ext cx="3962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У-У-У-У-У…….</a:t>
            </a:r>
          </a:p>
        </p:txBody>
      </p:sp>
      <p:sp>
        <p:nvSpPr>
          <p:cNvPr id="13317" name="TextBox 6">
            <a:extLst>
              <a:ext uri="{FF2B5EF4-FFF2-40B4-BE49-F238E27FC236}">
                <a16:creationId xmlns:a16="http://schemas.microsoft.com/office/drawing/2014/main" id="{EA382205-8264-4038-BFE5-B3BB05E6A0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5181600"/>
            <a:ext cx="1905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У…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BC246E2E-1F62-4C2C-AE31-5CD4D09656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>
                <a:solidFill>
                  <a:schemeClr val="tx1"/>
                </a:solidFill>
                <a:latin typeface="Comic Sans MS" panose="030F0702030302020204" pitchFamily="66" charset="0"/>
              </a:rPr>
              <a:t>«Четвёртый лишний»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9D28ADC2-3B84-42FD-BC8A-05F0EDB056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b="1"/>
              <a:t>Методика: </a:t>
            </a:r>
            <a:r>
              <a:rPr lang="ru-RU" altLang="ru-RU"/>
              <a:t>ребенку предлагают ряд слов из трех одинаковых и одного лишнего. Ребенок должен хлопнуть в ладоши, когда услышит лишнее слово.</a:t>
            </a:r>
          </a:p>
          <a:p>
            <a:r>
              <a:rPr lang="ru-RU" altLang="ru-RU" i="1"/>
              <a:t>Канава – канава – какао – канава</a:t>
            </a:r>
          </a:p>
          <a:p>
            <a:r>
              <a:rPr lang="ru-RU" altLang="ru-RU" i="1"/>
              <a:t>Ком – ком – кот – ком</a:t>
            </a:r>
          </a:p>
          <a:p>
            <a:r>
              <a:rPr lang="ru-RU" altLang="ru-RU" i="1"/>
              <a:t>Винт – винт – винт – бинт</a:t>
            </a:r>
          </a:p>
          <a:p>
            <a:r>
              <a:rPr lang="ru-RU" altLang="ru-RU" i="1"/>
              <a:t>Минута – монета – минута – минута</a:t>
            </a:r>
          </a:p>
          <a:p>
            <a:pPr eaLnBrk="1" hangingPunct="1">
              <a:buFontTx/>
              <a:buNone/>
            </a:pPr>
            <a:endParaRPr lang="ru-RU" alt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E4AA4B56-BC72-44A9-9611-BEFD9A1518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>
                <a:latin typeface="Comic Sans MS" panose="030F0702030302020204" pitchFamily="66" charset="0"/>
              </a:rPr>
              <a:t> «Эхо»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7EC126E6-14B9-4A12-BAF2-8C922A27B3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/>
              <a:t>Цель: проверяется слуховое внимание, восприятие и умение воспроизвести слоговые ряды в заданной последовательности.</a:t>
            </a:r>
          </a:p>
          <a:p>
            <a:pPr eaLnBrk="1" hangingPunct="1">
              <a:buFontTx/>
              <a:buNone/>
            </a:pPr>
            <a:r>
              <a:rPr lang="ru-RU" altLang="ru-RU"/>
              <a:t>Методика: взрослый произносит следующие слоговые ряды и просит ребенка их повторить: па-ба, та-да, ка-га, па-па-ба, та-да-та, па-ба-па,та-та-да.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>
            <a:extLst>
              <a:ext uri="{FF2B5EF4-FFF2-40B4-BE49-F238E27FC236}">
                <a16:creationId xmlns:a16="http://schemas.microsoft.com/office/drawing/2014/main" id="{6CD6315F-6381-4E4A-A1A5-D97B6EE91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latin typeface="Comic Sans MS" panose="030F0702030302020204" pitchFamily="66" charset="0"/>
              </a:rPr>
              <a:t>«Красный - белый»</a:t>
            </a:r>
          </a:p>
        </p:txBody>
      </p:sp>
      <p:sp>
        <p:nvSpPr>
          <p:cNvPr id="16387" name="Содержимое 2">
            <a:extLst>
              <a:ext uri="{FF2B5EF4-FFF2-40B4-BE49-F238E27FC236}">
                <a16:creationId xmlns:a16="http://schemas.microsoft.com/office/drawing/2014/main" id="{561C8F09-A696-449D-899D-EB7A019A8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b="1"/>
              <a:t>Цель: </a:t>
            </a:r>
            <a:r>
              <a:rPr lang="ru-RU" altLang="ru-RU"/>
              <a:t>нахождение звука в словах, воспринятых на слух.</a:t>
            </a:r>
          </a:p>
          <a:p>
            <a:pPr>
              <a:buFontTx/>
              <a:buNone/>
            </a:pPr>
            <a:r>
              <a:rPr lang="ru-RU" altLang="ru-RU" b="1"/>
              <a:t>Оборудование: </a:t>
            </a:r>
            <a:r>
              <a:rPr lang="ru-RU" altLang="ru-RU"/>
              <a:t>два кружка красный и белый.</a:t>
            </a:r>
          </a:p>
          <a:p>
            <a:pPr>
              <a:buFontTx/>
              <a:buNone/>
            </a:pPr>
            <a:r>
              <a:rPr lang="ru-RU" altLang="ru-RU" b="1"/>
              <a:t>Методика: </a:t>
            </a:r>
            <a:r>
              <a:rPr lang="ru-RU" altLang="ru-RU"/>
              <a:t>дети внимательно вслушиваются и определяют, в каком слове есть заданный звук. Если он есть, ребенок должен поднять красный кружок, если нет - поднимают белый.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>
            <a:extLst>
              <a:ext uri="{FF2B5EF4-FFF2-40B4-BE49-F238E27FC236}">
                <a16:creationId xmlns:a16="http://schemas.microsoft.com/office/drawing/2014/main" id="{D16C6432-F8CD-4A0A-9DB9-7B1147701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latin typeface="Comic Sans MS" panose="030F0702030302020204" pitchFamily="66" charset="0"/>
              </a:rPr>
              <a:t>«Кто внимательнее»</a:t>
            </a:r>
          </a:p>
        </p:txBody>
      </p:sp>
      <p:sp>
        <p:nvSpPr>
          <p:cNvPr id="17411" name="Содержимое 2">
            <a:extLst>
              <a:ext uri="{FF2B5EF4-FFF2-40B4-BE49-F238E27FC236}">
                <a16:creationId xmlns:a16="http://schemas.microsoft.com/office/drawing/2014/main" id="{9D07CDD5-0F1C-4DC3-8C7C-1625D23A43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/>
              <a:t>   Методика: </a:t>
            </a:r>
            <a:r>
              <a:rPr lang="ru-RU" altLang="ru-RU" sz="2800"/>
              <a:t>логопед</a:t>
            </a:r>
            <a:r>
              <a:rPr lang="ru-RU" altLang="ru-RU"/>
              <a:t> </a:t>
            </a:r>
            <a:r>
              <a:rPr lang="ru-RU" altLang="ru-RU" sz="2800"/>
              <a:t>показывает картинки и называет их. Ребенок внимательно вслушивается и отгадывает, какой общий звук встречается во всех названных словах. произносить этот звук в словах нужно длительно, выделяя его голосом, насколько это возможно.</a:t>
            </a:r>
            <a:endParaRPr lang="ru-RU" alt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ото0154.jpg">
            <a:extLst>
              <a:ext uri="{FF2B5EF4-FFF2-40B4-BE49-F238E27FC236}">
                <a16:creationId xmlns:a16="http://schemas.microsoft.com/office/drawing/2014/main" id="{80F290E4-612A-41BB-B780-D54938F9A22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0"/>
            <a:ext cx="3429000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09d797b1ed47.jpg">
            <a:extLst>
              <a:ext uri="{FF2B5EF4-FFF2-40B4-BE49-F238E27FC236}">
                <a16:creationId xmlns:a16="http://schemas.microsoft.com/office/drawing/2014/main" id="{D17FC1C8-BC99-42EA-B890-38D6E8A09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3733800"/>
            <a:ext cx="4191000" cy="2848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Фото0156.jpg">
            <a:extLst>
              <a:ext uri="{FF2B5EF4-FFF2-40B4-BE49-F238E27FC236}">
                <a16:creationId xmlns:a16="http://schemas.microsoft.com/office/drawing/2014/main" id="{8E228091-9AB7-4940-9708-2D0BA9D84F5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 t="2222"/>
          <a:stretch>
            <a:fillRect/>
          </a:stretch>
        </p:blipFill>
        <p:spPr>
          <a:xfrm rot="5400000">
            <a:off x="5001491" y="484909"/>
            <a:ext cx="3636818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Фото0143.jpg">
            <a:extLst>
              <a:ext uri="{FF2B5EF4-FFF2-40B4-BE49-F238E27FC236}">
                <a16:creationId xmlns:a16="http://schemas.microsoft.com/office/drawing/2014/main" id="{1736C4EE-B6E4-41DD-A40F-715859C1848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 l="6250" t="6250" r="4688" b="4167"/>
          <a:stretch>
            <a:fillRect/>
          </a:stretch>
        </p:blipFill>
        <p:spPr>
          <a:xfrm rot="10800000">
            <a:off x="685800" y="228600"/>
            <a:ext cx="4242391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5c1534a93e29e4ca42f59baaac82d67.jpg">
            <a:extLst>
              <a:ext uri="{FF2B5EF4-FFF2-40B4-BE49-F238E27FC236}">
                <a16:creationId xmlns:a16="http://schemas.microsoft.com/office/drawing/2014/main" id="{C1421BE9-7BAE-4CD3-A30B-D9DF737CEA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3581400"/>
            <a:ext cx="3071813" cy="3071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Фото0132.jpg">
            <a:extLst>
              <a:ext uri="{FF2B5EF4-FFF2-40B4-BE49-F238E27FC236}">
                <a16:creationId xmlns:a16="http://schemas.microsoft.com/office/drawing/2014/main" id="{A23B4336-1A78-45E7-9FD6-A316C60DBC5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6562" r="7813" b="31250"/>
          <a:stretch>
            <a:fillRect/>
          </a:stretch>
        </p:blipFill>
        <p:spPr>
          <a:xfrm rot="10800000">
            <a:off x="5257800" y="762000"/>
            <a:ext cx="32004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tore_apendix_big2256_3422.jpg">
            <a:extLst>
              <a:ext uri="{FF2B5EF4-FFF2-40B4-BE49-F238E27FC236}">
                <a16:creationId xmlns:a16="http://schemas.microsoft.com/office/drawing/2014/main" id="{E47F5662-FA11-4E0C-85F5-BF8DC555DB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228600"/>
            <a:ext cx="4165600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4234157.jpg">
            <a:extLst>
              <a:ext uri="{FF2B5EF4-FFF2-40B4-BE49-F238E27FC236}">
                <a16:creationId xmlns:a16="http://schemas.microsoft.com/office/drawing/2014/main" id="{8CFDE866-447F-4EEF-8741-FAF45EC2B3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" y="3505200"/>
            <a:ext cx="3581400" cy="3094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08FC0634-1DF7-45D4-A24C-62FD38A9D8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259080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600" b="1">
                <a:latin typeface="Comic Sans MS" panose="030F0702030302020204" pitchFamily="66" charset="0"/>
              </a:rPr>
              <a:t>Развитие фонематического восприятия у детей 5 – 7 лет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CB504B1-BFC3-4771-9C31-61CCF8F82C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>
                <a:latin typeface="Comic Sans MS" panose="030F0702030302020204" pitchFamily="66" charset="0"/>
              </a:rPr>
              <a:t>Фонематические процессы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1AB4B8AC-6703-4687-99AD-003BF26A12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u="sng"/>
              <a:t>Фонематическое восприятие </a:t>
            </a:r>
            <a:r>
              <a:rPr lang="ru-RU" altLang="ru-RU"/>
              <a:t>- это способность воспринимать и различать звуки речи - фонемы.</a:t>
            </a:r>
          </a:p>
          <a:p>
            <a:pPr eaLnBrk="1" hangingPunct="1">
              <a:buFontTx/>
              <a:buNone/>
            </a:pPr>
            <a:r>
              <a:rPr lang="ru-RU" altLang="ru-RU" u="sng"/>
              <a:t>Фонематический анализ </a:t>
            </a:r>
            <a:r>
              <a:rPr lang="ru-RU" altLang="ru-RU"/>
              <a:t>- это выделение (узнавание) звука на фоне слова, он появляется у детей дошкольного возраста спонтанно.</a:t>
            </a:r>
          </a:p>
          <a:p>
            <a:pPr eaLnBrk="1" hangingPunct="1">
              <a:buFontTx/>
              <a:buNone/>
            </a:pPr>
            <a:r>
              <a:rPr lang="ru-RU" altLang="ru-RU" u="sng"/>
              <a:t>Фонематический синтез </a:t>
            </a:r>
            <a:r>
              <a:rPr lang="ru-RU" altLang="ru-RU"/>
              <a:t>- это процесс объединения звуков в слог или слово.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>
            <a:extLst>
              <a:ext uri="{FF2B5EF4-FFF2-40B4-BE49-F238E27FC236}">
                <a16:creationId xmlns:a16="http://schemas.microsoft.com/office/drawing/2014/main" id="{90B75787-856A-418D-B4E8-CB479A778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altLang="ru-RU" b="1">
                <a:latin typeface="Comic Sans MS" panose="030F0702030302020204" pitchFamily="66" charset="0"/>
              </a:rPr>
              <a:t>«Шутки - минутки»</a:t>
            </a:r>
            <a:endParaRPr lang="ru-RU" altLang="ru-RU">
              <a:latin typeface="Comic Sans MS" panose="030F0702030302020204" pitchFamily="66" charset="0"/>
            </a:endParaRPr>
          </a:p>
        </p:txBody>
      </p:sp>
      <p:sp>
        <p:nvSpPr>
          <p:cNvPr id="21507" name="Содержимое 2">
            <a:extLst>
              <a:ext uri="{FF2B5EF4-FFF2-40B4-BE49-F238E27FC236}">
                <a16:creationId xmlns:a16="http://schemas.microsoft.com/office/drawing/2014/main" id="{91882576-5BE5-4F9F-BA92-B0EDE165A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43000"/>
            <a:ext cx="88392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/>
              <a:t>Методика: </a:t>
            </a:r>
            <a:r>
              <a:rPr lang="ru-RU" altLang="ru-RU" sz="2800"/>
              <a:t>логопед читает детям строчки из стихов, намеренно заменяя буквы в словах. Дети находят ошибку в стихотворении и исправляют её.</a:t>
            </a:r>
            <a:endParaRPr lang="ru-RU" altLang="ru-RU"/>
          </a:p>
          <a:p>
            <a:r>
              <a:rPr lang="ru-RU" altLang="ru-RU" sz="2800"/>
              <a:t>Тили-бом! Тили-бом! </a:t>
            </a:r>
            <a:br>
              <a:rPr lang="ru-RU" altLang="ru-RU" sz="2800"/>
            </a:br>
            <a:r>
              <a:rPr lang="ru-RU" altLang="ru-RU" sz="2800"/>
              <a:t>Загорелся кошкин </a:t>
            </a:r>
            <a:r>
              <a:rPr lang="ru-RU" altLang="ru-RU" sz="2800" b="1">
                <a:solidFill>
                  <a:srgbClr val="FF0000"/>
                </a:solidFill>
              </a:rPr>
              <a:t>т</a:t>
            </a:r>
            <a:r>
              <a:rPr lang="ru-RU" altLang="ru-RU" sz="2800"/>
              <a:t>ом. </a:t>
            </a:r>
          </a:p>
          <a:p>
            <a:r>
              <a:rPr lang="ru-RU" altLang="ru-RU" sz="2800"/>
              <a:t>За окошком зимний сад, </a:t>
            </a:r>
            <a:br>
              <a:rPr lang="ru-RU" altLang="ru-RU" sz="2800"/>
            </a:br>
            <a:r>
              <a:rPr lang="ru-RU" altLang="ru-RU" sz="2800"/>
              <a:t>Там листочки в </a:t>
            </a:r>
            <a:r>
              <a:rPr lang="ru-RU" altLang="ru-RU" sz="2800" b="1">
                <a:solidFill>
                  <a:srgbClr val="FF0000"/>
                </a:solidFill>
              </a:rPr>
              <a:t>б</a:t>
            </a:r>
            <a:r>
              <a:rPr lang="ru-RU" altLang="ru-RU" sz="2800"/>
              <a:t>очках спят. </a:t>
            </a:r>
          </a:p>
          <a:p>
            <a:r>
              <a:rPr lang="ru-RU" altLang="ru-RU" sz="2800"/>
              <a:t>Мальчишек радостный народ </a:t>
            </a:r>
            <a:br>
              <a:rPr lang="ru-RU" altLang="ru-RU" sz="2800"/>
            </a:br>
            <a:r>
              <a:rPr lang="ru-RU" altLang="ru-RU" sz="2800"/>
              <a:t>Коньками звучно режет </a:t>
            </a:r>
            <a:r>
              <a:rPr lang="ru-RU" altLang="ru-RU" sz="2800" b="1">
                <a:solidFill>
                  <a:srgbClr val="FF0000"/>
                </a:solidFill>
              </a:rPr>
              <a:t>м</a:t>
            </a:r>
            <a:r>
              <a:rPr lang="ru-RU" altLang="ru-RU" sz="2800"/>
              <a:t>ёд. </a:t>
            </a:r>
          </a:p>
          <a:p>
            <a:r>
              <a:rPr lang="ru-RU" altLang="ru-RU" sz="2800"/>
              <a:t>К</a:t>
            </a:r>
            <a:r>
              <a:rPr lang="ru-RU" altLang="ru-RU" sz="2800" b="1">
                <a:solidFill>
                  <a:srgbClr val="FF0000"/>
                </a:solidFill>
              </a:rPr>
              <a:t>о</a:t>
            </a:r>
            <a:r>
              <a:rPr lang="ru-RU" altLang="ru-RU" sz="2800"/>
              <a:t>т плывет по океану, </a:t>
            </a:r>
            <a:br>
              <a:rPr lang="ru-RU" altLang="ru-RU" sz="2800"/>
            </a:br>
            <a:r>
              <a:rPr lang="ru-RU" altLang="ru-RU" sz="2800"/>
              <a:t>К</a:t>
            </a:r>
            <a:r>
              <a:rPr lang="ru-RU" altLang="ru-RU" sz="2800" b="1">
                <a:solidFill>
                  <a:srgbClr val="FF0000"/>
                </a:solidFill>
              </a:rPr>
              <a:t>и</a:t>
            </a:r>
            <a:r>
              <a:rPr lang="ru-RU" altLang="ru-RU" sz="2800"/>
              <a:t>т из блюдца ест сметану. </a:t>
            </a:r>
          </a:p>
          <a:p>
            <a:pPr>
              <a:buFontTx/>
              <a:buNone/>
            </a:pPr>
            <a:endParaRPr lang="ru-RU" alt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2">
            <a:extLst>
              <a:ext uri="{FF2B5EF4-FFF2-40B4-BE49-F238E27FC236}">
                <a16:creationId xmlns:a16="http://schemas.microsoft.com/office/drawing/2014/main" id="{E4F5C2BC-01A8-4A4A-A08F-7923E8E13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latin typeface="Comic Sans MS" panose="030F0702030302020204" pitchFamily="66" charset="0"/>
              </a:rPr>
              <a:t>«Что растет на огороде?»</a:t>
            </a:r>
          </a:p>
        </p:txBody>
      </p:sp>
      <p:sp>
        <p:nvSpPr>
          <p:cNvPr id="22531" name="Содержимое 3">
            <a:extLst>
              <a:ext uri="{FF2B5EF4-FFF2-40B4-BE49-F238E27FC236}">
                <a16:creationId xmlns:a16="http://schemas.microsoft.com/office/drawing/2014/main" id="{40F1680C-A435-4499-8F11-406873B35B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 b="1"/>
              <a:t>Цель: </a:t>
            </a:r>
            <a:r>
              <a:rPr lang="ru-RU" altLang="ru-RU"/>
              <a:t>нахождение звука в названиях предметов по картинке.</a:t>
            </a:r>
          </a:p>
          <a:p>
            <a:pPr>
              <a:buFontTx/>
              <a:buNone/>
            </a:pPr>
            <a:r>
              <a:rPr lang="ru-RU" altLang="ru-RU" b="1"/>
              <a:t>Методика: </a:t>
            </a:r>
            <a:r>
              <a:rPr lang="ru-RU" altLang="ru-RU"/>
              <a:t>логопед показывает ребенку картинку с изображением овощей. После рассматривания картинки, ребенок должен сказать в названии каких овощей имеется заданный звук.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5">
            <a:extLst>
              <a:ext uri="{FF2B5EF4-FFF2-40B4-BE49-F238E27FC236}">
                <a16:creationId xmlns:a16="http://schemas.microsoft.com/office/drawing/2014/main" id="{DCFBCC6A-E9D2-46C6-9D1F-F8EE21960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23555" name="Содержимое 7" descr="fruit-vegetables_2_256.jpg">
            <a:extLst>
              <a:ext uri="{FF2B5EF4-FFF2-40B4-BE49-F238E27FC236}">
                <a16:creationId xmlns:a16="http://schemas.microsoft.com/office/drawing/2014/main" id="{FDE930E8-BABC-40D3-B4F7-45F975D70D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571500"/>
            <a:ext cx="7924800" cy="5624513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>
            <a:extLst>
              <a:ext uri="{FF2B5EF4-FFF2-40B4-BE49-F238E27FC236}">
                <a16:creationId xmlns:a16="http://schemas.microsoft.com/office/drawing/2014/main" id="{CD816BEC-1753-47A7-ADC3-4D84EE63A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latin typeface="Comic Sans MS" panose="030F0702030302020204" pitchFamily="66" charset="0"/>
              </a:rPr>
              <a:t>«Подумай, не торопись»</a:t>
            </a:r>
          </a:p>
        </p:txBody>
      </p:sp>
      <p:sp>
        <p:nvSpPr>
          <p:cNvPr id="24579" name="Содержимое 2">
            <a:extLst>
              <a:ext uri="{FF2B5EF4-FFF2-40B4-BE49-F238E27FC236}">
                <a16:creationId xmlns:a16="http://schemas.microsoft.com/office/drawing/2014/main" id="{3E011788-DC0F-473C-B736-F2D3D537EC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/>
              <a:t>   Методика: детям предлагают  несколько заданий на сообразительность :</a:t>
            </a:r>
          </a:p>
          <a:p>
            <a:pPr>
              <a:buFontTx/>
              <a:buNone/>
            </a:pPr>
            <a:r>
              <a:rPr lang="ru-RU" altLang="ru-RU"/>
              <a:t>   - Подбери слово, которое начинается на последний звук слова сто</a:t>
            </a:r>
            <a:r>
              <a:rPr lang="ru-RU" altLang="ru-RU" b="1"/>
              <a:t>л</a:t>
            </a:r>
            <a:r>
              <a:rPr lang="ru-RU" altLang="ru-RU"/>
              <a:t>.</a:t>
            </a:r>
            <a:br>
              <a:rPr lang="ru-RU" altLang="ru-RU"/>
            </a:br>
            <a:r>
              <a:rPr lang="ru-RU" altLang="ru-RU"/>
              <a:t>- Вспомни название птицы, в котором был бы последний звук слова сы</a:t>
            </a:r>
            <a:r>
              <a:rPr lang="ru-RU" altLang="ru-RU" b="1"/>
              <a:t>р</a:t>
            </a:r>
            <a:r>
              <a:rPr lang="ru-RU" altLang="ru-RU"/>
              <a:t>. (Во</a:t>
            </a:r>
            <a:r>
              <a:rPr lang="ru-RU" altLang="ru-RU" b="1"/>
              <a:t>р</a:t>
            </a:r>
            <a:r>
              <a:rPr lang="ru-RU" altLang="ru-RU"/>
              <a:t>обей, г</a:t>
            </a:r>
            <a:r>
              <a:rPr lang="ru-RU" altLang="ru-RU" b="1"/>
              <a:t>р</a:t>
            </a:r>
            <a:r>
              <a:rPr lang="ru-RU" altLang="ru-RU"/>
              <a:t>ач...)</a:t>
            </a:r>
            <a:br>
              <a:rPr lang="ru-RU" altLang="ru-RU"/>
            </a:br>
            <a:r>
              <a:rPr lang="ru-RU" altLang="ru-RU"/>
              <a:t>- Подбери слово, чтобы первый звук был бы</a:t>
            </a:r>
            <a:r>
              <a:rPr lang="ru-RU" altLang="ru-RU" b="1"/>
              <a:t> к</a:t>
            </a:r>
            <a:r>
              <a:rPr lang="ru-RU" altLang="ru-RU"/>
              <a:t>, а последний - </a:t>
            </a:r>
            <a:r>
              <a:rPr lang="ru-RU" altLang="ru-RU" b="1"/>
              <a:t>а</a:t>
            </a:r>
            <a:r>
              <a:rPr lang="ru-RU" altLang="ru-RU"/>
              <a:t>.</a:t>
            </a:r>
          </a:p>
          <a:p>
            <a:pPr>
              <a:buFontTx/>
              <a:buNone/>
            </a:pPr>
            <a:endParaRPr lang="ru-RU" alt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>
            <a:extLst>
              <a:ext uri="{FF2B5EF4-FFF2-40B4-BE49-F238E27FC236}">
                <a16:creationId xmlns:a16="http://schemas.microsoft.com/office/drawing/2014/main" id="{CDD9A58D-2C53-4517-A3A3-99BDEAD70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altLang="ru-RU">
                <a:latin typeface="Comic Sans MS" panose="030F0702030302020204" pitchFamily="66" charset="0"/>
              </a:rPr>
              <a:t>«Где звук?»</a:t>
            </a:r>
          </a:p>
        </p:txBody>
      </p:sp>
      <p:sp>
        <p:nvSpPr>
          <p:cNvPr id="25603" name="Содержимое 2">
            <a:extLst>
              <a:ext uri="{FF2B5EF4-FFF2-40B4-BE49-F238E27FC236}">
                <a16:creationId xmlns:a16="http://schemas.microsoft.com/office/drawing/2014/main" id="{19A099C6-EDAC-4250-9EA9-17010673D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/>
              <a:t>Цель: нахождение места звука в слове.</a:t>
            </a:r>
          </a:p>
          <a:p>
            <a:pPr>
              <a:buFontTx/>
              <a:buNone/>
            </a:pPr>
            <a:r>
              <a:rPr lang="ru-RU" altLang="ru-RU"/>
              <a:t>Оборудование: полоска из картона, разделенная на три части, фишка (флажок или кружок).</a:t>
            </a:r>
          </a:p>
          <a:p>
            <a:pPr>
              <a:buFontTx/>
              <a:buNone/>
            </a:pPr>
            <a:r>
              <a:rPr lang="ru-RU" altLang="ru-RU"/>
              <a:t>Методика: Логопед называет слово. Ребенок определяет место заданного звука в слове. В зависимости от того, слышится ли звук в начале слова, в конце или в середине, фишка ставится на первую, последнюю или среднюю часть полоски.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2">
            <a:extLst>
              <a:ext uri="{FF2B5EF4-FFF2-40B4-BE49-F238E27FC236}">
                <a16:creationId xmlns:a16="http://schemas.microsoft.com/office/drawing/2014/main" id="{C2AE9203-C5D0-44D6-93D6-051BBEA8349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-1562100" y="762000"/>
            <a:ext cx="876300" cy="152400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/>
              <a:t> </a:t>
            </a:r>
          </a:p>
        </p:txBody>
      </p:sp>
      <p:pic>
        <p:nvPicPr>
          <p:cNvPr id="5" name="Рисунок 4" descr="0027339a.jpg">
            <a:extLst>
              <a:ext uri="{FF2B5EF4-FFF2-40B4-BE49-F238E27FC236}">
                <a16:creationId xmlns:a16="http://schemas.microsoft.com/office/drawing/2014/main" id="{24904C9C-68C0-4CCE-B2BE-32853CBD9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8600"/>
            <a:ext cx="3048000" cy="3491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post-69727-1266421605_thumb.jpg">
            <a:extLst>
              <a:ext uri="{FF2B5EF4-FFF2-40B4-BE49-F238E27FC236}">
                <a16:creationId xmlns:a16="http://schemas.microsoft.com/office/drawing/2014/main" id="{4C3927DC-4190-4840-A8BF-B89E512F66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3505200"/>
            <a:ext cx="3714750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932.jpg">
            <a:extLst>
              <a:ext uri="{FF2B5EF4-FFF2-40B4-BE49-F238E27FC236}">
                <a16:creationId xmlns:a16="http://schemas.microsoft.com/office/drawing/2014/main" id="{FF1E14CE-1A94-4958-9C00-8774529600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381000"/>
            <a:ext cx="4064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>
            <a:extLst>
              <a:ext uri="{FF2B5EF4-FFF2-40B4-BE49-F238E27FC236}">
                <a16:creationId xmlns:a16="http://schemas.microsoft.com/office/drawing/2014/main" id="{A82AE809-4AD1-4F8D-B389-957AF8D3F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latin typeface="Comic Sans MS" panose="030F0702030302020204" pitchFamily="66" charset="0"/>
              </a:rPr>
              <a:t>"Слушай и выбирай"</a:t>
            </a:r>
          </a:p>
        </p:txBody>
      </p:sp>
      <p:sp>
        <p:nvSpPr>
          <p:cNvPr id="27651" name="Содержимое 2">
            <a:extLst>
              <a:ext uri="{FF2B5EF4-FFF2-40B4-BE49-F238E27FC236}">
                <a16:creationId xmlns:a16="http://schemas.microsoft.com/office/drawing/2014/main" id="{3794D934-56BC-4A47-9049-4BB3DE802C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/>
              <a:t>Методика: Перед ребенком картинки со сходными по звучанию словами. Логопед  называет предмет, а ребенок поднимает соответствующую картинку. </a:t>
            </a:r>
            <a:br>
              <a:rPr lang="ru-RU" altLang="ru-RU"/>
            </a:br>
            <a:endParaRPr lang="ru-RU" alt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arkasik1.jpg">
            <a:extLst>
              <a:ext uri="{FF2B5EF4-FFF2-40B4-BE49-F238E27FC236}">
                <a16:creationId xmlns:a16="http://schemas.microsoft.com/office/drawing/2014/main" id="{D650D617-B16E-4C14-96B0-68CBA1D89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81000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88cc8ff03b95cf50-large.jpg">
            <a:extLst>
              <a:ext uri="{FF2B5EF4-FFF2-40B4-BE49-F238E27FC236}">
                <a16:creationId xmlns:a16="http://schemas.microsoft.com/office/drawing/2014/main" id="{39013EC3-517F-4994-9C42-370316D59C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914400"/>
            <a:ext cx="3888377" cy="2912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age1291636770.jpg">
            <a:extLst>
              <a:ext uri="{FF2B5EF4-FFF2-40B4-BE49-F238E27FC236}">
                <a16:creationId xmlns:a16="http://schemas.microsoft.com/office/drawing/2014/main" id="{DF7CD9A4-0772-4EB3-B545-E133074504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3505200"/>
            <a:ext cx="2819400" cy="3112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87929060.jpg">
            <a:extLst>
              <a:ext uri="{FF2B5EF4-FFF2-40B4-BE49-F238E27FC236}">
                <a16:creationId xmlns:a16="http://schemas.microsoft.com/office/drawing/2014/main" id="{E0E36FB4-C749-4FCF-A30C-86B2488E076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1905" t="7333" r="7143" b="20133"/>
          <a:stretch>
            <a:fillRect/>
          </a:stretch>
        </p:blipFill>
        <p:spPr>
          <a:xfrm>
            <a:off x="4724400" y="3886200"/>
            <a:ext cx="259080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>
            <a:extLst>
              <a:ext uri="{FF2B5EF4-FFF2-40B4-BE49-F238E27FC236}">
                <a16:creationId xmlns:a16="http://schemas.microsoft.com/office/drawing/2014/main" id="{C2C87423-107D-462F-9D6A-8A2774705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latin typeface="Comic Sans MS" panose="030F0702030302020204" pitchFamily="66" charset="0"/>
              </a:rPr>
              <a:t>«Найди картинку»</a:t>
            </a:r>
          </a:p>
        </p:txBody>
      </p:sp>
      <p:sp>
        <p:nvSpPr>
          <p:cNvPr id="29699" name="Содержимое 2">
            <a:extLst>
              <a:ext uri="{FF2B5EF4-FFF2-40B4-BE49-F238E27FC236}">
                <a16:creationId xmlns:a16="http://schemas.microsoft.com/office/drawing/2014/main" id="{4F259399-DA39-445F-B39C-72D2BDF3D0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76213" indent="-176213">
              <a:buFontTx/>
              <a:buNone/>
            </a:pPr>
            <a:endParaRPr lang="ru-RU" altLang="ru-RU"/>
          </a:p>
          <a:p>
            <a:pPr marL="176213" indent="-176213">
              <a:buFontTx/>
              <a:buNone/>
            </a:pPr>
            <a:r>
              <a:rPr lang="ru-RU" altLang="ru-RU"/>
              <a:t>  Цель: развить умение дифференцировать слова близкие по звучанию.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3" descr="Фото0167.jpg">
            <a:extLst>
              <a:ext uri="{FF2B5EF4-FFF2-40B4-BE49-F238E27FC236}">
                <a16:creationId xmlns:a16="http://schemas.microsoft.com/office/drawing/2014/main" id="{0BD898CE-7672-4B99-A52E-7529929CE2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12500" r="15627" b="8333"/>
          <a:stretch>
            <a:fillRect/>
          </a:stretch>
        </p:blipFill>
        <p:spPr bwMode="auto">
          <a:xfrm>
            <a:off x="228600" y="1371600"/>
            <a:ext cx="4275138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Рисунок 4" descr="Фото0168.jpg">
            <a:extLst>
              <a:ext uri="{FF2B5EF4-FFF2-40B4-BE49-F238E27FC236}">
                <a16:creationId xmlns:a16="http://schemas.microsoft.com/office/drawing/2014/main" id="{D9E3C7AB-49B2-4AE7-897D-F730D476CA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7" t="1559" r="16643" b="6773"/>
          <a:stretch>
            <a:fillRect/>
          </a:stretch>
        </p:blipFill>
        <p:spPr bwMode="auto">
          <a:xfrm>
            <a:off x="4876800" y="1371600"/>
            <a:ext cx="36576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extBox 5">
            <a:extLst>
              <a:ext uri="{FF2B5EF4-FFF2-40B4-BE49-F238E27FC236}">
                <a16:creationId xmlns:a16="http://schemas.microsoft.com/office/drawing/2014/main" id="{1473BF16-7E93-4386-BCE5-BDDFE6CB9B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4800600"/>
            <a:ext cx="2895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бочка</a:t>
            </a:r>
          </a:p>
        </p:txBody>
      </p:sp>
      <p:sp>
        <p:nvSpPr>
          <p:cNvPr id="30725" name="TextBox 6">
            <a:extLst>
              <a:ext uri="{FF2B5EF4-FFF2-40B4-BE49-F238E27FC236}">
                <a16:creationId xmlns:a16="http://schemas.microsoft.com/office/drawing/2014/main" id="{045F4907-2D32-4148-9F2D-E4A49F38FC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4800600"/>
            <a:ext cx="182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почка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>
            <a:extLst>
              <a:ext uri="{FF2B5EF4-FFF2-40B4-BE49-F238E27FC236}">
                <a16:creationId xmlns:a16="http://schemas.microsoft.com/office/drawing/2014/main" id="{5E2CF39D-3C44-4E0B-BBB8-622DF515E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altLang="ru-RU">
                <a:latin typeface="Comic Sans MS" panose="030F0702030302020204" pitchFamily="66" charset="0"/>
              </a:rPr>
              <a:t>Основные задачи развития фонематических процессов:</a:t>
            </a:r>
          </a:p>
        </p:txBody>
      </p:sp>
      <p:sp>
        <p:nvSpPr>
          <p:cNvPr id="4099" name="Содержимое 2">
            <a:extLst>
              <a:ext uri="{FF2B5EF4-FFF2-40B4-BE49-F238E27FC236}">
                <a16:creationId xmlns:a16="http://schemas.microsoft.com/office/drawing/2014/main" id="{ED763732-FCF5-4E1C-A716-D852B715D7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600200"/>
            <a:ext cx="89154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800"/>
              <a:t>Обучение умению выделять звук в чужой и собственной речи.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Формирование фонематических процессов: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800"/>
              <a:t>	  а)  выработка   у  детей умения дифференцировать фонемы на слух;</a:t>
            </a:r>
            <a:br>
              <a:rPr lang="ru-RU" altLang="ru-RU" sz="2800"/>
            </a:br>
            <a:r>
              <a:rPr lang="ru-RU" altLang="ru-RU" sz="2800"/>
              <a:t>  б)  выработка у детей умения дифференцировать фонемы в собственной   речи.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Формирование фонематических представлений на основе фонематического восприятия, анализа и синтеза.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Развитие навыков контроля и самоконтроля произношения звуков.</a:t>
            </a:r>
          </a:p>
          <a:p>
            <a:endParaRPr lang="ru-RU" altLang="ru-RU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1" descr="Фото0158.jpg">
            <a:extLst>
              <a:ext uri="{FF2B5EF4-FFF2-40B4-BE49-F238E27FC236}">
                <a16:creationId xmlns:a16="http://schemas.microsoft.com/office/drawing/2014/main" id="{5D88B9F2-7717-4ECF-B971-1AD120296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4064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Рисунок 2" descr="Фото0159.jpg">
            <a:extLst>
              <a:ext uri="{FF2B5EF4-FFF2-40B4-BE49-F238E27FC236}">
                <a16:creationId xmlns:a16="http://schemas.microsoft.com/office/drawing/2014/main" id="{5BF4F4EA-7190-4679-8F36-FAB91A312A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914400"/>
            <a:ext cx="4064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TextBox 3">
            <a:extLst>
              <a:ext uri="{FF2B5EF4-FFF2-40B4-BE49-F238E27FC236}">
                <a16:creationId xmlns:a16="http://schemas.microsoft.com/office/drawing/2014/main" id="{CAE47DA6-6421-4725-9AF8-6670F5E426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267200"/>
            <a:ext cx="2514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дрова</a:t>
            </a:r>
          </a:p>
        </p:txBody>
      </p:sp>
      <p:sp>
        <p:nvSpPr>
          <p:cNvPr id="31749" name="TextBox 4">
            <a:extLst>
              <a:ext uri="{FF2B5EF4-FFF2-40B4-BE49-F238E27FC236}">
                <a16:creationId xmlns:a16="http://schemas.microsoft.com/office/drawing/2014/main" id="{5E688DB9-1218-4757-9368-14A4D8061F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4267200"/>
            <a:ext cx="2590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трава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1" descr="Фото0166.jpg">
            <a:extLst>
              <a:ext uri="{FF2B5EF4-FFF2-40B4-BE49-F238E27FC236}">
                <a16:creationId xmlns:a16="http://schemas.microsoft.com/office/drawing/2014/main" id="{8F1F1FAD-8E84-4615-B5C3-E60301BB24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6250"/>
          <a:stretch>
            <a:fillRect/>
          </a:stretch>
        </p:blipFill>
        <p:spPr bwMode="auto">
          <a:xfrm>
            <a:off x="304800" y="685800"/>
            <a:ext cx="3657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Рисунок 2" descr="Фото0155.jpg">
            <a:extLst>
              <a:ext uri="{FF2B5EF4-FFF2-40B4-BE49-F238E27FC236}">
                <a16:creationId xmlns:a16="http://schemas.microsoft.com/office/drawing/2014/main" id="{6914B7FD-B79A-42F2-962F-AEEF5018C9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"/>
          <a:stretch>
            <a:fillRect/>
          </a:stretch>
        </p:blipFill>
        <p:spPr bwMode="auto">
          <a:xfrm>
            <a:off x="4343400" y="1600200"/>
            <a:ext cx="4462463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TextBox 3">
            <a:extLst>
              <a:ext uri="{FF2B5EF4-FFF2-40B4-BE49-F238E27FC236}">
                <a16:creationId xmlns:a16="http://schemas.microsoft.com/office/drawing/2014/main" id="{33EA0624-028E-4792-870B-7DD5C21E18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5257800"/>
            <a:ext cx="2819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коса</a:t>
            </a:r>
          </a:p>
        </p:txBody>
      </p:sp>
      <p:sp>
        <p:nvSpPr>
          <p:cNvPr id="32773" name="TextBox 4">
            <a:extLst>
              <a:ext uri="{FF2B5EF4-FFF2-40B4-BE49-F238E27FC236}">
                <a16:creationId xmlns:a16="http://schemas.microsoft.com/office/drawing/2014/main" id="{B6F2F5EF-B326-4EDD-96A9-7FDE5222D6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5105400"/>
            <a:ext cx="3276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коза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Рисунок 1" descr="4ed05c76f426877ddcfa8265683c02af.jpg">
            <a:extLst>
              <a:ext uri="{FF2B5EF4-FFF2-40B4-BE49-F238E27FC236}">
                <a16:creationId xmlns:a16="http://schemas.microsoft.com/office/drawing/2014/main" id="{4EF42791-3A52-4D4C-B923-0E1B5A2DE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6"/>
          <a:stretch>
            <a:fillRect/>
          </a:stretch>
        </p:blipFill>
        <p:spPr bwMode="auto">
          <a:xfrm>
            <a:off x="533400" y="1219200"/>
            <a:ext cx="4191000" cy="376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Box 2">
            <a:extLst>
              <a:ext uri="{FF2B5EF4-FFF2-40B4-BE49-F238E27FC236}">
                <a16:creationId xmlns:a16="http://schemas.microsoft.com/office/drawing/2014/main" id="{1A677410-3113-41A4-9F17-41DDCFFE7E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5257800"/>
            <a:ext cx="2819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суп</a:t>
            </a:r>
          </a:p>
        </p:txBody>
      </p:sp>
      <p:pic>
        <p:nvPicPr>
          <p:cNvPr id="4" name="Рисунок 3" descr="images_10.png">
            <a:extLst>
              <a:ext uri="{FF2B5EF4-FFF2-40B4-BE49-F238E27FC236}">
                <a16:creationId xmlns:a16="http://schemas.microsoft.com/office/drawing/2014/main" id="{70131EFE-91FC-4864-BA4C-2CE420F224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1143000"/>
            <a:ext cx="2871951" cy="3896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797" name="TextBox 4">
            <a:extLst>
              <a:ext uri="{FF2B5EF4-FFF2-40B4-BE49-F238E27FC236}">
                <a16:creationId xmlns:a16="http://schemas.microsoft.com/office/drawing/2014/main" id="{8DDACE80-1B40-4DAC-B1B7-86CF3B2B14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5181600"/>
            <a:ext cx="182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/>
              <a:t>зуб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>
            <a:extLst>
              <a:ext uri="{FF2B5EF4-FFF2-40B4-BE49-F238E27FC236}">
                <a16:creationId xmlns:a16="http://schemas.microsoft.com/office/drawing/2014/main" id="{7A0AB293-5D14-44AC-ACFA-B129529CA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latin typeface="Comic Sans MS" panose="030F0702030302020204" pitchFamily="66" charset="0"/>
              </a:rPr>
              <a:t>Список литературы</a:t>
            </a:r>
          </a:p>
        </p:txBody>
      </p:sp>
      <p:sp>
        <p:nvSpPr>
          <p:cNvPr id="34819" name="Содержимое 2">
            <a:extLst>
              <a:ext uri="{FF2B5EF4-FFF2-40B4-BE49-F238E27FC236}">
                <a16:creationId xmlns:a16="http://schemas.microsoft.com/office/drawing/2014/main" id="{A6EE5394-6EE9-40EF-805E-72E6A3002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pPr marL="514350" indent="-514350">
              <a:buFontTx/>
              <a:buAutoNum type="arabicPeriod"/>
            </a:pPr>
            <a:r>
              <a:rPr lang="ru-RU" altLang="ru-RU" sz="2800"/>
              <a:t>Ершова О. А., Жукова О. С., Новиковская О. А. «Программа развития и обучения дошкольника. С-П. 2002г.</a:t>
            </a:r>
          </a:p>
          <a:p>
            <a:pPr marL="514350" indent="-514350">
              <a:buFontTx/>
              <a:buAutoNum type="arabicPeriod"/>
            </a:pPr>
            <a:r>
              <a:rPr lang="ru-RU" altLang="ru-RU" sz="2800"/>
              <a:t>Селиверстова В. И. «Игры в логопедической работе с детьми», М. 1981г.</a:t>
            </a:r>
          </a:p>
          <a:p>
            <a:pPr marL="514350" indent="-514350">
              <a:buFontTx/>
              <a:buAutoNum type="arabicPeriod"/>
            </a:pPr>
            <a:r>
              <a:rPr lang="ru-RU" altLang="ru-RU" sz="2800"/>
              <a:t>Стребелева Е. А. «Психолого-педагогическая диагностика развития детей раннего и дошкольного возраста», М. 2007г.</a:t>
            </a:r>
          </a:p>
          <a:p>
            <a:pPr marL="514350" indent="-514350">
              <a:buFontTx/>
              <a:buAutoNum type="arabicPeriod"/>
            </a:pPr>
            <a:r>
              <a:rPr lang="ru-RU" altLang="ru-RU" sz="2800"/>
              <a:t>Фомичева М. Ф. «Воспитание у детей правильного произношения», М. 1980г.</a:t>
            </a:r>
          </a:p>
          <a:p>
            <a:pPr marL="514350" indent="-514350">
              <a:buFontTx/>
              <a:buAutoNum type="arabicPeriod"/>
            </a:pPr>
            <a:endParaRPr lang="ru-RU" altLang="ru-RU"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7B991C0C-B9ED-4FDD-B49D-237F3C5707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>
                <a:latin typeface="Comic Sans MS" panose="030F0702030302020204" pitchFamily="66" charset="0"/>
              </a:rPr>
              <a:t>Работа по преодолению фонематических нарушений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A77B6A87-D7B9-46EE-BDF9-5A283392ED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1905000"/>
            <a:ext cx="8610600" cy="40687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/>
              <a:t> </a:t>
            </a:r>
            <a:r>
              <a:rPr lang="en-US" altLang="ru-RU" sz="2800" b="1"/>
              <a:t>I </a:t>
            </a:r>
            <a:r>
              <a:rPr lang="ru-RU" altLang="ru-RU" sz="2800" b="1"/>
              <a:t>этап.</a:t>
            </a:r>
            <a:r>
              <a:rPr lang="ru-RU" altLang="ru-RU" sz="2800"/>
              <a:t> Формирование восприятия устной речи на фонетическом уровне.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b="1"/>
              <a:t>Задачи: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/>
              <a:t>развитие распознавания звуков речи,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/>
              <a:t>развитие стимулирующей функции речеслухового анализатора (формирование четкого слухового образа звука),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/>
              <a:t>Формирование слухового контроля за качеством собственного произношения,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800"/>
              <a:t>Создание благоприятных условий для последующего формирования фонематических функций.</a:t>
            </a:r>
          </a:p>
          <a:p>
            <a:pPr eaLnBrk="1" hangingPunct="1">
              <a:lnSpc>
                <a:spcPct val="80000"/>
              </a:lnSpc>
            </a:pPr>
            <a:endParaRPr lang="en-US" altLang="ru-RU" sz="28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360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3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CF35485D-98C9-410D-B205-300A236250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686800" cy="1143000"/>
          </a:xfrm>
          <a:blipFill dpi="0" rotWithShape="1">
            <a:blip r:embed="rId2"/>
            <a:srcRect/>
            <a:tile tx="0" ty="0" sx="100000" sy="100000" flip="none" algn="tl"/>
          </a:blipFill>
          <a:ln w="28575">
            <a:solidFill>
              <a:srgbClr val="CC66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4000"/>
              <a:t>Логопедическая работа </a:t>
            </a:r>
            <a:r>
              <a:rPr lang="en-US" altLang="ru-RU" sz="4000"/>
              <a:t>I </a:t>
            </a:r>
            <a:r>
              <a:rPr lang="ru-RU" altLang="ru-RU" sz="4000"/>
              <a:t>этапа проводится по двум направлениям:</a:t>
            </a:r>
          </a:p>
        </p:txBody>
      </p:sp>
      <p:sp>
        <p:nvSpPr>
          <p:cNvPr id="6147" name="Rectangle 4">
            <a:extLst>
              <a:ext uri="{FF2B5EF4-FFF2-40B4-BE49-F238E27FC236}">
                <a16:creationId xmlns:a16="http://schemas.microsoft.com/office/drawing/2014/main" id="{E62C1D94-3D6B-4735-8A0C-63EEB45B9D7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905000"/>
            <a:ext cx="4114800" cy="4724400"/>
          </a:xfrm>
          <a:solidFill>
            <a:srgbClr val="CC6600">
              <a:alpha val="43921"/>
            </a:srgbClr>
          </a:solidFill>
          <a:ln>
            <a:solidFill>
              <a:srgbClr val="00206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ru-RU" altLang="ru-RU" sz="2400" b="1"/>
          </a:p>
          <a:p>
            <a:pPr marL="0" indent="0" algn="ctr" eaLnBrk="1" hangingPunct="1">
              <a:buFontTx/>
              <a:buNone/>
            </a:pPr>
            <a:r>
              <a:rPr lang="ru-RU" altLang="ru-RU" sz="2400" b="1"/>
              <a:t>Формирование восприятия устной речи в процессе имитации слогов.</a:t>
            </a:r>
          </a:p>
          <a:p>
            <a:pPr marL="0" indent="0" algn="ctr" eaLnBrk="1" hangingPunct="1">
              <a:buFontTx/>
              <a:buNone/>
            </a:pPr>
            <a:endParaRPr lang="ru-RU" altLang="ru-RU" sz="2400" b="1"/>
          </a:p>
          <a:p>
            <a:pPr marL="0" indent="0" algn="ctr" eaLnBrk="1" hangingPunct="1">
              <a:buFontTx/>
              <a:buNone/>
            </a:pPr>
            <a:r>
              <a:rPr lang="ru-RU" altLang="ru-RU" sz="2400" b="1"/>
              <a:t>*</a:t>
            </a:r>
            <a:r>
              <a:rPr lang="ru-RU" altLang="ru-RU" sz="2000"/>
              <a:t>Методом имитации слогов у детей формируется навык аудирования, способствующий развитию умений слушать и слышать речевой материал.</a:t>
            </a:r>
          </a:p>
        </p:txBody>
      </p:sp>
      <p:sp>
        <p:nvSpPr>
          <p:cNvPr id="6148" name="Rectangle 5">
            <a:extLst>
              <a:ext uri="{FF2B5EF4-FFF2-40B4-BE49-F238E27FC236}">
                <a16:creationId xmlns:a16="http://schemas.microsoft.com/office/drawing/2014/main" id="{D3D26683-FEFF-4258-A8B7-03E451741765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05000"/>
            <a:ext cx="4191000" cy="4724400"/>
          </a:xfrm>
          <a:solidFill>
            <a:srgbClr val="CC6600">
              <a:alpha val="34901"/>
            </a:srgbClr>
          </a:solidFill>
          <a:ln>
            <a:solidFill>
              <a:srgbClr val="00206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Tx/>
              <a:buNone/>
            </a:pPr>
            <a:endParaRPr lang="ru-RU" altLang="ru-RU" sz="2400" b="1"/>
          </a:p>
          <a:p>
            <a:pPr marL="0" indent="0" algn="ctr" eaLnBrk="1" hangingPunct="1">
              <a:lnSpc>
                <a:spcPct val="90000"/>
              </a:lnSpc>
              <a:buFontTx/>
              <a:buNone/>
            </a:pPr>
            <a:r>
              <a:rPr lang="ru-RU" altLang="ru-RU" sz="2400" b="1"/>
              <a:t>Формирование восприятия устной речи в процессе различения правильного и искаженно произнесенного звука.</a:t>
            </a:r>
          </a:p>
          <a:p>
            <a:pPr marL="0" indent="0" algn="ctr" eaLnBrk="1" hangingPunct="1">
              <a:lnSpc>
                <a:spcPct val="90000"/>
              </a:lnSpc>
              <a:buFontTx/>
              <a:buNone/>
            </a:pPr>
            <a:endParaRPr lang="ru-RU" altLang="ru-RU" sz="2400" b="1"/>
          </a:p>
          <a:p>
            <a:pPr marL="0" indent="0" algn="ctr" eaLnBrk="1" hangingPunct="1">
              <a:lnSpc>
                <a:spcPct val="90000"/>
              </a:lnSpc>
              <a:buFontTx/>
              <a:buNone/>
            </a:pPr>
            <a:r>
              <a:rPr lang="ru-RU" altLang="ru-RU" sz="2400" b="1"/>
              <a:t>*</a:t>
            </a:r>
            <a:r>
              <a:rPr lang="ru-RU" altLang="ru-RU" sz="2000"/>
              <a:t>1.Распознование дефектного произношения, отличающегося от собственного, в чужой речи.</a:t>
            </a:r>
          </a:p>
          <a:p>
            <a:pPr marL="0" indent="0" algn="ctr" eaLnBrk="1" hangingPunct="1">
              <a:lnSpc>
                <a:spcPct val="90000"/>
              </a:lnSpc>
              <a:buFontTx/>
              <a:buNone/>
            </a:pPr>
            <a:r>
              <a:rPr lang="ru-RU" altLang="ru-RU" sz="2000"/>
              <a:t>2.Распознование дефектного произношения, аналогичного собственному, в чужой речи.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96F0A674-4A58-4A3C-95FB-4C58D1DB710A}"/>
              </a:ext>
            </a:extLst>
          </p:cNvPr>
          <p:cNvCxnSpPr/>
          <p:nvPr/>
        </p:nvCxnSpPr>
        <p:spPr>
          <a:xfrm rot="10800000" flipV="1">
            <a:off x="1828800" y="1447800"/>
            <a:ext cx="2819400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DD39F932-8F27-4982-B60A-5BB8EB0CBF50}"/>
              </a:ext>
            </a:extLst>
          </p:cNvPr>
          <p:cNvCxnSpPr>
            <a:stCxn id="6146" idx="2"/>
            <a:endCxn id="6148" idx="0"/>
          </p:cNvCxnSpPr>
          <p:nvPr/>
        </p:nvCxnSpPr>
        <p:spPr>
          <a:xfrm rot="16200000" flipH="1">
            <a:off x="5429250" y="590550"/>
            <a:ext cx="457200" cy="21717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F851997B-03CF-4B01-9945-5FBCCD94D7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265238"/>
            <a:ext cx="8229600" cy="55927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ru-RU" b="1"/>
              <a:t>II</a:t>
            </a:r>
            <a:r>
              <a:rPr lang="ru-RU" altLang="ru-RU" b="1"/>
              <a:t> этап. </a:t>
            </a:r>
            <a:r>
              <a:rPr lang="ru-RU" altLang="ru-RU"/>
              <a:t>Формирование восприятия устной речи на фонологическом уровне.</a:t>
            </a:r>
          </a:p>
          <a:p>
            <a:pPr eaLnBrk="1" hangingPunct="1">
              <a:buFontTx/>
              <a:buNone/>
            </a:pPr>
            <a:r>
              <a:rPr lang="ru-RU" altLang="ru-RU"/>
              <a:t>Формирование фонематических функций осуществляется в двух направлениях: развитие фонематического восприятия (дифференциация фонем) и развитие фонематического анализа и синтеза.</a:t>
            </a:r>
          </a:p>
          <a:p>
            <a:pPr algn="ctr" eaLnBrk="1" hangingPunct="1">
              <a:buFontTx/>
              <a:buNone/>
            </a:pPr>
            <a:endParaRPr lang="ru-RU" altLang="ru-RU"/>
          </a:p>
          <a:p>
            <a:pPr eaLnBrk="1" hangingPunct="1">
              <a:buFontTx/>
              <a:buNone/>
            </a:pPr>
            <a:endParaRPr lang="ru-RU" altLang="ru-RU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BE7012FF-7BD7-4AD7-95BD-92CBFC3E14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381000"/>
            <a:ext cx="8382000" cy="5745163"/>
          </a:xfrm>
        </p:spPr>
        <p:txBody>
          <a:bodyPr/>
          <a:lstStyle/>
          <a:p>
            <a:pPr marL="449263" indent="-449263" eaLnBrk="1" hangingPunct="1">
              <a:buFontTx/>
              <a:buNone/>
            </a:pPr>
            <a:r>
              <a:rPr lang="ru-RU" altLang="ru-RU"/>
              <a:t>Работа начинается с последовательного уточнения произносительного и слухового образов отрабатываемого звука и ведется по трем направлениям:</a:t>
            </a:r>
          </a:p>
          <a:p>
            <a:pPr marL="449263" indent="-449263" eaLnBrk="1" hangingPunct="1">
              <a:buFontTx/>
              <a:buNone/>
            </a:pPr>
            <a:r>
              <a:rPr lang="ru-RU" altLang="ru-RU" b="1"/>
              <a:t>1.</a:t>
            </a:r>
            <a:r>
              <a:rPr lang="ru-RU" altLang="ru-RU"/>
              <a:t> Уточнение артикуляции звука с опорой    на зрительное, слуховое, тактильное   восприятие, кинестетические    ощущения,</a:t>
            </a:r>
          </a:p>
          <a:p>
            <a:pPr marL="449263" indent="-449263" eaLnBrk="1" hangingPunct="1">
              <a:buFontTx/>
              <a:buNone/>
            </a:pPr>
            <a:r>
              <a:rPr lang="ru-RU" altLang="ru-RU" b="1"/>
              <a:t> 2.</a:t>
            </a:r>
            <a:r>
              <a:rPr lang="ru-RU" altLang="ru-RU"/>
              <a:t> Выделение звука на фоне слога,</a:t>
            </a:r>
          </a:p>
          <a:p>
            <a:pPr marL="449263" indent="-449263" eaLnBrk="1" hangingPunct="1">
              <a:buFontTx/>
              <a:buNone/>
            </a:pPr>
            <a:r>
              <a:rPr lang="ru-RU" altLang="ru-RU" b="1"/>
              <a:t> 3.</a:t>
            </a:r>
            <a:r>
              <a:rPr lang="ru-RU" altLang="ru-RU"/>
              <a:t> Выделение звука на фоне слова.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857CEA9-37F5-41D0-B5C8-556B1CF43E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2209800"/>
            <a:ext cx="8686800" cy="1143000"/>
          </a:xfrm>
        </p:spPr>
        <p:txBody>
          <a:bodyPr/>
          <a:lstStyle/>
          <a:p>
            <a:pPr eaLnBrk="1" hangingPunct="1"/>
            <a:r>
              <a:rPr lang="ru-RU" altLang="ru-RU" sz="3600" b="1">
                <a:latin typeface="Comic Sans MS" panose="030F0702030302020204" pitchFamily="66" charset="0"/>
              </a:rPr>
              <a:t>Развитие фонематического восприятия </a:t>
            </a:r>
            <a:br>
              <a:rPr lang="ru-RU" altLang="ru-RU" sz="3600" b="1">
                <a:latin typeface="Comic Sans MS" panose="030F0702030302020204" pitchFamily="66" charset="0"/>
              </a:rPr>
            </a:br>
            <a:r>
              <a:rPr lang="ru-RU" altLang="ru-RU" sz="3600" b="1">
                <a:latin typeface="Comic Sans MS" panose="030F0702030302020204" pitchFamily="66" charset="0"/>
              </a:rPr>
              <a:t>у детей 3 – 5 лет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>
            <a:extLst>
              <a:ext uri="{FF2B5EF4-FFF2-40B4-BE49-F238E27FC236}">
                <a16:creationId xmlns:a16="http://schemas.microsoft.com/office/drawing/2014/main" id="{510FBAFA-3D6F-45EA-A2AC-260D70C2C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latin typeface="Comic Sans MS" panose="030F0702030302020204" pitchFamily="66" charset="0"/>
              </a:rPr>
              <a:t>«Угадай, что звучало?» </a:t>
            </a:r>
          </a:p>
        </p:txBody>
      </p:sp>
      <p:sp>
        <p:nvSpPr>
          <p:cNvPr id="10243" name="Содержимое 2">
            <a:extLst>
              <a:ext uri="{FF2B5EF4-FFF2-40B4-BE49-F238E27FC236}">
                <a16:creationId xmlns:a16="http://schemas.microsoft.com/office/drawing/2014/main" id="{0AA445D3-1F07-46AF-8E63-727237064D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altLang="ru-RU"/>
              <a:t>   Цель: развитие слухового внимания.</a:t>
            </a:r>
          </a:p>
          <a:p>
            <a:pPr>
              <a:buFontTx/>
              <a:buNone/>
            </a:pPr>
            <a:r>
              <a:rPr lang="ru-RU" altLang="ru-RU"/>
              <a:t>   Оборудование: колокольчик, барабан, дудочка и пр.</a:t>
            </a:r>
          </a:p>
          <a:p>
            <a:pPr>
              <a:buFontTx/>
              <a:buNone/>
            </a:pPr>
            <a:r>
              <a:rPr lang="ru-RU" altLang="ru-RU"/>
              <a:t>   Методика: логопед сначала знакомит ребенка как звучит каждый предмет. Затем предлагает ребенку отвернуться и угадать звучащий предмет.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509</TotalTime>
  <Words>1078</Words>
  <Application>Microsoft Office PowerPoint</Application>
  <PresentationFormat>Экран (4:3)</PresentationFormat>
  <Paragraphs>101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Arial</vt:lpstr>
      <vt:lpstr>Calibri</vt:lpstr>
      <vt:lpstr>Comic Sans MS</vt:lpstr>
      <vt:lpstr>Wingdings</vt:lpstr>
      <vt:lpstr>Оформление по умолчанию</vt:lpstr>
      <vt:lpstr>Развитие фонематического восприятия детей дошкольного возраста</vt:lpstr>
      <vt:lpstr>Фонематические процессы</vt:lpstr>
      <vt:lpstr>Основные задачи развития фонематических процессов:</vt:lpstr>
      <vt:lpstr>Работа по преодолению фонематических нарушений</vt:lpstr>
      <vt:lpstr>Логопедическая работа I этапа проводится по двум направлениям:</vt:lpstr>
      <vt:lpstr>Презентация PowerPoint</vt:lpstr>
      <vt:lpstr>Презентация PowerPoint</vt:lpstr>
      <vt:lpstr>Развитие фонематического восприятия  у детей 3 – 5 лет</vt:lpstr>
      <vt:lpstr>«Угадай, что звучало?» </vt:lpstr>
      <vt:lpstr>«Покажи, кто как голос подает»</vt:lpstr>
      <vt:lpstr>«Долго - коротко»</vt:lpstr>
      <vt:lpstr>Презентация PowerPoint</vt:lpstr>
      <vt:lpstr>«Четвёртый лишний»</vt:lpstr>
      <vt:lpstr> «Эхо»</vt:lpstr>
      <vt:lpstr>«Красный - белый»</vt:lpstr>
      <vt:lpstr>«Кто внимательнее»</vt:lpstr>
      <vt:lpstr>Презентация PowerPoint</vt:lpstr>
      <vt:lpstr>Презентация PowerPoint</vt:lpstr>
      <vt:lpstr>Развитие фонематического восприятия у детей 5 – 7 лет</vt:lpstr>
      <vt:lpstr>«Шутки - минутки»</vt:lpstr>
      <vt:lpstr>«Что растет на огороде?»</vt:lpstr>
      <vt:lpstr>Презентация PowerPoint</vt:lpstr>
      <vt:lpstr>«Подумай, не торопись»</vt:lpstr>
      <vt:lpstr>«Где звук?»</vt:lpstr>
      <vt:lpstr>Презентация PowerPoint</vt:lpstr>
      <vt:lpstr>"Слушай и выбирай"</vt:lpstr>
      <vt:lpstr>Презентация PowerPoint</vt:lpstr>
      <vt:lpstr>«Найди картинку»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литературы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Max K</dc:creator>
  <cp:lastModifiedBy>Max K</cp:lastModifiedBy>
  <cp:revision>43</cp:revision>
  <cp:lastPrinted>1601-01-01T00:00:00Z</cp:lastPrinted>
  <dcterms:created xsi:type="dcterms:W3CDTF">1601-01-01T00:00:00Z</dcterms:created>
  <dcterms:modified xsi:type="dcterms:W3CDTF">2026-02-10T09:35:17Z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