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57" r:id="rId4"/>
    <p:sldId id="279" r:id="rId5"/>
    <p:sldId id="259" r:id="rId6"/>
    <p:sldId id="260" r:id="rId7"/>
    <p:sldId id="269" r:id="rId8"/>
    <p:sldId id="266" r:id="rId9"/>
    <p:sldId id="268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39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00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6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069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59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61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21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1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69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1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47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" y="0"/>
            <a:ext cx="9144000" cy="6854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288"/>
            <a:ext cx="8305800" cy="3834760"/>
          </a:xfrm>
        </p:spPr>
        <p:txBody>
          <a:bodyPr/>
          <a:lstStyle/>
          <a:p>
            <a:r>
              <a:rPr lang="ru-RU" sz="2200" dirty="0" smtClean="0">
                <a:solidFill>
                  <a:srgbClr val="002060"/>
                </a:solidFill>
              </a:rPr>
              <a:t>Муниципальное  бюджетное  образовательное учреждение  дополнительного   профессионального образования (повышение   квалификации) специалистов  </a:t>
            </a:r>
            <a:r>
              <a:rPr lang="ru-RU" sz="2200" dirty="0" err="1" smtClean="0">
                <a:solidFill>
                  <a:srgbClr val="002060"/>
                </a:solidFill>
              </a:rPr>
              <a:t>г.Владимира</a:t>
            </a:r>
            <a:r>
              <a:rPr lang="ru-RU" sz="2200" dirty="0" smtClean="0">
                <a:solidFill>
                  <a:srgbClr val="002060"/>
                </a:solidFill>
              </a:rPr>
              <a:t> «Городской информационно-методический центр»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>
                <a:solidFill>
                  <a:srgbClr val="002060"/>
                </a:solidFill>
              </a:rPr>
              <a:t/>
            </a:r>
            <a:br>
              <a:rPr lang="ru-RU" sz="2200" dirty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Муниципальное  бюджетное  дошкольное образовательное  учреждение  </a:t>
            </a:r>
            <a:r>
              <a:rPr lang="ru-RU" sz="2200" dirty="0" err="1" smtClean="0">
                <a:solidFill>
                  <a:srgbClr val="002060"/>
                </a:solidFill>
              </a:rPr>
              <a:t>г.Владимира</a:t>
            </a:r>
            <a:r>
              <a:rPr lang="ru-RU" sz="2200" dirty="0" smtClean="0">
                <a:solidFill>
                  <a:srgbClr val="002060"/>
                </a:solidFill>
              </a:rPr>
              <a:t> «Детский сад № 16»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7030A0"/>
                </a:solidFill>
              </a:rPr>
              <a:t/>
            </a:r>
            <a:br>
              <a:rPr lang="ru-RU" sz="2400" dirty="0">
                <a:solidFill>
                  <a:srgbClr val="7030A0"/>
                </a:solidFill>
              </a:rPr>
            </a:b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0968" y="3140968"/>
            <a:ext cx="8305800" cy="288032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Мастер –класс «Игры наших бабушек»</a:t>
            </a:r>
          </a:p>
          <a:p>
            <a:endParaRPr lang="ru-RU" sz="2800" b="1" dirty="0" smtClean="0">
              <a:solidFill>
                <a:srgbClr val="7030A0"/>
              </a:solidFill>
            </a:endParaRPr>
          </a:p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Подготовила:</a:t>
            </a:r>
          </a:p>
          <a:p>
            <a:pPr algn="r"/>
            <a:r>
              <a:rPr lang="ru-RU" sz="2400" dirty="0">
                <a:solidFill>
                  <a:srgbClr val="002060"/>
                </a:solidFill>
              </a:rPr>
              <a:t>м</a:t>
            </a:r>
            <a:r>
              <a:rPr lang="ru-RU" sz="2400" dirty="0" smtClean="0">
                <a:solidFill>
                  <a:srgbClr val="002060"/>
                </a:solidFill>
              </a:rPr>
              <a:t>узыкальный руководитель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</a:rPr>
              <a:t> Максимова О.Г.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err="1" smtClean="0">
                <a:solidFill>
                  <a:srgbClr val="002060"/>
                </a:solidFill>
              </a:rPr>
              <a:t>г.Владимир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2024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sz="32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143\Pictures\святки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802" y="2711351"/>
            <a:ext cx="3999659" cy="306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43\Pictures\DSC015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58" y="1417638"/>
            <a:ext cx="3682752" cy="235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05064"/>
            <a:ext cx="2808312" cy="19847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84" b="89844" l="433" r="898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631" y="836323"/>
            <a:ext cx="1729614" cy="191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6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412776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+mn-lt"/>
              </a:rPr>
              <a:t>Цель:</a:t>
            </a:r>
            <a:r>
              <a:rPr lang="ru-RU" sz="26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effectLst/>
                <a:latin typeface="+mn-lt"/>
              </a:rPr>
              <a:t>представление </a:t>
            </a:r>
            <a:r>
              <a:rPr lang="ru-RU" sz="2600" dirty="0">
                <a:solidFill>
                  <a:srgbClr val="002060"/>
                </a:solidFill>
                <a:effectLst/>
                <a:latin typeface="+mn-lt"/>
              </a:rPr>
              <a:t>опыта работы по приобщению дошкольников к русской культуре  через народные игры.</a:t>
            </a:r>
            <a:br>
              <a:rPr lang="ru-RU" sz="2600" dirty="0">
                <a:solidFill>
                  <a:srgbClr val="002060"/>
                </a:solidFill>
                <a:effectLst/>
                <a:latin typeface="+mn-lt"/>
              </a:rPr>
            </a:br>
            <a:endParaRPr lang="ru-RU" sz="2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09837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Задачи: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познакомить </a:t>
            </a:r>
            <a:r>
              <a:rPr lang="ru-RU" sz="2800" dirty="0">
                <a:solidFill>
                  <a:srgbClr val="002060"/>
                </a:solidFill>
              </a:rPr>
              <a:t>участников мастер-класса с  русскими  народными играми , используемыми при проведении календарно-обрядовых праздников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развить </a:t>
            </a:r>
            <a:r>
              <a:rPr lang="ru-RU" sz="2800" dirty="0">
                <a:solidFill>
                  <a:srgbClr val="002060"/>
                </a:solidFill>
              </a:rPr>
              <a:t>познавательный интерес  у участников </a:t>
            </a:r>
            <a:r>
              <a:rPr lang="ru-RU" sz="2800" dirty="0" smtClean="0">
                <a:solidFill>
                  <a:srgbClr val="002060"/>
                </a:solidFill>
              </a:rPr>
              <a:t>мастер-класса, </a:t>
            </a:r>
            <a:r>
              <a:rPr lang="ru-RU" sz="2800" dirty="0">
                <a:solidFill>
                  <a:srgbClr val="002060"/>
                </a:solidFill>
              </a:rPr>
              <a:t>используя региональный материал.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закрепить </a:t>
            </a:r>
            <a:r>
              <a:rPr lang="ru-RU" sz="2800" dirty="0">
                <a:solidFill>
                  <a:srgbClr val="002060"/>
                </a:solidFill>
              </a:rPr>
              <a:t>знания участников мастер – класса об организации и проведении игр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повысить </a:t>
            </a:r>
            <a:r>
              <a:rPr lang="ru-RU" sz="2800" dirty="0">
                <a:solidFill>
                  <a:srgbClr val="002060"/>
                </a:solidFill>
              </a:rPr>
              <a:t>профессиональную компетентность участников мастер – класса.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31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900" b="1" dirty="0">
                <a:solidFill>
                  <a:srgbClr val="C00000"/>
                </a:solidFill>
              </a:rPr>
              <a:t>Примерная </a:t>
            </a:r>
            <a:r>
              <a:rPr lang="ru-RU" sz="2900" b="1" dirty="0" smtClean="0">
                <a:solidFill>
                  <a:srgbClr val="C00000"/>
                </a:solidFill>
              </a:rPr>
              <a:t>классификация игр, </a:t>
            </a:r>
            <a:br>
              <a:rPr lang="ru-RU" sz="2900" b="1" dirty="0" smtClean="0">
                <a:solidFill>
                  <a:srgbClr val="C00000"/>
                </a:solidFill>
              </a:rPr>
            </a:br>
            <a:r>
              <a:rPr lang="ru-RU" sz="2900" b="1" dirty="0" smtClean="0">
                <a:solidFill>
                  <a:srgbClr val="C00000"/>
                </a:solidFill>
              </a:rPr>
              <a:t>сделанная </a:t>
            </a:r>
            <a:r>
              <a:rPr lang="ru-RU" sz="2900" b="1" dirty="0" err="1">
                <a:solidFill>
                  <a:srgbClr val="C00000"/>
                </a:solidFill>
              </a:rPr>
              <a:t>О.И.Капица</a:t>
            </a:r>
            <a:r>
              <a:rPr lang="ru-RU" sz="2900" b="1" dirty="0">
                <a:solidFill>
                  <a:srgbClr val="C00000"/>
                </a:solidFill>
              </a:rPr>
              <a:t>, Г.М. Науменко </a:t>
            </a:r>
            <a:r>
              <a:rPr lang="ru-RU" sz="2900" b="1" dirty="0" smtClean="0">
                <a:solidFill>
                  <a:srgbClr val="C00000"/>
                </a:solidFill>
              </a:rPr>
              <a:t/>
            </a:r>
            <a:br>
              <a:rPr lang="ru-RU" sz="2900" b="1" dirty="0" smtClean="0">
                <a:solidFill>
                  <a:srgbClr val="C00000"/>
                </a:solidFill>
              </a:rPr>
            </a:br>
            <a:r>
              <a:rPr lang="ru-RU" sz="2900" b="1" dirty="0" smtClean="0">
                <a:solidFill>
                  <a:srgbClr val="C00000"/>
                </a:solidFill>
              </a:rPr>
              <a:t>( </a:t>
            </a:r>
            <a:r>
              <a:rPr lang="ru-RU" sz="2900" b="1" dirty="0">
                <a:solidFill>
                  <a:srgbClr val="C00000"/>
                </a:solidFill>
              </a:rPr>
              <a:t>фольклористы, музыковеды)</a:t>
            </a:r>
            <a:br>
              <a:rPr lang="ru-RU" sz="2900" b="1" dirty="0">
                <a:solidFill>
                  <a:srgbClr val="C00000"/>
                </a:solidFill>
              </a:rPr>
            </a:br>
            <a:endParaRPr lang="ru-RU" sz="2900" b="1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2310" y="2012977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sz="2400" dirty="0">
                <a:solidFill>
                  <a:srgbClr val="002060"/>
                </a:solidFill>
              </a:rPr>
              <a:t>подвижные  </a:t>
            </a:r>
            <a:r>
              <a:rPr lang="ru-RU" sz="2400" dirty="0" smtClean="0">
                <a:solidFill>
                  <a:srgbClr val="002060"/>
                </a:solidFill>
              </a:rPr>
              <a:t>игры</a:t>
            </a:r>
            <a:r>
              <a:rPr lang="ru-RU" sz="2400" dirty="0">
                <a:solidFill>
                  <a:srgbClr val="002060"/>
                </a:solidFill>
              </a:rPr>
              <a:t>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 обрядовые (календарные);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по </a:t>
            </a:r>
            <a:r>
              <a:rPr lang="ru-RU" sz="2400" dirty="0">
                <a:solidFill>
                  <a:srgbClr val="002060"/>
                </a:solidFill>
              </a:rPr>
              <a:t>отношению к природе (природные);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 трудовые (бытовые)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с ведущим (водящим);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игры-забавы</a:t>
            </a:r>
            <a:r>
              <a:rPr lang="ru-RU" sz="2400" dirty="0">
                <a:solidFill>
                  <a:srgbClr val="002060"/>
                </a:solidFill>
              </a:rPr>
              <a:t>;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драматические </a:t>
            </a:r>
            <a:r>
              <a:rPr lang="ru-RU" sz="2400" dirty="0">
                <a:solidFill>
                  <a:srgbClr val="002060"/>
                </a:solidFill>
              </a:rPr>
              <a:t>(с </a:t>
            </a:r>
            <a:r>
              <a:rPr lang="ru-RU" sz="2400" dirty="0" smtClean="0">
                <a:solidFill>
                  <a:srgbClr val="002060"/>
                </a:solidFill>
              </a:rPr>
              <a:t>элементами театрализованных действий</a:t>
            </a:r>
            <a:r>
              <a:rPr lang="ru-RU" sz="2400" dirty="0">
                <a:solidFill>
                  <a:srgbClr val="002060"/>
                </a:solidFill>
              </a:rPr>
              <a:t>).</a:t>
            </a:r>
          </a:p>
          <a:p>
            <a:pPr marL="0" indent="0">
              <a:buNone/>
            </a:pPr>
            <a:r>
              <a:rPr lang="ru-RU" sz="2800" dirty="0" smtClean="0"/>
              <a:t>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764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Игры, используемые во время проведения календарно-обрядовых праздников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Зимние календарно-обрядовые игры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endParaRPr lang="ru-RU" sz="3000" dirty="0">
              <a:solidFill>
                <a:srgbClr val="7030A0"/>
              </a:solidFill>
            </a:endParaRPr>
          </a:p>
          <a:p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Игры на 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Святки:</a:t>
            </a:r>
            <a:r>
              <a:rPr lang="ru-RU" sz="3000" dirty="0" smtClean="0"/>
              <a:t> 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</a:rPr>
              <a:t>«</a:t>
            </a:r>
            <a:r>
              <a:rPr lang="ru-RU" sz="3000" dirty="0">
                <a:solidFill>
                  <a:srgbClr val="002060"/>
                </a:solidFill>
              </a:rPr>
              <a:t>Крута гора», « Сидит олень», «Колечко», «Дракон</a:t>
            </a:r>
            <a:r>
              <a:rPr lang="ru-RU" sz="3000" dirty="0" smtClean="0">
                <a:solidFill>
                  <a:srgbClr val="002060"/>
                </a:solidFill>
              </a:rPr>
              <a:t>»</a:t>
            </a:r>
          </a:p>
          <a:p>
            <a:pPr marL="0" indent="0">
              <a:buNone/>
            </a:pPr>
            <a:endParaRPr lang="ru-RU" sz="3000" dirty="0"/>
          </a:p>
          <a:p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Игры на Масленицу: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</a:rPr>
              <a:t>«</a:t>
            </a:r>
            <a:r>
              <a:rPr lang="ru-RU" sz="3000" dirty="0">
                <a:solidFill>
                  <a:srgbClr val="002060"/>
                </a:solidFill>
              </a:rPr>
              <a:t>Валяй, каравай», «Раздувайся, пузырь», «Ходит матушка-Весна», «Гори, гори ясно!», «Разлился ручеек</a:t>
            </a:r>
            <a:r>
              <a:rPr lang="ru-RU" sz="3000" dirty="0" smtClean="0">
                <a:solidFill>
                  <a:srgbClr val="002060"/>
                </a:solidFill>
              </a:rPr>
              <a:t>»</a:t>
            </a:r>
            <a:endParaRPr lang="ru-RU" sz="3000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89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67305"/>
            <a:ext cx="5544616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</a:t>
            </a:r>
            <a:r>
              <a:rPr lang="ru-RU" sz="3600" b="1" dirty="0" smtClean="0">
                <a:solidFill>
                  <a:srgbClr val="C00000"/>
                </a:solidFill>
              </a:rPr>
              <a:t>Игры на Святки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143\Desktop\фото Святки 2024 детский сад\IMG-1d1906131fae8dac9f211b1e2013beae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3975533" cy="27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43\Desktop\фото Святки 2024 детский сад\IMG-6d7cf2f2946fff3bc171ca58ca5878cc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59" y="1052736"/>
            <a:ext cx="3836827" cy="231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949203"/>
            <a:ext cx="2880320" cy="2158153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20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09" y="116571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6368" y="258187"/>
            <a:ext cx="7355160" cy="10849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           </a:t>
            </a:r>
            <a:r>
              <a:rPr lang="ru-RU" sz="3200" b="1" dirty="0" smtClean="0">
                <a:solidFill>
                  <a:srgbClr val="C00000"/>
                </a:solidFill>
              </a:rPr>
              <a:t>Игры на Масленицу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143\Downloads\карусель малыш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50470"/>
            <a:ext cx="2593571" cy="325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59" y="1165789"/>
            <a:ext cx="4414668" cy="32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143\Downloads\свят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507" y="4077072"/>
            <a:ext cx="2376264" cy="235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16" y="636660"/>
            <a:ext cx="2474940" cy="24749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82" y="3477677"/>
            <a:ext cx="1202944" cy="15535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916" y="4402846"/>
            <a:ext cx="1330281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7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ru-RU" sz="3200" b="1" dirty="0" smtClean="0">
                <a:solidFill>
                  <a:srgbClr val="C00000"/>
                </a:solidFill>
              </a:rPr>
              <a:t>Осенние игры- забавы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143\Downloads\Screenshot_20231017_120304_VK Messeng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614" y="1390199"/>
            <a:ext cx="3444571" cy="454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0" b="99707" l="0" r="98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47003" y="4725144"/>
            <a:ext cx="3787288" cy="140376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C:\Users\143\Downloads\Screenshot_20231017_120312_VK Messeng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93" y="1425980"/>
            <a:ext cx="4053830" cy="324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54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Посиделки на Кузьму и Демьяна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2776" y="142105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</a:rPr>
              <a:t>«Челнок бежит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«Яша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«</a:t>
            </a:r>
            <a:r>
              <a:rPr lang="ru-RU" sz="2800" dirty="0">
                <a:solidFill>
                  <a:srgbClr val="002060"/>
                </a:solidFill>
              </a:rPr>
              <a:t>Бубен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«Паучок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«Подушечка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«Сам сижу на стульчике</a:t>
            </a:r>
            <a:r>
              <a:rPr lang="ru-RU" sz="2800" dirty="0" smtClean="0">
                <a:solidFill>
                  <a:srgbClr val="002060"/>
                </a:solidFill>
              </a:rPr>
              <a:t>»</a:t>
            </a:r>
            <a:endParaRPr lang="ru-RU" sz="28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"/>
            <a:ext cx="9144000" cy="68540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r>
              <a:rPr lang="ru-RU" sz="3600" b="1" dirty="0" smtClean="0">
                <a:solidFill>
                  <a:srgbClr val="C00000"/>
                </a:solidFill>
              </a:rPr>
              <a:t>Использованная литература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>
                <a:solidFill>
                  <a:srgbClr val="002060"/>
                </a:solidFill>
              </a:rPr>
              <a:t>Г.М.Науменко</a:t>
            </a:r>
            <a:r>
              <a:rPr lang="ru-RU" dirty="0" smtClean="0">
                <a:solidFill>
                  <a:srgbClr val="002060"/>
                </a:solidFill>
              </a:rPr>
              <a:t>. Народные детские игры с напевами.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В.М.Петров,Г.Н.Гришина</a:t>
            </a:r>
            <a:r>
              <a:rPr lang="ru-RU" dirty="0" smtClean="0">
                <a:solidFill>
                  <a:srgbClr val="002060"/>
                </a:solidFill>
              </a:rPr>
              <a:t>, Л.Д. Короткова : сборники : Зимние праздники и забавы для детей; Весенние </a:t>
            </a:r>
            <a:r>
              <a:rPr lang="ru-RU" dirty="0">
                <a:solidFill>
                  <a:srgbClr val="002060"/>
                </a:solidFill>
              </a:rPr>
              <a:t>праздники и забавы для детей; </a:t>
            </a:r>
            <a:r>
              <a:rPr lang="ru-RU" dirty="0" smtClean="0">
                <a:solidFill>
                  <a:srgbClr val="002060"/>
                </a:solidFill>
              </a:rPr>
              <a:t>Летние </a:t>
            </a:r>
            <a:r>
              <a:rPr lang="ru-RU" dirty="0">
                <a:solidFill>
                  <a:srgbClr val="002060"/>
                </a:solidFill>
              </a:rPr>
              <a:t>праздники и забавы для детей; </a:t>
            </a:r>
            <a:r>
              <a:rPr lang="ru-RU" dirty="0" smtClean="0">
                <a:solidFill>
                  <a:srgbClr val="002060"/>
                </a:solidFill>
              </a:rPr>
              <a:t>Осенние </a:t>
            </a:r>
            <a:r>
              <a:rPr lang="ru-RU" dirty="0">
                <a:solidFill>
                  <a:srgbClr val="002060"/>
                </a:solidFill>
              </a:rPr>
              <a:t>праздники и забавы для детей;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err="1" smtClean="0">
                <a:solidFill>
                  <a:srgbClr val="002060"/>
                </a:solidFill>
              </a:rPr>
              <a:t>И.С.Слепцова,И.А.Морозов</a:t>
            </a:r>
            <a:r>
              <a:rPr lang="ru-RU" dirty="0" smtClean="0">
                <a:solidFill>
                  <a:srgbClr val="002060"/>
                </a:solidFill>
              </a:rPr>
              <a:t>. Не робей, воробей.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Н.В.Чаморова</a:t>
            </a:r>
            <a:r>
              <a:rPr lang="ru-RU" dirty="0" smtClean="0">
                <a:solidFill>
                  <a:srgbClr val="002060"/>
                </a:solidFill>
              </a:rPr>
              <a:t>. Любимые игровые песни с нотами для детей: «Божья коровка»; «Кукушка-серое брюшко»; «Кисонька-</a:t>
            </a:r>
            <a:r>
              <a:rPr lang="ru-RU" dirty="0" err="1" smtClean="0">
                <a:solidFill>
                  <a:srgbClr val="002060"/>
                </a:solidFill>
              </a:rPr>
              <a:t>мурысонька</a:t>
            </a:r>
            <a:r>
              <a:rPr lang="ru-RU" dirty="0" smtClean="0">
                <a:solidFill>
                  <a:srgbClr val="002060"/>
                </a:solidFill>
              </a:rPr>
              <a:t>»; «Жил был у бабушки серенький козлик»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В.Дмитриев.Семейные</a:t>
            </a:r>
            <a:r>
              <a:rPr lang="ru-RU" dirty="0" smtClean="0">
                <a:solidFill>
                  <a:srgbClr val="002060"/>
                </a:solidFill>
              </a:rPr>
              <a:t> обряды Владимирской деревни.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83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нановый осторов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Банановый осторов</Template>
  <TotalTime>484</TotalTime>
  <Words>292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Банановый осторов</vt:lpstr>
      <vt:lpstr>Муниципальное  бюджетное  образовательное учреждение  дополнительного   профессионального образования (повышение   квалификации) специалистов  г.Владимира «Городской информационно-методический центр»  Муниципальное  бюджетное  дошкольное образовательное  учреждение  г.Владимира «Детский сад № 16»   </vt:lpstr>
      <vt:lpstr>Цель: представление опыта работы по приобщению дошкольников к русской культуре  через народные игры. </vt:lpstr>
      <vt:lpstr> Примерная классификация игр,  сделанная О.И.Капица, Г.М. Науменко  ( фольклористы, музыковеды) </vt:lpstr>
      <vt:lpstr>Игры, используемые во время проведения календарно-обрядовых праздников </vt:lpstr>
      <vt:lpstr>                Игры на Святки</vt:lpstr>
      <vt:lpstr>           Игры на Масленицу</vt:lpstr>
      <vt:lpstr>   Осенние игры- забавы</vt:lpstr>
      <vt:lpstr>Посиделки на Кузьму и Демьяна</vt:lpstr>
      <vt:lpstr>      Использованная литература </vt:lpstr>
      <vt:lpstr> 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 дополнительного   профессионального образования (повышение квалификации) специалистов  г.Владимира «Городской информационно-методический центр» .Муниципальное бюджетное  дошкольное образовательное  учреждение  г.Владимира «Детский сад № 16»</dc:title>
  <dc:creator>Светлана Корбут</dc:creator>
  <cp:lastModifiedBy>143</cp:lastModifiedBy>
  <cp:revision>49</cp:revision>
  <dcterms:modified xsi:type="dcterms:W3CDTF">2026-02-12T07:39:54Z</dcterms:modified>
</cp:coreProperties>
</file>