
<file path=[Content_Types].xml><?xml version="1.0" encoding="utf-8"?>
<Types xmlns="http://schemas.openxmlformats.org/package/2006/content-types">
  <Default ContentType="application/xml" Extension="xml"/>
  <Default ContentType="application/vnd.openxmlformats-officedocument.obfuscatedFont" Extension="odttf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48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</p:sldIdLst>
  <p:sldSz cy="6858000" cx="12192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GoogleSlidesCustomDataVersion2">
      <go:slidesCustomData xmlns:go="http://customooxmlschemas.google.com/" r:id="rId17" roundtripDataSignature="AMtx7mhihh3c3LT0dI20wPwmD7oV/IFeH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F200B56E-6823-4731-A7B1-074A1A13D262}">
  <a:tblStyle styleId="{F200B56E-6823-4731-A7B1-074A1A13D262}" styleName="Table_0">
    <a:wholeTbl>
      <a:tcTxStyle b="off" i="off">
        <a:font>
          <a:latin typeface="Calibri"/>
          <a:ea typeface="Calibri"/>
          <a:cs typeface="Calibri"/>
        </a:font>
        <a:schemeClr val="dk1"/>
      </a:tcTxStyle>
      <a:tcStyle>
        <a:tcBdr>
          <a:left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insideV>
        </a:tcBdr>
        <a:fill>
          <a:solidFill>
            <a:srgbClr val="E6E6E6"/>
          </a:solidFill>
        </a:fill>
      </a:tcStyle>
    </a:wholeTbl>
    <a:band1H>
      <a:tcTxStyle/>
      <a:tcStyle>
        <a:fill>
          <a:solidFill>
            <a:srgbClr val="CACACA"/>
          </a:solidFill>
        </a:fill>
      </a:tcStyle>
    </a:band1H>
    <a:band2H>
      <a:tcTxStyle/>
    </a:band2H>
    <a:band1V>
      <a:tcTxStyle/>
      <a:tcStyle>
        <a:fill>
          <a:solidFill>
            <a:srgbClr val="CACACA"/>
          </a:solidFill>
        </a:fill>
      </a:tcStyle>
    </a:band1V>
    <a:band2V>
      <a:tcTxStyle/>
    </a:band2V>
    <a:lastCol>
      <a:tcTxStyle b="on" i="off">
        <a:font>
          <a:latin typeface="Calibri"/>
          <a:ea typeface="Calibri"/>
          <a:cs typeface="Calibri"/>
        </a:font>
        <a:schemeClr val="lt1"/>
      </a:tcTxStyle>
      <a:tcStyle>
        <a:fill>
          <a:solidFill>
            <a:schemeClr val="dk1"/>
          </a:solidFill>
        </a:fill>
      </a:tcStyle>
    </a:lastCol>
    <a:firstCol>
      <a:tcTxStyle b="on" i="off">
        <a:font>
          <a:latin typeface="Calibri"/>
          <a:ea typeface="Calibri"/>
          <a:cs typeface="Calibri"/>
        </a:font>
        <a:schemeClr val="lt1"/>
      </a:tcTxStyle>
      <a:tcStyle>
        <a:fill>
          <a:solidFill>
            <a:schemeClr val="dk1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chemeClr val="lt1"/>
      </a:tcTxStyle>
      <a:tcStyle>
        <a:tcBdr>
          <a:top>
            <a:ln cap="flat" cmpd="sng" w="381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top>
        </a:tcBdr>
        <a:fill>
          <a:solidFill>
            <a:schemeClr val="dk1"/>
          </a:solidFill>
        </a:fill>
      </a:tcStyle>
    </a:lastRow>
    <a:seCell>
      <a:tcTxStyle/>
    </a:seCell>
    <a:swCell>
      <a:tcTxStyle/>
    </a:swCell>
    <a:firstRow>
      <a:tcTxStyle b="on" i="off">
        <a:font>
          <a:latin typeface="Calibri"/>
          <a:ea typeface="Calibri"/>
          <a:cs typeface="Calibri"/>
        </a:font>
        <a:schemeClr val="lt1"/>
      </a:tcTxStyle>
      <a:tcStyle>
        <a:tcBdr>
          <a:bottom>
            <a:ln cap="flat" cmpd="sng" w="381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bottom>
        </a:tcBdr>
        <a:fill>
          <a:solidFill>
            <a:schemeClr val="dk1"/>
          </a:solidFill>
        </a:fill>
      </a:tcStyle>
    </a:firstRow>
    <a:neCell>
      <a:tcTxStyle/>
    </a:neCell>
    <a:nwCell>
      <a:tcTxStyle/>
    </a:nwCell>
  </a:tblStyle>
</a:tblStyleLst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customschemas.google.com/relationships/presentationmetadata" Target="metadata"/><Relationship Id="rId16" Type="http://schemas.openxmlformats.org/officeDocument/2006/relationships/slide" Target="slides/slide11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2" name="Google Shape;82;p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2" name="Google Shape;132;p10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8" name="Google Shape;138;p1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7" name="Google Shape;87;p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3" name="Google Shape;93;p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8" name="Google Shape;98;p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4" name="Google Shape;104;p5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9" name="Google Shape;109;p6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4" name="Google Shape;114;p7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0" name="Google Shape;120;p8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6" name="Google Shape;126;p9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Титульный слайд" type="title">
  <p:cSld name="TITLE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13"/>
          <p:cNvSpPr txBox="1"/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" name="Google Shape;13;p13"/>
          <p:cNvSpPr txBox="1"/>
          <p:nvPr>
            <p:ph idx="1" type="subTitle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14" name="Google Shape;14;p13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" name="Google Shape;15;p13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" name="Google Shape;16;p13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p:transition spd="slow">
    <p:wipe dir="l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и вертикальный текст" type="vertTx">
  <p:cSld name="VERTICAL_TEXT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22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22"/>
          <p:cNvSpPr txBox="1"/>
          <p:nvPr>
            <p:ph idx="1" type="body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1" name="Google Shape;71;p22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2" name="Google Shape;72;p22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22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p:transition spd="slow">
    <p:wipe dir="l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Вертикальный заголовок и текст" type="vertTitleAndTx">
  <p:cSld name="VERTICAL_TITLE_AND_VERTICAL_TEXT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23"/>
          <p:cNvSpPr txBox="1"/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23"/>
          <p:cNvSpPr txBox="1"/>
          <p:nvPr>
            <p:ph idx="1" type="body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7" name="Google Shape;77;p23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23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9" name="Google Shape;79;p23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p:transition spd="slow">
    <p:wipe dir="l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и объект" type="obj">
  <p:cSld name="OBJECT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14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14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0" name="Google Shape;20;p14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" name="Google Shape;21;p14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" name="Google Shape;22;p14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p:transition spd="slow">
    <p:wipe dir="l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Пустой слайд" type="blank">
  <p:cSld name="BLANK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15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15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6" name="Google Shape;26;p15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p:transition spd="slow">
    <p:wipe dir="l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раздела" type="secHead">
  <p:cSld name="SECTION_HEADER"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16"/>
          <p:cNvSpPr txBox="1"/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9" name="Google Shape;29;p16"/>
          <p:cNvSpPr txBox="1"/>
          <p:nvPr>
            <p:ph idx="1" type="body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30" name="Google Shape;30;p16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16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2" name="Google Shape;32;p16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p:transition spd="slow">
    <p:wipe dir="l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Два объекта" type="twoObj">
  <p:cSld name="TWO_OBJECTS"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17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17"/>
          <p:cNvSpPr txBox="1"/>
          <p:nvPr>
            <p:ph idx="1" type="body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6" name="Google Shape;36;p17"/>
          <p:cNvSpPr txBox="1"/>
          <p:nvPr>
            <p:ph idx="2" type="body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7" name="Google Shape;37;p17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17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9" name="Google Shape;39;p17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p:transition spd="slow">
    <p:wipe dir="l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Сравнение" type="twoTxTwoObj">
  <p:cSld name="TWO_OBJECTS_WITH_TEXT"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18"/>
          <p:cNvSpPr txBox="1"/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2" name="Google Shape;42;p18"/>
          <p:cNvSpPr txBox="1"/>
          <p:nvPr>
            <p:ph idx="1" type="body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3" name="Google Shape;43;p18"/>
          <p:cNvSpPr txBox="1"/>
          <p:nvPr>
            <p:ph idx="2" type="body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4" name="Google Shape;44;p18"/>
          <p:cNvSpPr txBox="1"/>
          <p:nvPr>
            <p:ph idx="3" type="body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5" name="Google Shape;45;p18"/>
          <p:cNvSpPr txBox="1"/>
          <p:nvPr>
            <p:ph idx="4" type="body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6" name="Google Shape;46;p18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18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18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p:transition spd="slow">
    <p:wipe dir="l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Только заголовок" type="titleOnly">
  <p:cSld name="TITLE_ONLY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19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1" name="Google Shape;51;p19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19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19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p:transition spd="slow">
    <p:wipe dir="l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Объект с подписью" type="objTx">
  <p:cSld name="OBJECT_WITH_CAPTION_TEXT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20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20"/>
          <p:cNvSpPr txBox="1"/>
          <p:nvPr>
            <p:ph idx="1" type="body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indent="-3810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indent="-355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indent="-355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57" name="Google Shape;57;p20"/>
          <p:cNvSpPr txBox="1"/>
          <p:nvPr>
            <p:ph idx="2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58" name="Google Shape;58;p20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p20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20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p:transition spd="slow">
    <p:wipe dir="l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Рисунок с подписью" type="picTx">
  <p:cSld name="PICTURE_WITH_CAPTION_TEXT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21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21"/>
          <p:cNvSpPr/>
          <p:nvPr>
            <p:ph idx="2" type="pic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64" name="Google Shape;64;p21"/>
          <p:cNvSpPr txBox="1"/>
          <p:nvPr>
            <p:ph idx="1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65" name="Google Shape;65;p21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21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21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p:transition spd="slow">
    <p:wipe dir="l"/>
  </p:transition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2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7" name="Google Shape;7;p12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p12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" name="Google Shape;9;p12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" name="Google Shape;10;p12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wipe dir="l"/>
  </p:transition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"/>
          <p:cNvSpPr txBox="1"/>
          <p:nvPr>
            <p:ph type="ctrTitle"/>
          </p:nvPr>
        </p:nvSpPr>
        <p:spPr>
          <a:xfrm>
            <a:off x="1524000" y="2235200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</a:pPr>
            <a:r>
              <a:rPr lang="ru-RU"/>
              <a:t>Passive Voice (Страдательный залог)</a:t>
            </a:r>
            <a:endParaRPr/>
          </a:p>
        </p:txBody>
      </p:sp>
    </p:spTree>
  </p:cSld>
  <p:clrMapOvr>
    <a:masterClrMapping/>
  </p:clrMapOvr>
  <p:transition spd="slow">
    <p:wipe dir="l"/>
  </p:transition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10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ru-RU"/>
              <a:t>Особые случаи и сложные моменты</a:t>
            </a:r>
            <a:endParaRPr/>
          </a:p>
        </p:txBody>
      </p:sp>
      <p:sp>
        <p:nvSpPr>
          <p:cNvPr id="135" name="Google Shape;135;p10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ru-RU"/>
              <a:t>Фразовые глаголы (Phrasal Verbs).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ru-RU"/>
              <a:t>Предлог или наречие не отбрасывается.</a:t>
            </a:r>
            <a:endParaRPr/>
          </a:p>
          <a:p>
            <a:pPr indent="-508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ru-RU"/>
              <a:t>Active: They called off the meeting.</a:t>
            </a:r>
            <a:endParaRPr/>
          </a:p>
          <a:p>
            <a:pPr indent="-508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ru-RU"/>
              <a:t>Passive: The meeting was called off.</a:t>
            </a:r>
            <a:endParaRPr/>
          </a:p>
        </p:txBody>
      </p:sp>
    </p:spTree>
  </p:cSld>
  <p:clrMapOvr>
    <a:masterClrMapping/>
  </p:clrMapOvr>
  <p:transition spd="slow">
    <p:wipe dir="l"/>
  </p:transition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11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ru-RU"/>
              <a:t>Особые случаи и сложные моменты</a:t>
            </a:r>
            <a:endParaRPr/>
          </a:p>
        </p:txBody>
      </p:sp>
      <p:sp>
        <p:nvSpPr>
          <p:cNvPr id="141" name="Google Shape;141;p11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just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ru-RU"/>
              <a:t>Глаголы, не имеющие формы Passive Voice.</a:t>
            </a:r>
            <a:endParaRPr/>
          </a:p>
          <a:p>
            <a:pPr indent="0" lvl="0" marL="0" rtl="0" algn="just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t/>
            </a:r>
            <a:endParaRPr/>
          </a:p>
          <a:p>
            <a:pPr indent="0" lvl="0" marL="0" rtl="0" algn="just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ru-RU"/>
              <a:t>Это, как правило, непереходные глаголы (не требующие прямого дополнения): arrive, die, happen, sleep, exist, fall и т.д. У них нет объекта, на который можно было бы направить действие. Нельзя сказать "I was arrived".</a:t>
            </a:r>
            <a:endParaRPr/>
          </a:p>
        </p:txBody>
      </p:sp>
    </p:spTree>
  </p:cSld>
  <p:clrMapOvr>
    <a:masterClrMapping/>
  </p:clrMapOvr>
  <p:transition spd="slow">
    <p:wipe dir="l"/>
  </p:transition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2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ru-RU"/>
              <a:t>Суть явления</a:t>
            </a:r>
            <a:endParaRPr/>
          </a:p>
        </p:txBody>
      </p:sp>
      <p:sp>
        <p:nvSpPr>
          <p:cNvPr id="90" name="Google Shape;90;p2"/>
          <p:cNvSpPr txBox="1"/>
          <p:nvPr>
            <p:ph idx="1" type="body"/>
          </p:nvPr>
        </p:nvSpPr>
        <p:spPr>
          <a:xfrm>
            <a:off x="838200" y="1825625"/>
            <a:ext cx="11353800" cy="5032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lnSpcReduction="10000"/>
          </a:bodyPr>
          <a:lstStyle/>
          <a:p>
            <a:pPr indent="0" lvl="0" marL="0" rtl="0" algn="just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ru-RU"/>
              <a:t>Passive Voice — это грамматическая конструкция, которая показывает, что подлежащее предложения не совершает действие, а испытывает его на себе. </a:t>
            </a:r>
            <a:endParaRPr/>
          </a:p>
          <a:p>
            <a:pPr indent="0" lvl="0" marL="0" rtl="0" algn="just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t/>
            </a:r>
            <a:endParaRPr/>
          </a:p>
          <a:p>
            <a:pPr indent="0" lvl="0" marL="0" rtl="0" algn="just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ru-RU"/>
              <a:t>Акцент смещается с исполнителя действия на само действие или его результат.</a:t>
            </a:r>
            <a:endParaRPr/>
          </a:p>
          <a:p>
            <a:pPr indent="-50800" lvl="0" marL="228600" rtl="0" algn="just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t/>
            </a:r>
            <a:endParaRPr/>
          </a:p>
          <a:p>
            <a:pPr indent="0" lvl="0" marL="0" rtl="0" algn="just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ru-RU"/>
              <a:t>Active (Действительный): The chef cooks dinner. (Шеф готовит ужин.) — Акцент на шефе.</a:t>
            </a:r>
            <a:endParaRPr/>
          </a:p>
          <a:p>
            <a:pPr indent="-50800" lvl="0" marL="228600" rtl="0" algn="just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t/>
            </a:r>
            <a:endParaRPr/>
          </a:p>
          <a:p>
            <a:pPr indent="0" lvl="0" marL="0" rtl="0" algn="just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ru-RU"/>
              <a:t>Passive (Страдательный): Dinner is cooked (by the chef). (Ужин готовится (шефом).) — Акцент на ужине и факте его приготовления.</a:t>
            </a:r>
            <a:endParaRPr/>
          </a:p>
        </p:txBody>
      </p:sp>
    </p:spTree>
  </p:cSld>
  <p:clrMapOvr>
    <a:masterClrMapping/>
  </p:clrMapOvr>
  <p:transition spd="slow">
    <p:wipe dir="l"/>
  </p:transition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3"/>
          <p:cNvSpPr txBox="1"/>
          <p:nvPr>
            <p:ph idx="1" type="body"/>
          </p:nvPr>
        </p:nvSpPr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ru-RU" u="sng"/>
              <a:t>1.Исполнитель действия неизвестен, очевиден или неважен.</a:t>
            </a:r>
            <a:endParaRPr/>
          </a:p>
          <a:p>
            <a:pPr indent="0" lvl="0" marL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ru-RU"/>
              <a:t>My car was stolen. This house was built in 1890.</a:t>
            </a:r>
            <a:endParaRPr/>
          </a:p>
          <a:p>
            <a:pPr indent="0" lvl="0" marL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ru-RU" u="sng"/>
              <a:t>2.Акцент на самом действии или его результате.</a:t>
            </a:r>
            <a:endParaRPr/>
          </a:p>
          <a:p>
            <a:pPr indent="0" lvl="0" marL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ru-RU"/>
              <a:t>The new law will be passed next week.</a:t>
            </a:r>
            <a:endParaRPr/>
          </a:p>
          <a:p>
            <a:pPr indent="0" lvl="0" marL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ru-RU" u="sng"/>
              <a:t>3.В официальных объявлениях, инструкциях, научных статьях.</a:t>
            </a:r>
            <a:endParaRPr/>
          </a:p>
          <a:p>
            <a:pPr indent="0" lvl="0" marL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ru-RU"/>
              <a:t>Passengers are requested to fasten seat belts. The experiment was conducted in a sterile lab.</a:t>
            </a:r>
            <a:endParaRPr/>
          </a:p>
          <a:p>
            <a:pPr indent="0" lvl="0" marL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ru-RU" u="sng"/>
              <a:t>4.Чтобы избежать обвинений или сделать высказывание более вежливым/формальным (часто с модальными глаголами).</a:t>
            </a:r>
            <a:endParaRPr/>
          </a:p>
          <a:p>
            <a:pPr indent="0" lvl="0" marL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ru-RU"/>
              <a:t>A mistake was made. Your application has been denied.</a:t>
            </a:r>
            <a:endParaRPr/>
          </a:p>
        </p:txBody>
      </p:sp>
    </p:spTree>
  </p:cSld>
  <p:clrMapOvr>
    <a:masterClrMapping/>
  </p:clrMapOvr>
  <p:transition spd="slow">
    <p:wipe dir="l"/>
  </p:transition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4"/>
          <p:cNvSpPr txBox="1"/>
          <p:nvPr>
            <p:ph type="title"/>
          </p:nvPr>
        </p:nvSpPr>
        <p:spPr>
          <a:xfrm>
            <a:off x="838200" y="1825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ru-RU"/>
              <a:t>Как образуется Passive Voice?</a:t>
            </a:r>
            <a:endParaRPr/>
          </a:p>
        </p:txBody>
      </p:sp>
      <p:sp>
        <p:nvSpPr>
          <p:cNvPr id="101" name="Google Shape;101;p4"/>
          <p:cNvSpPr txBox="1"/>
          <p:nvPr>
            <p:ph idx="1" type="body"/>
          </p:nvPr>
        </p:nvSpPr>
        <p:spPr>
          <a:xfrm>
            <a:off x="838200" y="1343818"/>
            <a:ext cx="11353800" cy="549592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77500" lnSpcReduction="20000"/>
          </a:bodyPr>
          <a:lstStyle/>
          <a:p>
            <a:pPr indent="0" lvl="0" marL="0" rtl="0" algn="l">
              <a:lnSpc>
                <a:spcPct val="17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ru-RU"/>
              <a:t>Общая формула: to be + V3/Ved</a:t>
            </a:r>
            <a:endParaRPr/>
          </a:p>
          <a:p>
            <a:pPr indent="0" lvl="0" marL="0" rtl="0" algn="l">
              <a:lnSpc>
                <a:spcPct val="17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17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ru-RU"/>
              <a:t>Глагол to be меняется в зависимости от времени и лица. V3/Ved остается неизменным.</a:t>
            </a:r>
            <a:endParaRPr/>
          </a:p>
          <a:p>
            <a:pPr indent="0" lvl="0" marL="0" rtl="0" algn="l">
              <a:lnSpc>
                <a:spcPct val="17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17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ru-RU"/>
              <a:t>Схема преобразования из Active в Passive:</a:t>
            </a:r>
            <a:endParaRPr/>
          </a:p>
          <a:p>
            <a:pPr indent="0" lvl="0" marL="0" rtl="0" algn="l">
              <a:lnSpc>
                <a:spcPct val="17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ru-RU"/>
              <a:t>Active: [Подлежащее] + [Глагол] + [Дополнение]</a:t>
            </a:r>
            <a:endParaRPr/>
          </a:p>
          <a:p>
            <a:pPr indent="0" lvl="0" marL="0" rtl="0" algn="l">
              <a:lnSpc>
                <a:spcPct val="17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ru-RU"/>
              <a:t>Passive: [Дополнение из Active] + [to be + V3] + (by + [Подлежащее из Active])</a:t>
            </a:r>
            <a:endParaRPr/>
          </a:p>
          <a:p>
            <a:pPr indent="0" lvl="0" marL="0" rtl="0" algn="l">
              <a:lnSpc>
                <a:spcPct val="17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17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ru-RU"/>
              <a:t>Пример:</a:t>
            </a:r>
            <a:endParaRPr/>
          </a:p>
          <a:p>
            <a:pPr indent="0" lvl="0" marL="0" rtl="0" algn="l">
              <a:lnSpc>
                <a:spcPct val="17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ru-RU"/>
              <a:t>Active: Shakespeare wrote "Hamlet".</a:t>
            </a:r>
            <a:endParaRPr/>
          </a:p>
          <a:p>
            <a:pPr indent="0" lvl="0" marL="0" rtl="0" algn="l">
              <a:lnSpc>
                <a:spcPct val="17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ru-RU"/>
              <a:t>Passive: "Hamlet" was written by Shakespeare.</a:t>
            </a:r>
            <a:endParaRPr/>
          </a:p>
        </p:txBody>
      </p:sp>
    </p:spTree>
  </p:cSld>
  <p:clrMapOvr>
    <a:masterClrMapping/>
  </p:clrMapOvr>
  <p:transition spd="slow">
    <p:wipe dir="l"/>
  </p:transition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6" name="Google Shape;106;p5"/>
          <p:cNvGraphicFramePr/>
          <p:nvPr/>
        </p:nvGraphicFramePr>
        <p:xfrm>
          <a:off x="0" y="0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{F200B56E-6823-4731-A7B1-074A1A13D262}</a:tableStyleId>
              </a:tblPr>
              <a:tblGrid>
                <a:gridCol w="3048000"/>
                <a:gridCol w="3048000"/>
                <a:gridCol w="3048000"/>
                <a:gridCol w="3048000"/>
              </a:tblGrid>
              <a:tr h="114300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7812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400"/>
                        <a:buFont typeface="Arial"/>
                        <a:buNone/>
                      </a:pPr>
                      <a:r>
                        <a:rPr b="0" lang="ru-RU" sz="24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Время (Tense)</a:t>
                      </a:r>
                      <a:endParaRPr/>
                    </a:p>
                  </a:txBody>
                  <a:tcPr marT="95250" marB="95250" marR="152400" marL="91450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7812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400"/>
                        <a:buFont typeface="Arial"/>
                        <a:buNone/>
                      </a:pPr>
                      <a:r>
                        <a:rPr b="0" lang="ru-RU" sz="24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Активный залог</a:t>
                      </a:r>
                      <a:endParaRPr/>
                    </a:p>
                  </a:txBody>
                  <a:tcPr marT="95250" marB="95250" marR="152400" marL="152400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7812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400"/>
                        <a:buFont typeface="Arial"/>
                        <a:buNone/>
                      </a:pPr>
                      <a:r>
                        <a:rPr b="0" lang="ru-RU" sz="24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Пассивный залог (формула)</a:t>
                      </a:r>
                      <a:endParaRPr/>
                    </a:p>
                  </a:txBody>
                  <a:tcPr marT="95250" marB="95250" marR="152400" marL="152400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7812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400"/>
                        <a:buFont typeface="Arial"/>
                        <a:buNone/>
                      </a:pPr>
                      <a:r>
                        <a:rPr b="0" lang="ru-RU" sz="24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Пример (Passive)</a:t>
                      </a:r>
                      <a:endParaRPr/>
                    </a:p>
                  </a:txBody>
                  <a:tcPr marT="95250" marB="95250" marR="152400" marL="152400" anchor="ctr"/>
                </a:tc>
              </a:tr>
              <a:tr h="114300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7812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400"/>
                        <a:buFont typeface="Arial"/>
                        <a:buNone/>
                      </a:pPr>
                      <a:r>
                        <a:rPr b="1" lang="ru-RU" sz="24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Present Simple</a:t>
                      </a:r>
                      <a:endParaRPr b="0" sz="24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95250" marB="95250" marR="152400" marL="91450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7812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400"/>
                        <a:buFont typeface="Arial"/>
                        <a:buNone/>
                      </a:pPr>
                      <a:r>
                        <a:rPr b="0" lang="ru-RU" sz="24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writes</a:t>
                      </a:r>
                      <a:endParaRPr/>
                    </a:p>
                  </a:txBody>
                  <a:tcPr marT="95250" marB="95250" marR="152400" marL="152400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7812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400"/>
                        <a:buFont typeface="Arial"/>
                        <a:buNone/>
                      </a:pPr>
                      <a:r>
                        <a:rPr b="0" lang="ru-RU" sz="24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am/is/are + V3</a:t>
                      </a:r>
                      <a:endParaRPr/>
                    </a:p>
                  </a:txBody>
                  <a:tcPr marT="95250" marB="95250" marR="152400" marL="152400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7812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400"/>
                        <a:buFont typeface="Arial"/>
                        <a:buNone/>
                      </a:pPr>
                      <a:r>
                        <a:rPr b="0" lang="ru-RU" sz="24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The letter </a:t>
                      </a:r>
                      <a:r>
                        <a:rPr b="1" lang="ru-RU" sz="24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is written</a:t>
                      </a:r>
                      <a:r>
                        <a:rPr b="0" lang="ru-RU" sz="24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.</a:t>
                      </a:r>
                      <a:endParaRPr/>
                    </a:p>
                  </a:txBody>
                  <a:tcPr marT="95250" marB="95250" marR="91450" marL="152400" anchor="ctr"/>
                </a:tc>
              </a:tr>
              <a:tr h="114300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7812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400"/>
                        <a:buFont typeface="Arial"/>
                        <a:buNone/>
                      </a:pPr>
                      <a:r>
                        <a:rPr b="1" lang="ru-RU" sz="24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Past Simple</a:t>
                      </a:r>
                      <a:endParaRPr b="0" sz="24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95250" marB="95250" marR="152400" marL="91450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7812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400"/>
                        <a:buFont typeface="Arial"/>
                        <a:buNone/>
                      </a:pPr>
                      <a:r>
                        <a:rPr b="0" lang="ru-RU" sz="24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wrote</a:t>
                      </a:r>
                      <a:endParaRPr/>
                    </a:p>
                  </a:txBody>
                  <a:tcPr marT="95250" marB="95250" marR="152400" marL="152400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7812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400"/>
                        <a:buFont typeface="Arial"/>
                        <a:buNone/>
                      </a:pPr>
                      <a:r>
                        <a:rPr b="0" lang="ru-RU" sz="24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was/were + V3</a:t>
                      </a:r>
                      <a:endParaRPr/>
                    </a:p>
                  </a:txBody>
                  <a:tcPr marT="95250" marB="95250" marR="152400" marL="152400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7812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400"/>
                        <a:buFont typeface="Arial"/>
                        <a:buNone/>
                      </a:pPr>
                      <a:r>
                        <a:rPr b="0" lang="ru-RU" sz="24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The letter </a:t>
                      </a:r>
                      <a:r>
                        <a:rPr b="1" lang="ru-RU" sz="24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was written</a:t>
                      </a:r>
                      <a:r>
                        <a:rPr b="0" lang="ru-RU" sz="24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 yesterday.</a:t>
                      </a:r>
                      <a:endParaRPr/>
                    </a:p>
                  </a:txBody>
                  <a:tcPr marT="95250" marB="95250" marR="91450" marL="152400" anchor="ctr"/>
                </a:tc>
              </a:tr>
              <a:tr h="114300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7812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400"/>
                        <a:buFont typeface="Arial"/>
                        <a:buNone/>
                      </a:pPr>
                      <a:r>
                        <a:rPr b="1" lang="ru-RU" sz="24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Future Simple</a:t>
                      </a:r>
                      <a:endParaRPr b="0" sz="24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95250" marB="95250" marR="152400" marL="91450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7812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400"/>
                        <a:buFont typeface="Arial"/>
                        <a:buNone/>
                      </a:pPr>
                      <a:r>
                        <a:rPr b="0" lang="ru-RU" sz="24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will write</a:t>
                      </a:r>
                      <a:endParaRPr/>
                    </a:p>
                  </a:txBody>
                  <a:tcPr marT="95250" marB="95250" marR="152400" marL="152400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7812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400"/>
                        <a:buFont typeface="Arial"/>
                        <a:buNone/>
                      </a:pPr>
                      <a:r>
                        <a:rPr b="0" lang="ru-RU" sz="24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will be + V3</a:t>
                      </a:r>
                      <a:endParaRPr/>
                    </a:p>
                  </a:txBody>
                  <a:tcPr marT="95250" marB="95250" marR="152400" marL="152400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7812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400"/>
                        <a:buFont typeface="Arial"/>
                        <a:buNone/>
                      </a:pPr>
                      <a:r>
                        <a:rPr b="0" lang="ru-RU" sz="24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The letter </a:t>
                      </a:r>
                      <a:r>
                        <a:rPr b="1" lang="ru-RU" sz="24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will be written</a:t>
                      </a:r>
                      <a:r>
                        <a:rPr b="0" lang="ru-RU" sz="24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 tomorrow.</a:t>
                      </a:r>
                      <a:endParaRPr/>
                    </a:p>
                  </a:txBody>
                  <a:tcPr marT="95250" marB="95250" marR="91450" marL="152400" anchor="ctr"/>
                </a:tc>
              </a:tr>
              <a:tr h="114300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7812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400"/>
                        <a:buFont typeface="Arial"/>
                        <a:buNone/>
                      </a:pPr>
                      <a:r>
                        <a:rPr b="1" lang="ru-RU" sz="24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Present Continuous</a:t>
                      </a:r>
                      <a:endParaRPr b="0" sz="24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95250" marB="95250" marR="152400" marL="91450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7812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400"/>
                        <a:buFont typeface="Arial"/>
                        <a:buNone/>
                      </a:pPr>
                      <a:r>
                        <a:rPr b="0" lang="ru-RU" sz="24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is writing</a:t>
                      </a:r>
                      <a:endParaRPr/>
                    </a:p>
                  </a:txBody>
                  <a:tcPr marT="95250" marB="95250" marR="152400" marL="152400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7812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400"/>
                        <a:buFont typeface="Arial"/>
                        <a:buNone/>
                      </a:pPr>
                      <a:r>
                        <a:rPr b="0" lang="ru-RU" sz="24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am/is/are </a:t>
                      </a:r>
                      <a:r>
                        <a:rPr b="1" lang="ru-RU" sz="24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being</a:t>
                      </a:r>
                      <a:r>
                        <a:rPr b="0" lang="ru-RU" sz="24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 + V3</a:t>
                      </a:r>
                      <a:endParaRPr/>
                    </a:p>
                  </a:txBody>
                  <a:tcPr marT="95250" marB="95250" marR="152400" marL="152400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7812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400"/>
                        <a:buFont typeface="Arial"/>
                        <a:buNone/>
                      </a:pPr>
                      <a:r>
                        <a:rPr b="0" lang="ru-RU" sz="24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The letter </a:t>
                      </a:r>
                      <a:r>
                        <a:rPr b="1" lang="ru-RU" sz="24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is being written</a:t>
                      </a:r>
                      <a:r>
                        <a:rPr b="0" lang="ru-RU" sz="24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 now.</a:t>
                      </a:r>
                      <a:endParaRPr/>
                    </a:p>
                  </a:txBody>
                  <a:tcPr marT="95250" marB="95250" marR="91450" marL="152400" anchor="ctr"/>
                </a:tc>
              </a:tr>
              <a:tr h="114300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7812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400"/>
                        <a:buFont typeface="Arial"/>
                        <a:buNone/>
                      </a:pPr>
                      <a:r>
                        <a:rPr b="1" lang="ru-RU" sz="24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Past Continuous</a:t>
                      </a:r>
                      <a:endParaRPr b="0" sz="24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95250" marB="95250" marR="152400" marL="91450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7812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400"/>
                        <a:buFont typeface="Arial"/>
                        <a:buNone/>
                      </a:pPr>
                      <a:r>
                        <a:rPr b="0" lang="ru-RU" sz="24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was writing</a:t>
                      </a:r>
                      <a:endParaRPr/>
                    </a:p>
                  </a:txBody>
                  <a:tcPr marT="95250" marB="95250" marR="152400" marL="152400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7812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400"/>
                        <a:buFont typeface="Arial"/>
                        <a:buNone/>
                      </a:pPr>
                      <a:r>
                        <a:rPr b="0" lang="ru-RU" sz="24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was/were </a:t>
                      </a:r>
                      <a:r>
                        <a:rPr b="1" lang="ru-RU" sz="24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being</a:t>
                      </a:r>
                      <a:r>
                        <a:rPr b="0" lang="ru-RU" sz="24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 + V3</a:t>
                      </a:r>
                      <a:endParaRPr/>
                    </a:p>
                  </a:txBody>
                  <a:tcPr marT="95250" marB="95250" marR="152400" marL="152400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7812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400"/>
                        <a:buFont typeface="Arial"/>
                        <a:buNone/>
                      </a:pPr>
                      <a:r>
                        <a:rPr b="0" lang="ru-RU" sz="24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The letter </a:t>
                      </a:r>
                      <a:r>
                        <a:rPr b="1" lang="ru-RU" sz="24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was being written</a:t>
                      </a:r>
                      <a:r>
                        <a:rPr b="0" lang="ru-RU" sz="24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 at 5 pm.</a:t>
                      </a:r>
                      <a:endParaRPr/>
                    </a:p>
                  </a:txBody>
                  <a:tcPr marT="95250" marB="95250" marR="91450" marL="152400" anchor="ctr"/>
                </a:tc>
              </a:tr>
            </a:tbl>
          </a:graphicData>
        </a:graphic>
      </p:graphicFrame>
    </p:spTree>
  </p:cSld>
  <p:clrMapOvr>
    <a:masterClrMapping/>
  </p:clrMapOvr>
  <p:transition spd="slow">
    <p:wipe dir="l"/>
  </p:transition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1" name="Google Shape;111;p6"/>
          <p:cNvGraphicFramePr/>
          <p:nvPr/>
        </p:nvGraphicFramePr>
        <p:xfrm>
          <a:off x="0" y="0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{F200B56E-6823-4731-A7B1-074A1A13D262}</a:tableStyleId>
              </a:tblPr>
              <a:tblGrid>
                <a:gridCol w="3048000"/>
                <a:gridCol w="3048000"/>
                <a:gridCol w="3048000"/>
                <a:gridCol w="3048000"/>
              </a:tblGrid>
              <a:tr h="106590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7812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400"/>
                        <a:buFont typeface="Arial"/>
                        <a:buNone/>
                      </a:pPr>
                      <a:r>
                        <a:rPr b="0" lang="ru-RU" sz="24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Время (Tense)</a:t>
                      </a:r>
                      <a:endParaRPr/>
                    </a:p>
                  </a:txBody>
                  <a:tcPr marT="95250" marB="95250" marR="152400" marL="91450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7812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400"/>
                        <a:buFont typeface="Arial"/>
                        <a:buNone/>
                      </a:pPr>
                      <a:r>
                        <a:rPr b="0" lang="ru-RU" sz="24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Активный залог</a:t>
                      </a:r>
                      <a:endParaRPr/>
                    </a:p>
                  </a:txBody>
                  <a:tcPr marT="95250" marB="95250" marR="152400" marL="152400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7812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400"/>
                        <a:buFont typeface="Arial"/>
                        <a:buNone/>
                      </a:pPr>
                      <a:r>
                        <a:rPr b="0" lang="ru-RU" sz="24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Пассивный залог (формула)</a:t>
                      </a:r>
                      <a:endParaRPr/>
                    </a:p>
                  </a:txBody>
                  <a:tcPr marT="95250" marB="95250" marR="152400" marL="152400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7812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400"/>
                        <a:buFont typeface="Arial"/>
                        <a:buNone/>
                      </a:pPr>
                      <a:r>
                        <a:rPr b="0" lang="ru-RU" sz="24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Пример (Passive)</a:t>
                      </a:r>
                      <a:endParaRPr/>
                    </a:p>
                  </a:txBody>
                  <a:tcPr marT="95250" marB="95250" marR="152400" marL="152400" anchor="ctr"/>
                </a:tc>
              </a:tr>
              <a:tr h="1448025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7812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400"/>
                        <a:buFont typeface="Arial"/>
                        <a:buNone/>
                      </a:pPr>
                      <a:r>
                        <a:rPr b="1" lang="ru-RU" sz="24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Present Perfect</a:t>
                      </a:r>
                      <a:endParaRPr b="0" sz="24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95250" marB="95250" marR="152400" marL="91450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7812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400"/>
                        <a:buFont typeface="Arial"/>
                        <a:buNone/>
                      </a:pPr>
                      <a:r>
                        <a:rPr b="0" lang="ru-RU" sz="24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has written</a:t>
                      </a:r>
                      <a:endParaRPr/>
                    </a:p>
                  </a:txBody>
                  <a:tcPr marT="95250" marB="95250" marR="152400" marL="152400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7812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400"/>
                        <a:buFont typeface="Arial"/>
                        <a:buNone/>
                      </a:pPr>
                      <a:r>
                        <a:rPr b="0" lang="ru-RU" sz="24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has/have </a:t>
                      </a:r>
                      <a:r>
                        <a:rPr b="1" lang="ru-RU" sz="24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been</a:t>
                      </a:r>
                      <a:r>
                        <a:rPr b="0" lang="ru-RU" sz="24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 + V3</a:t>
                      </a:r>
                      <a:endParaRPr/>
                    </a:p>
                  </a:txBody>
                  <a:tcPr marT="95250" marB="95250" marR="152400" marL="152400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7812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400"/>
                        <a:buFont typeface="Arial"/>
                        <a:buNone/>
                      </a:pPr>
                      <a:r>
                        <a:rPr b="0" lang="ru-RU" sz="24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The letter </a:t>
                      </a:r>
                      <a:r>
                        <a:rPr b="1" lang="ru-RU" sz="24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has been written</a:t>
                      </a:r>
                      <a:r>
                        <a:rPr b="0" lang="ru-RU" sz="24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 recently.</a:t>
                      </a:r>
                      <a:endParaRPr/>
                    </a:p>
                  </a:txBody>
                  <a:tcPr marT="95250" marB="95250" marR="91450" marL="152400" anchor="ctr"/>
                </a:tc>
              </a:tr>
              <a:tr h="183015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7812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400"/>
                        <a:buFont typeface="Arial"/>
                        <a:buNone/>
                      </a:pPr>
                      <a:r>
                        <a:rPr b="1" lang="ru-RU" sz="24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Past Perfect</a:t>
                      </a:r>
                      <a:endParaRPr b="0" sz="24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95250" marB="95250" marR="152400" marL="91450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7812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400"/>
                        <a:buFont typeface="Arial"/>
                        <a:buNone/>
                      </a:pPr>
                      <a:r>
                        <a:rPr b="0" lang="ru-RU" sz="24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had written</a:t>
                      </a:r>
                      <a:endParaRPr/>
                    </a:p>
                  </a:txBody>
                  <a:tcPr marT="95250" marB="95250" marR="152400" marL="152400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7812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400"/>
                        <a:buFont typeface="Arial"/>
                        <a:buNone/>
                      </a:pPr>
                      <a:r>
                        <a:rPr b="0" lang="ru-RU" sz="24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had </a:t>
                      </a:r>
                      <a:r>
                        <a:rPr b="1" lang="ru-RU" sz="24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been</a:t>
                      </a:r>
                      <a:r>
                        <a:rPr b="0" lang="ru-RU" sz="24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 + V3</a:t>
                      </a:r>
                      <a:endParaRPr/>
                    </a:p>
                  </a:txBody>
                  <a:tcPr marT="95250" marB="95250" marR="152400" marL="152400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7812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400"/>
                        <a:buFont typeface="Arial"/>
                        <a:buNone/>
                      </a:pPr>
                      <a:r>
                        <a:rPr b="0" lang="ru-RU" sz="24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The letter </a:t>
                      </a:r>
                      <a:r>
                        <a:rPr b="1" lang="ru-RU" sz="24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had been written</a:t>
                      </a:r>
                      <a:r>
                        <a:rPr b="0" lang="ru-RU" sz="24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 before he called.</a:t>
                      </a:r>
                      <a:endParaRPr/>
                    </a:p>
                  </a:txBody>
                  <a:tcPr marT="95250" marB="95250" marR="91450" marL="152400" anchor="ctr"/>
                </a:tc>
              </a:tr>
              <a:tr h="1448025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7812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400"/>
                        <a:buFont typeface="Arial"/>
                        <a:buNone/>
                      </a:pPr>
                      <a:r>
                        <a:rPr b="1" lang="ru-RU" sz="24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Future Perfect</a:t>
                      </a:r>
                      <a:endParaRPr b="0" sz="24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95250" marB="95250" marR="152400" marL="91450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7812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400"/>
                        <a:buFont typeface="Arial"/>
                        <a:buNone/>
                      </a:pPr>
                      <a:r>
                        <a:rPr b="0" lang="ru-RU" sz="24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will have written</a:t>
                      </a:r>
                      <a:endParaRPr/>
                    </a:p>
                  </a:txBody>
                  <a:tcPr marT="95250" marB="95250" marR="152400" marL="152400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7812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400"/>
                        <a:buFont typeface="Arial"/>
                        <a:buNone/>
                      </a:pPr>
                      <a:r>
                        <a:rPr b="0" lang="ru-RU" sz="24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will have </a:t>
                      </a:r>
                      <a:r>
                        <a:rPr b="1" lang="ru-RU" sz="24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been</a:t>
                      </a:r>
                      <a:r>
                        <a:rPr b="0" lang="ru-RU" sz="24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 + V3</a:t>
                      </a:r>
                      <a:endParaRPr/>
                    </a:p>
                  </a:txBody>
                  <a:tcPr marT="95250" marB="95250" marR="152400" marL="152400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7812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400"/>
                        <a:buFont typeface="Arial"/>
                        <a:buNone/>
                      </a:pPr>
                      <a:r>
                        <a:rPr b="0" lang="ru-RU" sz="24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The letter </a:t>
                      </a:r>
                      <a:r>
                        <a:rPr b="1" lang="ru-RU" sz="24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will have been written</a:t>
                      </a:r>
                      <a:r>
                        <a:rPr b="0" lang="ru-RU" sz="24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 by Friday.</a:t>
                      </a:r>
                      <a:endParaRPr/>
                    </a:p>
                  </a:txBody>
                  <a:tcPr marT="95250" marB="95250" marR="91450" marL="152400" anchor="ctr"/>
                </a:tc>
              </a:tr>
              <a:tr h="106590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7812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400"/>
                        <a:buFont typeface="Arial"/>
                        <a:buNone/>
                      </a:pPr>
                      <a:r>
                        <a:rPr b="1" lang="ru-RU" sz="24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Модальные глаголы</a:t>
                      </a:r>
                      <a:endParaRPr b="0" sz="24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95250" marB="95250" marR="152400" marL="91450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7812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400"/>
                        <a:buFont typeface="Arial"/>
                        <a:buNone/>
                      </a:pPr>
                      <a:r>
                        <a:rPr b="0" lang="ru-RU" sz="24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can/must write</a:t>
                      </a:r>
                      <a:endParaRPr/>
                    </a:p>
                  </a:txBody>
                  <a:tcPr marT="95250" marB="95250" marR="152400" marL="152400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7812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400"/>
                        <a:buFont typeface="Arial"/>
                        <a:buNone/>
                      </a:pPr>
                      <a:r>
                        <a:rPr b="0" lang="ru-RU" sz="24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can/must </a:t>
                      </a:r>
                      <a:r>
                        <a:rPr b="1" lang="ru-RU" sz="24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be</a:t>
                      </a:r>
                      <a:r>
                        <a:rPr b="0" lang="ru-RU" sz="24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 + V3</a:t>
                      </a:r>
                      <a:endParaRPr/>
                    </a:p>
                  </a:txBody>
                  <a:tcPr marT="95250" marB="95250" marR="152400" marL="152400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7812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400"/>
                        <a:buFont typeface="Arial"/>
                        <a:buNone/>
                      </a:pPr>
                      <a:r>
                        <a:rPr b="0" lang="ru-RU" sz="24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The letter </a:t>
                      </a:r>
                      <a:r>
                        <a:rPr b="1" lang="ru-RU" sz="24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must be written</a:t>
                      </a:r>
                      <a:r>
                        <a:rPr b="0" lang="ru-RU" sz="24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 today.</a:t>
                      </a:r>
                      <a:endParaRPr/>
                    </a:p>
                  </a:txBody>
                  <a:tcPr marT="95250" marB="95250" marR="91450" marL="152400" anchor="ctr"/>
                </a:tc>
              </a:tr>
            </a:tbl>
          </a:graphicData>
        </a:graphic>
      </p:graphicFrame>
    </p:spTree>
  </p:cSld>
  <p:clrMapOvr>
    <a:masterClrMapping/>
  </p:clrMapOvr>
  <p:transition spd="slow">
    <p:wipe dir="l"/>
  </p:transition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7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ru-RU"/>
              <a:t>ВАЖНО!</a:t>
            </a:r>
            <a:endParaRPr/>
          </a:p>
        </p:txBody>
      </p:sp>
      <p:sp>
        <p:nvSpPr>
          <p:cNvPr id="117" name="Google Shape;117;p7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just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ru-RU"/>
              <a:t>Времена Perfect Continuous (I have been writing) и Future Continuous (I will be writing) в Passive Voice практически не используются из-за громоздкости.</a:t>
            </a:r>
            <a:endParaRPr/>
          </a:p>
          <a:p>
            <a:pPr indent="0" lvl="0" marL="0" rtl="0" algn="just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t/>
            </a:r>
            <a:endParaRPr/>
          </a:p>
          <a:p>
            <a:pPr indent="0" lvl="0" marL="0" rtl="0" algn="just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ru-RU"/>
              <a:t>Предлог by используется для указания исполнителя действия.</a:t>
            </a:r>
            <a:endParaRPr/>
          </a:p>
          <a:p>
            <a:pPr indent="0" lvl="0" marL="0" rtl="0" algn="just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t/>
            </a:r>
            <a:endParaRPr/>
          </a:p>
          <a:p>
            <a:pPr indent="0" lvl="0" marL="0" rtl="0" algn="just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ru-RU"/>
              <a:t>Предлог with может использоваться для указания инструмента или материала: The soup is seasoned with herbs. (Суп приправлен травами.)</a:t>
            </a:r>
            <a:endParaRPr/>
          </a:p>
        </p:txBody>
      </p:sp>
    </p:spTree>
  </p:cSld>
  <p:clrMapOvr>
    <a:masterClrMapping/>
  </p:clrMapOvr>
  <p:transition spd="slow">
    <p:wipe dir="l"/>
  </p:transition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p8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ru-RU"/>
              <a:t> Особые случаи и сложные моменты</a:t>
            </a:r>
            <a:endParaRPr/>
          </a:p>
        </p:txBody>
      </p:sp>
      <p:sp>
        <p:nvSpPr>
          <p:cNvPr id="123" name="Google Shape;123;p8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85000" lnSpcReduction="20000"/>
          </a:bodyPr>
          <a:lstStyle/>
          <a:p>
            <a:pPr indent="0" lvl="0" marL="0" rtl="0" algn="just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ru-RU"/>
              <a:t>Пассивный залог с двумя дополнениями.</a:t>
            </a:r>
            <a:endParaRPr/>
          </a:p>
          <a:p>
            <a:pPr indent="0" lvl="0" marL="0" rtl="0" algn="just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ru-RU"/>
              <a:t>Некоторые глаголы (give, send, show, tell, offer, pay и др.) могут иметь два дополнения: прямое (предмет) и косвенное (человек).</a:t>
            </a:r>
            <a:endParaRPr/>
          </a:p>
          <a:p>
            <a:pPr indent="0" lvl="0" marL="0" rtl="0" algn="just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t/>
            </a:r>
            <a:endParaRPr/>
          </a:p>
          <a:p>
            <a:pPr indent="0" lvl="0" marL="0" rtl="0" algn="just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ru-RU"/>
              <a:t>Active: She gave me(косв.) a book (прям.).</a:t>
            </a:r>
            <a:endParaRPr/>
          </a:p>
          <a:p>
            <a:pPr indent="0" lvl="0" marL="0" rtl="0" algn="just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t/>
            </a:r>
            <a:endParaRPr/>
          </a:p>
          <a:p>
            <a:pPr indent="0" lvl="0" marL="0" rtl="0" algn="just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ru-RU"/>
              <a:t>Можно сделать пассивным от любого дополнения:</a:t>
            </a:r>
            <a:endParaRPr/>
          </a:p>
          <a:p>
            <a:pPr indent="0" lvl="0" marL="0" rtl="0" algn="just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t/>
            </a:r>
            <a:endParaRPr/>
          </a:p>
          <a:p>
            <a:pPr indent="0" lvl="0" marL="0" rtl="0" algn="just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ru-RU"/>
              <a:t>Акцент на человеке: I was given a book (by her).</a:t>
            </a:r>
            <a:endParaRPr/>
          </a:p>
          <a:p>
            <a:pPr indent="0" lvl="0" marL="0" rtl="0" algn="just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t/>
            </a:r>
            <a:endParaRPr/>
          </a:p>
          <a:p>
            <a:pPr indent="0" lvl="0" marL="0" rtl="0" algn="just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ru-RU"/>
              <a:t>Акцент на предмете: A book was given to me (by her). (Предлог to часто сохраняется).</a:t>
            </a:r>
            <a:endParaRPr/>
          </a:p>
        </p:txBody>
      </p:sp>
    </p:spTree>
  </p:cSld>
  <p:clrMapOvr>
    <a:masterClrMapping/>
  </p:clrMapOvr>
  <p:transition spd="slow">
    <p:wipe dir="l"/>
  </p:transition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9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ru-RU"/>
              <a:t>Особые случаи и сложные моменты</a:t>
            </a:r>
            <a:endParaRPr/>
          </a:p>
        </p:txBody>
      </p:sp>
      <p:sp>
        <p:nvSpPr>
          <p:cNvPr id="129" name="Google Shape;129;p9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92500" lnSpcReduction="10000"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ru-RU"/>
              <a:t>Глаголы восприятия и выражения мнения (think, believe, say, know, consider, report).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ru-RU"/>
              <a:t>Используются в пассиве, когда речь о распространённом мнении, слухах.</a:t>
            </a:r>
            <a:endParaRPr/>
          </a:p>
          <a:p>
            <a:pPr indent="-64135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ru-RU"/>
              <a:t>People say he is a genius. → He is said to be a genius. (Говорят, что он гений.)</a:t>
            </a:r>
            <a:endParaRPr/>
          </a:p>
          <a:p>
            <a:pPr indent="-64135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ru-RU"/>
              <a:t>They believe the painting was lost. → The painting is believed to have been lost. (Полагают, что картина была утеряна.)</a:t>
            </a:r>
            <a:endParaRPr/>
          </a:p>
        </p:txBody>
      </p:sp>
    </p:spTree>
  </p:cSld>
  <p:clrMapOvr>
    <a:masterClrMapping/>
  </p:clrMapOvr>
  <p:transition spd="slow">
    <p:wipe dir="l"/>
  </p:transition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Тема Office">
  <a:themeElements>
    <a:clrScheme name="Стандартная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2026-02-08T05:05:33Z</dcterms:created>
  <dc:creator>Natalia Gubatenko</dc:creator>
</cp:coreProperties>
</file>