
<file path=[Content_Types].xml><?xml version="1.0" encoding="utf-8"?>
<Types xmlns="http://schemas.openxmlformats.org/package/2006/content-types">
  <Default ContentType="application/xml" Extension="xml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3" roundtripDataSignature="AMtx7mhp5H8Ovf3TnO5pjk+WZesSDQVYT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9300EE8-1581-4BE8-8493-E7D6658552CD}">
  <a:tblStyle styleId="{F9300EE8-1581-4BE8-8493-E7D6658552CD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6E6E6"/>
          </a:solidFill>
        </a:fill>
      </a:tcStyle>
    </a:wholeTbl>
    <a:band1H>
      <a:tcTxStyle/>
      <a:tcStyle>
        <a:fill>
          <a:solidFill>
            <a:srgbClr val="CACACA"/>
          </a:solidFill>
        </a:fill>
      </a:tcStyle>
    </a:band1H>
    <a:band2H>
      <a:tcTxStyle/>
    </a:band2H>
    <a:band1V>
      <a:tcTxStyle/>
      <a:tcStyle>
        <a:fill>
          <a:solidFill>
            <a:srgbClr val="CACAC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dk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dk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dk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dk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customschemas.google.com/relationships/presentationmetadata" Target="meta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8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9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1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1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4" name="Google Shape;24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2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2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3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13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4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4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4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14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4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6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6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7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7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Модальные глаголы в английском языке</a:t>
            </a:r>
            <a:endParaRPr/>
          </a:p>
        </p:txBody>
      </p:sp>
      <p:sp>
        <p:nvSpPr>
          <p:cNvPr id="85" name="Google Shape;85;p1"/>
          <p:cNvSpPr txBox="1"/>
          <p:nvPr>
            <p:ph idx="1" type="body"/>
          </p:nvPr>
        </p:nvSpPr>
        <p:spPr>
          <a:xfrm>
            <a:off x="838200" y="1825625"/>
            <a:ext cx="11353800" cy="50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Модальные глаголы (Modal Verbs) — это особые вспомогательные глаголы, которые выражают не само действие, а отношение к нему говорящего (возможность, необходимость, вероятность, желательность).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Они не употребляются самостоятельно, а только в связке со смысловым глаголом.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Главное отличие: Они меняют "окраску" действия.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I write. (Я пишу — факт).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I must write. (Я должен писать — необходимость).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I can write. (Я могу писать — способность).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Основные грамматические признаки</a:t>
            </a:r>
            <a:endParaRPr/>
          </a:p>
        </p:txBody>
      </p:sp>
      <p:sp>
        <p:nvSpPr>
          <p:cNvPr id="91" name="Google Shape;91;p2"/>
          <p:cNvSpPr txBox="1"/>
          <p:nvPr>
            <p:ph idx="1" type="body"/>
          </p:nvPr>
        </p:nvSpPr>
        <p:spPr>
          <a:xfrm>
            <a:off x="838200" y="1825625"/>
            <a:ext cx="11353800" cy="50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1. В 3-м лице единственного числа (he, she, it) они не принимают окончание -s.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He can speak. (Верно)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He cans speak. (Неверно)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2. После них (кроме ought to, have to, be to) всегда следует смысловой глагол в начальной форме без частицы to.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You must go.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She may come.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Основные грамматические признаки</a:t>
            </a:r>
            <a:endParaRPr/>
          </a:p>
        </p:txBody>
      </p:sp>
      <p:sp>
        <p:nvSpPr>
          <p:cNvPr id="97" name="Google Shape;97;p3"/>
          <p:cNvSpPr txBox="1"/>
          <p:nvPr>
            <p:ph idx="1" type="body"/>
          </p:nvPr>
        </p:nvSpPr>
        <p:spPr>
          <a:xfrm>
            <a:off x="838200" y="1825625"/>
            <a:ext cx="11353800" cy="50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3. Вопросы и отрицания образуются без вспомогательных глаголов (do/does/did). В вопросах модальный глагол выносится на первое место, частица not добавляется к нему же.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Can you help me?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He must not (mustn't) do it.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4. Нет форм будущего и прошедшего времени (у большинства). Нельзя сказать "I will can" или "He musted". Для других времен используются их эквиваленты (заменители)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" name="Google Shape;102;p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{F9300EE8-1581-4BE8-8493-E7D6658552CD}</a:tableStyleId>
              </a:tblPr>
              <a:tblGrid>
                <a:gridCol w="1540050"/>
                <a:gridCol w="4555950"/>
                <a:gridCol w="3048000"/>
                <a:gridCol w="3048000"/>
              </a:tblGrid>
              <a:tr h="685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Модальный глагол</a:t>
                      </a:r>
                      <a:endParaRPr sz="1300"/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Значение</a:t>
                      </a:r>
                      <a:endParaRPr sz="1300"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Пример</a:t>
                      </a:r>
                      <a:endParaRPr sz="1300"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Эквивалент (для др. времен)</a:t>
                      </a:r>
                      <a:endParaRPr sz="1300"/>
                    </a:p>
                  </a:txBody>
                  <a:tcPr marT="95250" marB="95250" marR="152400" marL="152400" anchor="ctr"/>
                </a:tc>
              </a:tr>
              <a:tr h="685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Can</a:t>
                      </a:r>
                      <a:endParaRPr b="0"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Физическая или умственная способность, возможность.</a:t>
                      </a:r>
                      <a:endParaRPr sz="1300"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I </a:t>
                      </a:r>
                      <a:r>
                        <a:rPr b="1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can</a:t>
                      </a:r>
                      <a:r>
                        <a:rPr b="0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swim.</a:t>
                      </a: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(Я умею плавать).</a:t>
                      </a:r>
                      <a:endParaRPr sz="1300"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To be able to</a:t>
                      </a: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(быть в состоянии)</a:t>
                      </a:r>
                      <a:endParaRPr sz="1300"/>
                    </a:p>
                  </a:txBody>
                  <a:tcPr marT="95250" marB="95250" marR="91450" marL="152400" anchor="ctr"/>
                </a:tc>
              </a:tr>
              <a:tr h="685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Could</a:t>
                      </a:r>
                      <a:endParaRPr b="0"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1. Вежливая просьба.</a:t>
                      </a:r>
                      <a:b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2. Способность в прошлом.</a:t>
                      </a:r>
                      <a:b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3. Предположение (малая степень).</a:t>
                      </a:r>
                      <a:endParaRPr sz="1300"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Could you open the window?</a:t>
                      </a:r>
                      <a:b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b="0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I could run fast when I was young.</a:t>
                      </a:r>
                      <a:endParaRPr b="0"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Was/were able to</a:t>
                      </a: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(сумел, справился)</a:t>
                      </a:r>
                      <a:endParaRPr sz="1300"/>
                    </a:p>
                  </a:txBody>
                  <a:tcPr marT="95250" marB="95250" marR="91450" marL="152400" anchor="ctr"/>
                </a:tc>
              </a:tr>
              <a:tr h="685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May</a:t>
                      </a:r>
                      <a:endParaRPr b="0"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1. Официальное разрешение.</a:t>
                      </a:r>
                      <a:b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2. Предположение (средняя степень).</a:t>
                      </a:r>
                      <a:endParaRPr sz="1300"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May I come in?</a:t>
                      </a:r>
                      <a:b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b="0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It </a:t>
                      </a:r>
                      <a:r>
                        <a:rPr b="1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may</a:t>
                      </a:r>
                      <a:r>
                        <a:rPr b="0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rain tomorrow.</a:t>
                      </a:r>
                      <a:endParaRPr b="0"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To be allowed to</a:t>
                      </a: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(получить разрешение)</a:t>
                      </a:r>
                      <a:endParaRPr sz="1300"/>
                    </a:p>
                  </a:txBody>
                  <a:tcPr marT="95250" marB="95250" marR="91450" marL="152400" anchor="ctr"/>
                </a:tc>
              </a:tr>
              <a:tr h="685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Might</a:t>
                      </a:r>
                      <a:endParaRPr b="0"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1. Очень вежливая просьба (редко).</a:t>
                      </a:r>
                      <a:b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2. Слабое предположение.</a:t>
                      </a:r>
                      <a:endParaRPr sz="1300"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He </a:t>
                      </a:r>
                      <a:r>
                        <a:rPr b="1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might</a:t>
                      </a:r>
                      <a:r>
                        <a:rPr b="0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be late.</a:t>
                      </a: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(Возможно, он опоздает, но я сомневаюсь).</a:t>
                      </a:r>
                      <a:endParaRPr sz="1300"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(Используется как прошедшая форма </a:t>
                      </a:r>
                      <a:r>
                        <a:rPr b="0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may</a:t>
                      </a: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в косвенной речи)</a:t>
                      </a:r>
                      <a:endParaRPr sz="1300"/>
                    </a:p>
                  </a:txBody>
                  <a:tcPr marT="95250" marB="95250" marR="91450" marL="152400" anchor="ctr"/>
                </a:tc>
              </a:tr>
              <a:tr h="685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Must</a:t>
                      </a:r>
                      <a:endParaRPr b="0"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1. Обязанность, строгий приказ (с точки зрения говорящего).</a:t>
                      </a:r>
                      <a:b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2. Уверенное предположение (логический вывод).</a:t>
                      </a:r>
                      <a:endParaRPr sz="1300"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You </a:t>
                      </a:r>
                      <a:r>
                        <a:rPr b="1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must</a:t>
                      </a:r>
                      <a:r>
                        <a:rPr b="0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do your homework.</a:t>
                      </a:r>
                      <a:b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b="0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He isn't answering, he </a:t>
                      </a:r>
                      <a:r>
                        <a:rPr b="1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must</a:t>
                      </a:r>
                      <a:r>
                        <a:rPr b="0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be busy.</a:t>
                      </a:r>
                      <a:endParaRPr b="0"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To have to</a:t>
                      </a: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(вынужден в силу обстоятельств)</a:t>
                      </a:r>
                      <a:b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b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To be to</a:t>
                      </a: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(по плану)</a:t>
                      </a:r>
                      <a:endParaRPr sz="1300"/>
                    </a:p>
                  </a:txBody>
                  <a:tcPr marT="95250" marB="95250" marR="91450" marL="152400" anchor="ctr"/>
                </a:tc>
              </a:tr>
              <a:tr h="685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Should / Ought to</a:t>
                      </a:r>
                      <a:endParaRPr b="0"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Совет, рекомендация, моральный долг. ("Следует")</a:t>
                      </a:r>
                      <a:endParaRPr sz="1300"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You </a:t>
                      </a:r>
                      <a:r>
                        <a:rPr b="1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should</a:t>
                      </a:r>
                      <a:r>
                        <a:rPr b="0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see a doctor.</a:t>
                      </a:r>
                      <a:b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b="0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We </a:t>
                      </a:r>
                      <a:r>
                        <a:rPr b="1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ought to</a:t>
                      </a:r>
                      <a:r>
                        <a:rPr b="0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respect our parents.</a:t>
                      </a:r>
                      <a:endParaRPr b="0"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—</a:t>
                      </a:r>
                      <a:endParaRPr sz="1300"/>
                    </a:p>
                  </a:txBody>
                  <a:tcPr marT="95250" marB="95250" marR="91450" marL="152400" anchor="ctr"/>
                </a:tc>
              </a:tr>
              <a:tr h="685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Need</a:t>
                      </a:r>
                      <a:endParaRPr b="0"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Нужда в действии (обычно в вопросах и отрицаниях).</a:t>
                      </a:r>
                      <a:endParaRPr sz="1300"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Need I go?</a:t>
                      </a: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(Мне нужно идти?)</a:t>
                      </a:r>
                      <a:b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You </a:t>
                      </a:r>
                      <a:r>
                        <a:rPr b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needn't</a:t>
                      </a: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come. (Тебе не нужно приходить).</a:t>
                      </a:r>
                      <a:endParaRPr sz="1300"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To need to</a:t>
                      </a: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(правильный глагол)</a:t>
                      </a:r>
                      <a:endParaRPr sz="1300"/>
                    </a:p>
                  </a:txBody>
                  <a:tcPr marT="95250" marB="95250" marR="91450" marL="152400" anchor="ctr"/>
                </a:tc>
              </a:tr>
              <a:tr h="685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Have to</a:t>
                      </a:r>
                      <a:endParaRPr b="0"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Вынужденность (обстоятельствами, правилами).</a:t>
                      </a:r>
                      <a:endParaRPr sz="1300"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I </a:t>
                      </a:r>
                      <a:r>
                        <a:rPr b="1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have to</a:t>
                      </a:r>
                      <a:r>
                        <a:rPr b="0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wear a uniform at school.</a:t>
                      </a: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(Я </a:t>
                      </a:r>
                      <a:r>
                        <a:rPr b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вынужден</a:t>
                      </a: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носить форму, такова школа).</a:t>
                      </a:r>
                      <a:endParaRPr sz="1300"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Имеет все формы (has to, had to, will have to).</a:t>
                      </a:r>
                      <a:endParaRPr sz="1300"/>
                    </a:p>
                  </a:txBody>
                  <a:tcPr marT="95250" marB="95250" marR="91450" marL="152400" anchor="ctr"/>
                </a:tc>
              </a:tr>
              <a:tr h="685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Be to</a:t>
                      </a:r>
                      <a:endParaRPr b="0"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Действие по договоренности, плану или приказу.</a:t>
                      </a:r>
                      <a:endParaRPr sz="1300"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We </a:t>
                      </a:r>
                      <a:r>
                        <a:rPr b="1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are to</a:t>
                      </a:r>
                      <a:r>
                        <a:rPr b="0" i="1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meet at 5.</a:t>
                      </a: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(Мы договорились встретиться).</a:t>
                      </a:r>
                      <a:endParaRPr sz="1300"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3392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b="0" lang="ru-RU" sz="13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Имеет формы (am/is/are/was/were to).</a:t>
                      </a:r>
                      <a:endParaRPr sz="1300"/>
                    </a:p>
                  </a:txBody>
                  <a:tcPr marT="95250" marB="95250" marR="91450" marL="15240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Must vs. Have to</a:t>
            </a:r>
            <a:endParaRPr/>
          </a:p>
        </p:txBody>
      </p:sp>
      <p:sp>
        <p:nvSpPr>
          <p:cNvPr id="108" name="Google Shape;108;p5"/>
          <p:cNvSpPr txBox="1"/>
          <p:nvPr>
            <p:ph idx="1" type="body"/>
          </p:nvPr>
        </p:nvSpPr>
        <p:spPr>
          <a:xfrm>
            <a:off x="838200" y="1825625"/>
            <a:ext cx="11353800" cy="50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Must = внутренний долг. Я так считаю, это мое личное мнение.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I must stop smoking. (Я решил сам, это мое убеждение).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Have to = внешняя необходимость. Обстоятельства/правила заставляют.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I have to wear a mask. (Таковы правила больницы, меня заставляют).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В прошедшем времени используется ТОЛЬКО had to.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I had to get up early yesterday. (Вчера мне пришлось встать рано — must в прошлом не существует).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Модальные глаголы для выражения предположений </a:t>
            </a:r>
            <a:endParaRPr/>
          </a:p>
        </p:txBody>
      </p:sp>
      <p:sp>
        <p:nvSpPr>
          <p:cNvPr id="114" name="Google Shape;114;p6"/>
          <p:cNvSpPr txBox="1"/>
          <p:nvPr>
            <p:ph idx="1" type="body"/>
          </p:nvPr>
        </p:nvSpPr>
        <p:spPr>
          <a:xfrm>
            <a:off x="838200" y="1825625"/>
            <a:ext cx="11353800" cy="50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Уверенность, что это факт (100%):Must (+ действие)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He must be at home, the lights are on. (Он должно быть дома, свет горит).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Предположение (средняя вероятность 50%): May / Might / Could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She may know his address. (Она, возможно, знает его адрес).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He might come. (Он, может быть, придет, но я сомневаюсь — might неувереннее, чем may).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Уверенность, что это НЕ факт (0%): Can't / Couldn't (отрицательное предположение)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He can't be a doctor, he is too young. (He может быть, чтобы он был врачом, он слишком молод).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Don't say that! It couldn't be true. (Не может быть, чтобы это было правдой).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9" name="Google Shape;119;p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{F9300EE8-1581-4BE8-8493-E7D6658552CD}</a:tableStyleId>
              </a:tblPr>
              <a:tblGrid>
                <a:gridCol w="2298025"/>
                <a:gridCol w="4535900"/>
                <a:gridCol w="5358075"/>
              </a:tblGrid>
              <a:tr h="857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718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b="0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Конструкция</a:t>
                      </a:r>
                      <a:endParaRPr/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718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b="0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Значение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718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b="0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Пример и перевод</a:t>
                      </a:r>
                      <a:endParaRPr/>
                    </a:p>
                  </a:txBody>
                  <a:tcPr marT="95250" marB="95250" marR="152400" marL="152400" anchor="ctr"/>
                </a:tc>
              </a:tr>
              <a:tr h="857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718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b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Must have + V3</a:t>
                      </a:r>
                      <a:endParaRPr b="0" sz="1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718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b="0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Уверенность, что действие произошло в прошлом.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718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b="0" i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The ground is wet. It </a:t>
                      </a:r>
                      <a:r>
                        <a:rPr b="1" i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must have rained</a:t>
                      </a:r>
                      <a:r>
                        <a:rPr b="0" i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last night.</a:t>
                      </a:r>
                      <a:r>
                        <a:rPr b="0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(Земля мокрая. </a:t>
                      </a:r>
                      <a:r>
                        <a:rPr b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Должно быть, ночью прошел дождь</a:t>
                      </a:r>
                      <a:r>
                        <a:rPr b="0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).</a:t>
                      </a:r>
                      <a:endParaRPr/>
                    </a:p>
                  </a:txBody>
                  <a:tcPr marT="95250" marB="95250" marR="91450" marL="152400" anchor="ctr"/>
                </a:tc>
              </a:tr>
              <a:tr h="857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718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b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May/Might have + V3</a:t>
                      </a:r>
                      <a:endParaRPr b="0" sz="1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718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b="0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Предположение, что действие могло произойти в прошлом (но мы не уверены).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718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b="0" i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She isn't at school. She </a:t>
                      </a:r>
                      <a:r>
                        <a:rPr b="1" i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may have fallen</a:t>
                      </a:r>
                      <a:r>
                        <a:rPr b="0" i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ill.</a:t>
                      </a:r>
                      <a:r>
                        <a:rPr b="0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(Её нет в школе. </a:t>
                      </a:r>
                      <a:r>
                        <a:rPr b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Возможно, она заболела</a:t>
                      </a:r>
                      <a:r>
                        <a:rPr b="0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).</a:t>
                      </a:r>
                      <a:endParaRPr/>
                    </a:p>
                  </a:txBody>
                  <a:tcPr marT="95250" marB="95250" marR="91450" marL="152400" anchor="ctr"/>
                </a:tc>
              </a:tr>
              <a:tr h="857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718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b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Could have + V3</a:t>
                      </a:r>
                      <a:endParaRPr b="0" sz="1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718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b="0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 Сожаление о неиспользованной возможности ("мог бы, но не сделал").</a:t>
                      </a:r>
                      <a:br>
                        <a:rPr b="0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</a:br>
                      <a:r>
                        <a:rPr b="0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 Предположение.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718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b="0" i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You </a:t>
                      </a:r>
                      <a:r>
                        <a:rPr b="1" i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could have helped</a:t>
                      </a:r>
                      <a:r>
                        <a:rPr b="0" i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me!</a:t>
                      </a:r>
                      <a:r>
                        <a:rPr b="0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(Ты </a:t>
                      </a:r>
                      <a:r>
                        <a:rPr b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мог бы помочь</a:t>
                      </a:r>
                      <a:r>
                        <a:rPr b="0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мне! — но не помог).</a:t>
                      </a:r>
                      <a:endParaRPr/>
                    </a:p>
                  </a:txBody>
                  <a:tcPr marT="95250" marB="95250" marR="91450" marL="152400" anchor="ctr"/>
                </a:tc>
              </a:tr>
              <a:tr h="857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718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b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Should have + V3</a:t>
                      </a:r>
                      <a:endParaRPr b="0" sz="1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718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b="0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Критика или сожаление ("следовало бы сделать, но не сделали").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718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b="0" i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 </a:t>
                      </a:r>
                      <a:r>
                        <a:rPr b="1" i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should have called</a:t>
                      </a:r>
                      <a:r>
                        <a:rPr b="0" i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her yesterday.</a:t>
                      </a:r>
                      <a:r>
                        <a:rPr b="0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(Мне </a:t>
                      </a:r>
                      <a:r>
                        <a:rPr b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следовало позвонить</a:t>
                      </a:r>
                      <a:r>
                        <a:rPr b="0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ей вчера — а я не позвонил).</a:t>
                      </a:r>
                      <a:endParaRPr/>
                    </a:p>
                  </a:txBody>
                  <a:tcPr marT="95250" marB="95250" marR="91450" marL="152400" anchor="ctr"/>
                </a:tc>
              </a:tr>
              <a:tr h="857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718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b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Shouldn't have + V3</a:t>
                      </a:r>
                      <a:endParaRPr b="0" sz="1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718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b="0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Критика ("не следовало делать, а ты сделал").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718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b="0" i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You </a:t>
                      </a:r>
                      <a:r>
                        <a:rPr b="1" i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shouldn't have said</a:t>
                      </a:r>
                      <a:r>
                        <a:rPr b="0" i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that.</a:t>
                      </a:r>
                      <a:r>
                        <a:rPr b="0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(Тебе </a:t>
                      </a:r>
                      <a:r>
                        <a:rPr b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не следовало этого говорить</a:t>
                      </a:r>
                      <a:r>
                        <a:rPr b="0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).</a:t>
                      </a:r>
                      <a:endParaRPr/>
                    </a:p>
                  </a:txBody>
                  <a:tcPr marT="95250" marB="95250" marR="91450" marL="152400" anchor="ctr"/>
                </a:tc>
              </a:tr>
              <a:tr h="857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718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b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Needn't have + V3</a:t>
                      </a:r>
                      <a:endParaRPr b="0" sz="1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718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b="0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Действие было совершено, но оно было лишним (не было нужды).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718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b="0" i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 </a:t>
                      </a:r>
                      <a:r>
                        <a:rPr b="1" i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needn't have cooked</a:t>
                      </a:r>
                      <a:r>
                        <a:rPr b="0" i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so much food.</a:t>
                      </a:r>
                      <a:r>
                        <a:rPr b="0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(Мне </a:t>
                      </a:r>
                      <a:r>
                        <a:rPr b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не нужно было готовить</a:t>
                      </a:r>
                      <a:r>
                        <a:rPr b="0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столько еды — оказалось много).</a:t>
                      </a:r>
                      <a:endParaRPr/>
                    </a:p>
                  </a:txBody>
                  <a:tcPr marT="95250" marB="95250" marR="91450" marL="152400" anchor="ctr"/>
                </a:tc>
              </a:tr>
              <a:tr h="857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718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b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Can't/Couldn't have + V3</a:t>
                      </a:r>
                      <a:endParaRPr b="0" sz="1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718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b="0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Уверенность, что действие НЕ могло произойти в прошлом.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718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b="0" i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He </a:t>
                      </a:r>
                      <a:r>
                        <a:rPr b="1" i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couldn't have taken</a:t>
                      </a:r>
                      <a:r>
                        <a:rPr b="0" i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the money; he wasn't here.</a:t>
                      </a:r>
                      <a:r>
                        <a:rPr b="0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(Не может быть, чтобы он </a:t>
                      </a:r>
                      <a:r>
                        <a:rPr b="1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взял</a:t>
                      </a:r>
                      <a:r>
                        <a:rPr b="0" lang="ru-RU" sz="1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деньги, его здесь не было).</a:t>
                      </a:r>
                      <a:endParaRPr/>
                    </a:p>
                  </a:txBody>
                  <a:tcPr marT="95250" marB="95250" marR="91450" marL="152400" anchor="ctr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2026-02-15T10:38:38Z</dcterms:created>
  <dc:creator>Natalia Gubatenko</dc:creator>
</cp:coreProperties>
</file>