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0" r:id="rId2"/>
    <p:sldId id="256" r:id="rId3"/>
    <p:sldId id="257" r:id="rId4"/>
    <p:sldId id="262" r:id="rId5"/>
    <p:sldId id="263" r:id="rId6"/>
    <p:sldId id="264" r:id="rId7"/>
    <p:sldId id="259" r:id="rId8"/>
    <p:sldId id="271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BB15D3-30D4-46BE-AFDB-D86F9442C135}" v="1582" dt="2022-04-17T05:59:48.7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5" autoAdjust="0"/>
    <p:restoredTop sz="94316" autoAdjust="0"/>
  </p:normalViewPr>
  <p:slideViewPr>
    <p:cSldViewPr snapToGrid="0">
      <p:cViewPr varScale="1">
        <p:scale>
          <a:sx n="109" d="100"/>
          <a:sy n="109" d="100"/>
        </p:scale>
        <p:origin x="-63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2/22/2026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0" y="452717"/>
            <a:ext cx="9760633" cy="1976973"/>
          </a:xfrm>
        </p:spPr>
        <p:txBody>
          <a:bodyPr/>
          <a:lstStyle/>
          <a:p>
            <a:r>
              <a:rPr lang="ru-RU" dirty="0" smtClean="0"/>
              <a:t>Открытый урок по теме: «Натуральные числа, целые числа, дроби»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2638697"/>
            <a:ext cx="8946541" cy="3609702"/>
          </a:xfrm>
        </p:spPr>
        <p:txBody>
          <a:bodyPr>
            <a:normAutofit/>
          </a:bodyPr>
          <a:lstStyle/>
          <a:p>
            <a:r>
              <a:rPr lang="ru-RU" dirty="0" smtClean="0"/>
              <a:t>Этот урок рекомендуется для обобщения знаний в области математики, полученных в </a:t>
            </a:r>
            <a:r>
              <a:rPr lang="ru-RU" dirty="0" smtClean="0"/>
              <a:t>начальной </a:t>
            </a:r>
            <a:r>
              <a:rPr lang="ru-RU" dirty="0" smtClean="0"/>
              <a:t>школе, 5,6 классах и подготовки к изучению новых предметов – алгебры и геометрии.</a:t>
            </a:r>
          </a:p>
          <a:p>
            <a:r>
              <a:rPr lang="ru-RU" dirty="0" smtClean="0"/>
              <a:t>Урок может быть использован для обобщающего повторения, подготовки к ВПР за курс начальной школы в 4,5,6 классах. </a:t>
            </a:r>
          </a:p>
          <a:p>
            <a:r>
              <a:rPr lang="ru-RU" dirty="0" smtClean="0"/>
              <a:t>В данном материале использована методика подачи материала в виде опорных конспектов. Один опорный конспект включает в себя программы 4,5,6 класса.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Резиновые номера на стене">
            <a:extLst>
              <a:ext uri="{FF2B5EF4-FFF2-40B4-BE49-F238E27FC236}">
                <a16:creationId xmlns:a16="http://schemas.microsoft.com/office/drawing/2014/main" xmlns="" id="{201B7B81-76DB-5ADC-5C42-1B1B359250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278" r="9085" b="-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ru-RU" dirty="0"/>
              <a:t>Натуральные числа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885E190-58DD-42DD-A4A8-401E15C92A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53972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9ECDD5C-152A-4CC7-8333-0F367B3A62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F5C92A3-369B-43F3-BDCE-E560B1B0EC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xmlns="" id="{AEBE9F1A-B38D-446E-83AE-14B17CE77F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15B5014-A7EC-4BA6-9C83-8840CF81DB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022C43AB-86D7-420D-8AD7-DC0A15FDD0A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E3EB826-A471-488F-9E8A-D65528A3C0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FB3CEA1-88D9-42FB-88ED-1E9807FE65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A6C928E-4252-4F33-8C34-E50A12A317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0447" y="531225"/>
            <a:ext cx="4310742" cy="5747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97060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7">
            <a:extLst>
              <a:ext uri="{FF2B5EF4-FFF2-40B4-BE49-F238E27FC236}">
                <a16:creationId xmlns:a16="http://schemas.microsoft.com/office/drawing/2014/main" xmlns="" id="{052BEFF1-896C-45B1-B02C-96A6A1BC38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xmlns="" id="{BB237A14-61B1-4C00-A670-5D8D68A866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>
                  <a:alpha val="20000"/>
                </a:schemeClr>
              </a:solidFill>
            </a:endParaRPr>
          </a:p>
        </p:txBody>
      </p:sp>
      <p:sp>
        <p:nvSpPr>
          <p:cNvPr id="25" name="Freeform: Shape 11">
            <a:extLst>
              <a:ext uri="{FF2B5EF4-FFF2-40B4-BE49-F238E27FC236}">
                <a16:creationId xmlns:a16="http://schemas.microsoft.com/office/drawing/2014/main" xmlns="" id="{8598F259-6F54-47A3-8D13-1603D786A3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xmlns="" id="{0BA768A8-4FED-4ED8-9E46-6BE72188EC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F3EE20-4DFA-0CB4-5CE9-5EE6854F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pPr algn="r"/>
            <a:r>
              <a:rPr lang="ru-RU" sz="3600" dirty="0">
                <a:solidFill>
                  <a:srgbClr val="FFFFFF"/>
                </a:solidFill>
              </a:rPr>
              <a:t>Практическое задание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921A44-0AB3-0970-7962-B359CA399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1645920"/>
            <a:ext cx="5919503" cy="4470821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ru-RU" sz="1800" dirty="0" smtClean="0"/>
              <a:t>1. Запишите </a:t>
            </a:r>
            <a:r>
              <a:rPr lang="ru-RU" sz="1800" dirty="0"/>
              <a:t>все </a:t>
            </a:r>
            <a:r>
              <a:rPr lang="ru-RU" sz="1800" dirty="0" smtClean="0"/>
              <a:t>цифры.</a:t>
            </a:r>
          </a:p>
          <a:p>
            <a:pPr marL="457200" indent="-457200">
              <a:buNone/>
            </a:pPr>
            <a:r>
              <a:rPr lang="ru-RU" sz="1800" dirty="0" smtClean="0"/>
              <a:t>2. </a:t>
            </a:r>
            <a:r>
              <a:rPr lang="ru-RU" sz="1800" dirty="0" smtClean="0"/>
              <a:t>Обведите </a:t>
            </a:r>
            <a:r>
              <a:rPr lang="ru-RU" sz="1800" dirty="0"/>
              <a:t>четные </a:t>
            </a:r>
            <a:r>
              <a:rPr lang="ru-RU" sz="1800" dirty="0" smtClean="0"/>
              <a:t>цифры.</a:t>
            </a:r>
          </a:p>
          <a:p>
            <a:pPr marL="457200" indent="-457200">
              <a:buNone/>
            </a:pPr>
            <a:r>
              <a:rPr lang="ru-RU" sz="1800" dirty="0" smtClean="0"/>
              <a:t>3. </a:t>
            </a:r>
            <a:r>
              <a:rPr lang="ru-RU" sz="1800" dirty="0" smtClean="0"/>
              <a:t>Подчеркните </a:t>
            </a:r>
            <a:r>
              <a:rPr lang="ru-RU" sz="1800" dirty="0"/>
              <a:t>нечетные </a:t>
            </a:r>
            <a:r>
              <a:rPr lang="ru-RU" sz="1800" dirty="0" smtClean="0"/>
              <a:t>цифры.</a:t>
            </a:r>
          </a:p>
          <a:p>
            <a:pPr marL="457200" indent="-457200">
              <a:buNone/>
            </a:pPr>
            <a:r>
              <a:rPr lang="ru-RU" sz="1800" dirty="0" smtClean="0"/>
              <a:t>4. </a:t>
            </a:r>
            <a:r>
              <a:rPr lang="ru-RU" sz="1800" dirty="0" smtClean="0"/>
              <a:t>Запишите </a:t>
            </a:r>
            <a:r>
              <a:rPr lang="ru-RU" sz="1800" dirty="0"/>
              <a:t>двузначное круглое </a:t>
            </a:r>
            <a:r>
              <a:rPr lang="ru-RU" sz="1800" dirty="0" smtClean="0"/>
              <a:t>число.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5. Запишите </a:t>
            </a:r>
            <a:r>
              <a:rPr lang="ru-RU" sz="1800" dirty="0"/>
              <a:t>трехзначное число </a:t>
            </a:r>
            <a:r>
              <a:rPr lang="ru-RU" sz="1800" dirty="0" smtClean="0"/>
              <a:t>делящееся </a:t>
            </a:r>
            <a:r>
              <a:rPr lang="ru-RU" sz="1800" dirty="0"/>
              <a:t>на </a:t>
            </a:r>
            <a:r>
              <a:rPr lang="ru-RU" sz="1800" dirty="0" smtClean="0"/>
              <a:t>2.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6. Запишите </a:t>
            </a:r>
            <a:r>
              <a:rPr lang="ru-RU" sz="1800" dirty="0"/>
              <a:t>четырехзначные делящееся на </a:t>
            </a:r>
            <a:r>
              <a:rPr lang="ru-RU" sz="1800" dirty="0" smtClean="0"/>
              <a:t>5.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7. Запишите </a:t>
            </a:r>
            <a:r>
              <a:rPr lang="ru-RU" sz="1800" dirty="0"/>
              <a:t>число делящееся на </a:t>
            </a:r>
            <a:r>
              <a:rPr lang="ru-RU" sz="1800" dirty="0" smtClean="0"/>
              <a:t>25.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8. Запишите </a:t>
            </a:r>
            <a:r>
              <a:rPr lang="ru-RU" sz="1800" dirty="0"/>
              <a:t>число делящееся на </a:t>
            </a:r>
            <a:r>
              <a:rPr lang="ru-RU" sz="1800" dirty="0" smtClean="0"/>
              <a:t>4.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9. Запишите </a:t>
            </a:r>
            <a:r>
              <a:rPr lang="ru-RU" sz="1800" dirty="0"/>
              <a:t>число делящееся на </a:t>
            </a:r>
            <a:r>
              <a:rPr lang="ru-RU" sz="1800" dirty="0" smtClean="0"/>
              <a:t>3.</a:t>
            </a:r>
            <a:endParaRPr lang="ru-RU" sz="1800" dirty="0"/>
          </a:p>
          <a:p>
            <a:pPr marL="457200" indent="-457200">
              <a:buClr>
                <a:srgbClr val="8AD0D6"/>
              </a:buClr>
              <a:buNone/>
            </a:pPr>
            <a:r>
              <a:rPr lang="ru-RU" sz="1800" dirty="0" smtClean="0"/>
              <a:t>10. Запишите </a:t>
            </a:r>
            <a:r>
              <a:rPr lang="ru-RU" sz="1800" dirty="0"/>
              <a:t>число делящееся на </a:t>
            </a:r>
            <a:r>
              <a:rPr lang="ru-RU" sz="1800" dirty="0" smtClean="0"/>
              <a:t>9.</a:t>
            </a:r>
            <a:r>
              <a:rPr lang="ru-RU" sz="1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1076250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1D82C99-671A-E51F-4A57-D8BC911C4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073" y="526942"/>
            <a:ext cx="9220838" cy="6121830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dirty="0" smtClean="0"/>
              <a:t> </a:t>
            </a:r>
            <a:r>
              <a:rPr lang="ru-RU" sz="2000" dirty="0" smtClean="0">
                <a:solidFill>
                  <a:prstClr val="white"/>
                </a:solidFill>
                <a:ea typeface="+mn-ea"/>
                <a:cs typeface="+mn-cs"/>
              </a:rPr>
              <a:t> </a:t>
            </a:r>
            <a:br>
              <a:rPr lang="ru-RU" sz="20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>1.</a:t>
            </a:r>
            <a: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</a:rPr>
              <a:t/>
            </a:r>
            <a:br>
              <a:rPr lang="ru-RU" sz="2400" dirty="0" smtClean="0">
                <a:solidFill>
                  <a:prstClr val="white"/>
                </a:solidFill>
              </a:rPr>
            </a:br>
            <a:r>
              <a:rPr lang="ru-RU" sz="2400" dirty="0" smtClean="0">
                <a:solidFill>
                  <a:prstClr val="white"/>
                </a:solidFill>
              </a:rPr>
              <a:t>а</a:t>
            </a:r>
            <a:r>
              <a:rPr lang="ru-RU" sz="2400" dirty="0">
                <a:solidFill>
                  <a:prstClr val="white"/>
                </a:solidFill>
              </a:rPr>
              <a:t>)  Запишите координаты точек А (   ) ; </a:t>
            </a:r>
            <a:r>
              <a:rPr lang="en-US" sz="2400" dirty="0">
                <a:solidFill>
                  <a:prstClr val="white"/>
                </a:solidFill>
              </a:rPr>
              <a:t>B (   )</a:t>
            </a:r>
            <a:r>
              <a:rPr lang="ru-RU" sz="2400" dirty="0">
                <a:solidFill>
                  <a:prstClr val="white"/>
                </a:solidFill>
              </a:rPr>
              <a:t> ; </a:t>
            </a:r>
            <a:r>
              <a:rPr lang="en-US" sz="2400" dirty="0">
                <a:solidFill>
                  <a:prstClr val="white"/>
                </a:solidFill>
              </a:rPr>
              <a:t>C (   )</a:t>
            </a:r>
            <a:r>
              <a:rPr lang="ru-RU" sz="2400" dirty="0">
                <a:solidFill>
                  <a:prstClr val="white"/>
                </a:solidFill>
              </a:rPr>
              <a:t> </a:t>
            </a:r>
            <a:br>
              <a:rPr lang="ru-RU" sz="2400" dirty="0">
                <a:solidFill>
                  <a:prstClr val="white"/>
                </a:solidFill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>б) Отметьте на координатном луче точки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D (3) </a:t>
            </a: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>; 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E (7) </a:t>
            </a: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>;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F (9)</a:t>
            </a:r>
            <a:b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400" dirty="0" smtClean="0">
                <a:solidFill>
                  <a:prstClr val="white"/>
                </a:solidFill>
                <a:ea typeface="+mn-ea"/>
                <a:cs typeface="+mn-cs"/>
              </a:rPr>
              <a:t>2. Найдите длину отрезка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 AB =</a:t>
            </a:r>
            <a:b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en-US" sz="24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                                               BC =</a:t>
            </a:r>
            <a:b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</a:br>
            <a:r>
              <a:rPr lang="en-US" sz="24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en-US" sz="2400" dirty="0" smtClean="0">
                <a:solidFill>
                  <a:prstClr val="white"/>
                </a:solidFill>
                <a:ea typeface="+mn-ea"/>
                <a:cs typeface="+mn-cs"/>
              </a:rPr>
              <a:t>                                               AC =</a:t>
            </a:r>
            <a:endParaRPr lang="ru-RU" sz="2400" dirty="0">
              <a:solidFill>
                <a:prstClr val="white"/>
              </a:solidFill>
              <a:ea typeface="+mn-ea"/>
              <a:cs typeface="+mn-cs"/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0223344"/>
              </p:ext>
            </p:extLst>
          </p:nvPr>
        </p:nvGraphicFramePr>
        <p:xfrm>
          <a:off x="1069749" y="2144804"/>
          <a:ext cx="9241294" cy="76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380">
                  <a:extLst>
                    <a:ext uri="{9D8B030D-6E8A-4147-A177-3AD203B41FA5}">
                      <a16:colId xmlns:a16="http://schemas.microsoft.com/office/drawing/2014/main" xmlns="" val="2820999862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2816899655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1394713308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2148684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3367263186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1107357634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3714128129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3854824327"/>
                    </a:ext>
                  </a:extLst>
                </a:gridCol>
                <a:gridCol w="939133">
                  <a:extLst>
                    <a:ext uri="{9D8B030D-6E8A-4147-A177-3AD203B41FA5}">
                      <a16:colId xmlns:a16="http://schemas.microsoft.com/office/drawing/2014/main" xmlns="" val="2879380416"/>
                    </a:ext>
                  </a:extLst>
                </a:gridCol>
                <a:gridCol w="1481850">
                  <a:extLst>
                    <a:ext uri="{9D8B030D-6E8A-4147-A177-3AD203B41FA5}">
                      <a16:colId xmlns:a16="http://schemas.microsoft.com/office/drawing/2014/main" xmlns="" val="3768319618"/>
                    </a:ext>
                  </a:extLst>
                </a:gridCol>
              </a:tblGrid>
              <a:tr h="3820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722970"/>
                  </a:ext>
                </a:extLst>
              </a:tr>
              <a:tr h="3820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6084327"/>
                  </a:ext>
                </a:extLst>
              </a:tr>
            </a:tbl>
          </a:graphicData>
        </a:graphic>
      </p:graphicFrame>
      <p:cxnSp>
        <p:nvCxnSpPr>
          <p:cNvPr id="14" name="Прямая со стрелкой 13"/>
          <p:cNvCxnSpPr>
            <a:stCxn id="12" idx="1"/>
          </p:cNvCxnSpPr>
          <p:nvPr/>
        </p:nvCxnSpPr>
        <p:spPr>
          <a:xfrm flipV="1">
            <a:off x="1069749" y="2526823"/>
            <a:ext cx="1003693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952786" y="23485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2848736" y="23485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3744686" y="23485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4640636" y="23485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553832" y="2378732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467028" y="2378732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7378473" y="234084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8274420" y="2378732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9124714" y="23330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10037910" y="2378732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1039593" y="2348593"/>
            <a:ext cx="3" cy="3564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29899" y="2908844"/>
            <a:ext cx="294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1735810" y="2908844"/>
            <a:ext cx="433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65707" y="2908844"/>
            <a:ext cx="340963" cy="38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626603" y="2908844"/>
            <a:ext cx="35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477904" y="2927967"/>
            <a:ext cx="32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5348472" y="2908844"/>
            <a:ext cx="34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6261315" y="2908844"/>
            <a:ext cx="40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7253207" y="2908844"/>
            <a:ext cx="340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8121112" y="2908844"/>
            <a:ext cx="40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9004515" y="2927967"/>
            <a:ext cx="364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9821984" y="2927967"/>
            <a:ext cx="624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10657236" y="2743301"/>
            <a:ext cx="44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2665707" y="1797803"/>
            <a:ext cx="52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  <a:endParaRPr lang="ru-RU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365710" y="1797803"/>
            <a:ext cx="649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9814418" y="1751769"/>
            <a:ext cx="489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</a:t>
            </a:r>
            <a:endParaRPr lang="ru-RU" b="1" dirty="0"/>
          </a:p>
        </p:txBody>
      </p:sp>
      <p:sp>
        <p:nvSpPr>
          <p:cNvPr id="55" name="Овал 54"/>
          <p:cNvSpPr/>
          <p:nvPr/>
        </p:nvSpPr>
        <p:spPr>
          <a:xfrm>
            <a:off x="2793198" y="2447274"/>
            <a:ext cx="139485" cy="10968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452640" y="2471979"/>
            <a:ext cx="139485" cy="10968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9989204" y="2456479"/>
            <a:ext cx="139485" cy="10968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666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Резиновые номера на стене">
            <a:extLst>
              <a:ext uri="{FF2B5EF4-FFF2-40B4-BE49-F238E27FC236}">
                <a16:creationId xmlns:a16="http://schemas.microsoft.com/office/drawing/2014/main" xmlns="" id="{201B7B81-76DB-5ADC-5C42-1B1B359250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</a:blip>
          <a:srcRect t="23278" r="9085" b="-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r>
              <a:rPr lang="ru-RU" dirty="0">
                <a:ea typeface="+mj-lt"/>
                <a:cs typeface="+mj-lt"/>
              </a:rPr>
              <a:t>Множество целых чисел</a:t>
            </a:r>
          </a:p>
          <a:p>
            <a:endParaRPr lang="ru-RU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885E190-58DD-42DD-A4A8-401E15C92A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40455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9ECDD5C-152A-4CC7-8333-0F367B3A62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F5C92A3-369B-43F3-BDCE-E560B1B0EC8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xmlns="" id="{AEBE9F1A-B38D-446E-83AE-14B17CE77FF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15B5014-A7EC-4BA6-9C83-8840CF81DB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022C43AB-86D7-420D-8AD7-DC0A15FDD0A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E3EB826-A471-488F-9E8A-D65528A3C0C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FB3CEA1-88D9-42FB-88ED-1E9807FE659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9A6C928E-4252-4F33-8C34-E50A12A3170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84023" y="515257"/>
            <a:ext cx="4361906" cy="5815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9374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7">
            <a:extLst>
              <a:ext uri="{FF2B5EF4-FFF2-40B4-BE49-F238E27FC236}">
                <a16:creationId xmlns:a16="http://schemas.microsoft.com/office/drawing/2014/main" xmlns="" id="{052BEFF1-896C-45B1-B02C-96A6A1BC38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xmlns="" id="{BB237A14-61B1-4C00-A670-5D8D68A866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chemeClr val="tx1">
                  <a:alpha val="20000"/>
                </a:schemeClr>
              </a:solidFill>
            </a:endParaRPr>
          </a:p>
        </p:txBody>
      </p:sp>
      <p:sp>
        <p:nvSpPr>
          <p:cNvPr id="25" name="Freeform: Shape 11">
            <a:extLst>
              <a:ext uri="{FF2B5EF4-FFF2-40B4-BE49-F238E27FC236}">
                <a16:creationId xmlns:a16="http://schemas.microsoft.com/office/drawing/2014/main" xmlns="" id="{8598F259-6F54-47A3-8D13-1603D786A3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xmlns="" id="{0BA768A8-4FED-4ED8-9E46-6BE72188EC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EF3EE20-4DFA-0CB4-5CE9-5EE6854FF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pPr algn="r"/>
            <a:r>
              <a:rPr lang="ru-RU" sz="3600" dirty="0">
                <a:solidFill>
                  <a:srgbClr val="FFFFFF"/>
                </a:solidFill>
              </a:rPr>
              <a:t>Практическое задание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921A44-0AB3-0970-7962-B359CA399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1645920"/>
            <a:ext cx="5919503" cy="4470821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b="1" dirty="0" smtClean="0">
                <a:latin typeface="+mn-lt"/>
              </a:rPr>
              <a:t>1</a:t>
            </a:r>
            <a:r>
              <a:rPr lang="ru-RU" sz="1900" dirty="0" smtClean="0">
                <a:latin typeface="+mn-lt"/>
              </a:rPr>
              <a:t>. Сравните числа: </a:t>
            </a:r>
          </a:p>
          <a:p>
            <a:pPr marL="0" indent="0">
              <a:buNone/>
            </a:pPr>
            <a:r>
              <a:rPr lang="ru-RU" sz="1900" dirty="0" smtClean="0">
                <a:latin typeface="+mn-lt"/>
              </a:rPr>
              <a:t>            2  и  3  ;   0 и 4   ;  4  и 4  ;   5 и 1 ; </a:t>
            </a:r>
          </a:p>
          <a:p>
            <a:pPr marL="0" indent="0">
              <a:buNone/>
            </a:pPr>
            <a:endParaRPr lang="ru-RU" sz="1900" dirty="0" smtClean="0">
              <a:latin typeface="+mn-lt"/>
            </a:endParaRPr>
          </a:p>
          <a:p>
            <a:pPr marL="0" indent="0">
              <a:buNone/>
            </a:pPr>
            <a:r>
              <a:rPr lang="ru-RU" sz="1900" b="1" dirty="0" smtClean="0">
                <a:latin typeface="+mn-lt"/>
              </a:rPr>
              <a:t>2</a:t>
            </a:r>
            <a:r>
              <a:rPr lang="ru-RU" sz="1900" b="1" dirty="0" smtClean="0">
                <a:latin typeface="+mn-lt"/>
              </a:rPr>
              <a:t>. </a:t>
            </a:r>
            <a:r>
              <a:rPr lang="ru-RU" sz="1900" dirty="0" smtClean="0">
                <a:latin typeface="+mn-lt"/>
              </a:rPr>
              <a:t>15, 213, 801, 108, 820, 425, 750, 23, 29, 144</a:t>
            </a:r>
          </a:p>
          <a:p>
            <a:pPr marL="0" indent="0">
              <a:buNone/>
            </a:pPr>
            <a:r>
              <a:rPr lang="ru-RU" sz="1900" dirty="0" smtClean="0">
                <a:latin typeface="+mn-lt"/>
              </a:rPr>
              <a:t>Выпишите </a:t>
            </a:r>
            <a:r>
              <a:rPr lang="ru-RU" sz="1900" dirty="0" smtClean="0">
                <a:latin typeface="+mn-lt"/>
              </a:rPr>
              <a:t>числа: </a:t>
            </a:r>
          </a:p>
          <a:p>
            <a:r>
              <a:rPr lang="ru-RU" sz="1900" dirty="0" smtClean="0">
                <a:latin typeface="+mn-lt"/>
              </a:rPr>
              <a:t>четные </a:t>
            </a:r>
            <a:endParaRPr lang="ru-RU" sz="1900" dirty="0" smtClean="0">
              <a:latin typeface="+mn-lt"/>
            </a:endParaRPr>
          </a:p>
          <a:p>
            <a:r>
              <a:rPr lang="ru-RU" sz="1900" dirty="0" smtClean="0">
                <a:latin typeface="+mn-lt"/>
              </a:rPr>
              <a:t> круглые</a:t>
            </a:r>
          </a:p>
          <a:p>
            <a:r>
              <a:rPr lang="ru-RU" sz="1900" dirty="0" smtClean="0">
                <a:latin typeface="+mn-lt"/>
              </a:rPr>
              <a:t>простые </a:t>
            </a:r>
            <a:endParaRPr lang="ru-RU" sz="1900" dirty="0" smtClean="0">
              <a:latin typeface="+mn-lt"/>
            </a:endParaRPr>
          </a:p>
          <a:p>
            <a:r>
              <a:rPr lang="ru-RU" sz="1900" dirty="0" smtClean="0">
                <a:latin typeface="+mn-lt"/>
              </a:rPr>
              <a:t>делящееся на 25</a:t>
            </a:r>
          </a:p>
          <a:p>
            <a:r>
              <a:rPr lang="ru-RU" sz="1900" dirty="0" smtClean="0">
                <a:latin typeface="+mn-lt"/>
              </a:rPr>
              <a:t>делящееся на 3</a:t>
            </a:r>
          </a:p>
          <a:p>
            <a:r>
              <a:rPr lang="ru-RU" sz="1900" dirty="0" smtClean="0">
                <a:latin typeface="+mn-lt"/>
              </a:rPr>
              <a:t>делящееся на 9</a:t>
            </a:r>
          </a:p>
          <a:p>
            <a:pPr marL="457200" indent="-457200"/>
            <a:r>
              <a:rPr lang="ru-RU" sz="1900" dirty="0" smtClean="0">
                <a:latin typeface="+mn-lt"/>
              </a:rPr>
              <a:t>делящееся на 4 </a:t>
            </a:r>
          </a:p>
          <a:p>
            <a:pPr marL="457200" indent="-45720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076250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940" y="185980"/>
            <a:ext cx="9491914" cy="60624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dirty="0" smtClean="0">
                <a:latin typeface="Bookman Old Style" panose="02050604050505020204" pitchFamily="18" charset="0"/>
              </a:rPr>
              <a:t>3. Запишите римские числа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пять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п</a:t>
            </a:r>
            <a:r>
              <a:rPr lang="ru-RU" dirty="0" smtClean="0"/>
              <a:t>ятьдесят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с</a:t>
            </a:r>
            <a:r>
              <a:rPr lang="ru-RU" dirty="0" smtClean="0"/>
              <a:t>то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п</a:t>
            </a:r>
            <a:r>
              <a:rPr lang="ru-RU" dirty="0" smtClean="0"/>
              <a:t>ятьсот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т</a:t>
            </a:r>
            <a:r>
              <a:rPr lang="ru-RU" dirty="0" smtClean="0"/>
              <a:t>ысяча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о</a:t>
            </a:r>
            <a:r>
              <a:rPr lang="ru-RU" dirty="0" smtClean="0"/>
              <a:t>дна тысяча пятьсот пятьдесят четыре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53449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604</TotalTime>
  <Words>258</Words>
  <Application>Microsoft Office PowerPoint</Application>
  <PresentationFormat>Произвольный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Ион</vt:lpstr>
      <vt:lpstr>Открытый урок по теме: «Натуральные числа, целые числа, дроби»</vt:lpstr>
      <vt:lpstr>Натуральные числа </vt:lpstr>
      <vt:lpstr>Слайд 3</vt:lpstr>
      <vt:lpstr>Практическое задание </vt:lpstr>
      <vt:lpstr>    1.      а)  Запишите координаты точек А (   ) ; B (   ) ; C (   )    б) Отметьте на координатном луче точки D (3) ;  E (7) ; F (9)  2. Найдите длину отрезка  AB =                                                 BC =                                                 AC =</vt:lpstr>
      <vt:lpstr>Множество целых чисел </vt:lpstr>
      <vt:lpstr>Слайд 7</vt:lpstr>
      <vt:lpstr>Практическое задание 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Натуральные числа</dc:title>
  <dc:creator>м</dc:creator>
  <cp:lastModifiedBy>Comp</cp:lastModifiedBy>
  <cp:revision>171</cp:revision>
  <dcterms:created xsi:type="dcterms:W3CDTF">2022-04-13T13:43:40Z</dcterms:created>
  <dcterms:modified xsi:type="dcterms:W3CDTF">2026-02-22T14:14:21Z</dcterms:modified>
</cp:coreProperties>
</file>