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654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EEF5FA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001A46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2/22/2026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EEF5FA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1A46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2/22/2026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EEF5FA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2/22/2026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B8E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1604772"/>
            <a:ext cx="15654655" cy="7077709"/>
          </a:xfrm>
          <a:custGeom>
            <a:avLst/>
            <a:gdLst/>
            <a:ahLst/>
            <a:cxnLst/>
            <a:rect l="l" t="t" r="r" b="b"/>
            <a:pathLst>
              <a:path w="15654655" h="7077709">
                <a:moveTo>
                  <a:pt x="12115800" y="0"/>
                </a:moveTo>
                <a:lnTo>
                  <a:pt x="0" y="0"/>
                </a:lnTo>
                <a:lnTo>
                  <a:pt x="0" y="7077456"/>
                </a:lnTo>
                <a:lnTo>
                  <a:pt x="12115800" y="7077456"/>
                </a:lnTo>
                <a:lnTo>
                  <a:pt x="12164185" y="7077131"/>
                </a:lnTo>
                <a:lnTo>
                  <a:pt x="12212415" y="7076162"/>
                </a:lnTo>
                <a:lnTo>
                  <a:pt x="12260485" y="7074552"/>
                </a:lnTo>
                <a:lnTo>
                  <a:pt x="12308391" y="7072304"/>
                </a:lnTo>
                <a:lnTo>
                  <a:pt x="12356128" y="7069424"/>
                </a:lnTo>
                <a:lnTo>
                  <a:pt x="12403693" y="7065915"/>
                </a:lnTo>
                <a:lnTo>
                  <a:pt x="12451082" y="7061781"/>
                </a:lnTo>
                <a:lnTo>
                  <a:pt x="12498290" y="7057027"/>
                </a:lnTo>
                <a:lnTo>
                  <a:pt x="12545313" y="7051656"/>
                </a:lnTo>
                <a:lnTo>
                  <a:pt x="12592147" y="7045673"/>
                </a:lnTo>
                <a:lnTo>
                  <a:pt x="12638788" y="7039081"/>
                </a:lnTo>
                <a:lnTo>
                  <a:pt x="12685232" y="7031886"/>
                </a:lnTo>
                <a:lnTo>
                  <a:pt x="12731475" y="7024090"/>
                </a:lnTo>
                <a:lnTo>
                  <a:pt x="12777513" y="7015699"/>
                </a:lnTo>
                <a:lnTo>
                  <a:pt x="12823341" y="7006716"/>
                </a:lnTo>
                <a:lnTo>
                  <a:pt x="12868956" y="6997145"/>
                </a:lnTo>
                <a:lnTo>
                  <a:pt x="12914353" y="6986991"/>
                </a:lnTo>
                <a:lnTo>
                  <a:pt x="12959528" y="6976257"/>
                </a:lnTo>
                <a:lnTo>
                  <a:pt x="13004478" y="6964948"/>
                </a:lnTo>
                <a:lnTo>
                  <a:pt x="13049197" y="6953068"/>
                </a:lnTo>
                <a:lnTo>
                  <a:pt x="13093683" y="6940620"/>
                </a:lnTo>
                <a:lnTo>
                  <a:pt x="13137930" y="6927610"/>
                </a:lnTo>
                <a:lnTo>
                  <a:pt x="13181935" y="6914041"/>
                </a:lnTo>
                <a:lnTo>
                  <a:pt x="13225694" y="6899917"/>
                </a:lnTo>
                <a:lnTo>
                  <a:pt x="13269202" y="6885243"/>
                </a:lnTo>
                <a:lnTo>
                  <a:pt x="13312455" y="6870022"/>
                </a:lnTo>
                <a:lnTo>
                  <a:pt x="13355450" y="6854258"/>
                </a:lnTo>
                <a:lnTo>
                  <a:pt x="13398182" y="6837957"/>
                </a:lnTo>
                <a:lnTo>
                  <a:pt x="13440647" y="6821121"/>
                </a:lnTo>
                <a:lnTo>
                  <a:pt x="13482841" y="6803755"/>
                </a:lnTo>
                <a:lnTo>
                  <a:pt x="13524760" y="6785864"/>
                </a:lnTo>
                <a:lnTo>
                  <a:pt x="13566399" y="6767450"/>
                </a:lnTo>
                <a:lnTo>
                  <a:pt x="13607755" y="6748519"/>
                </a:lnTo>
                <a:lnTo>
                  <a:pt x="13648824" y="6729074"/>
                </a:lnTo>
                <a:lnTo>
                  <a:pt x="13689601" y="6709120"/>
                </a:lnTo>
                <a:lnTo>
                  <a:pt x="13730082" y="6688660"/>
                </a:lnTo>
                <a:lnTo>
                  <a:pt x="13770264" y="6667699"/>
                </a:lnTo>
                <a:lnTo>
                  <a:pt x="13810141" y="6646241"/>
                </a:lnTo>
                <a:lnTo>
                  <a:pt x="13849711" y="6624291"/>
                </a:lnTo>
                <a:lnTo>
                  <a:pt x="13888968" y="6601851"/>
                </a:lnTo>
                <a:lnTo>
                  <a:pt x="13927909" y="6578926"/>
                </a:lnTo>
                <a:lnTo>
                  <a:pt x="13966530" y="6555521"/>
                </a:lnTo>
                <a:lnTo>
                  <a:pt x="14004826" y="6531639"/>
                </a:lnTo>
                <a:lnTo>
                  <a:pt x="14042794" y="6507285"/>
                </a:lnTo>
                <a:lnTo>
                  <a:pt x="14080429" y="6482462"/>
                </a:lnTo>
                <a:lnTo>
                  <a:pt x="14117727" y="6457176"/>
                </a:lnTo>
                <a:lnTo>
                  <a:pt x="14154684" y="6431429"/>
                </a:lnTo>
                <a:lnTo>
                  <a:pt x="14191296" y="6405226"/>
                </a:lnTo>
                <a:lnTo>
                  <a:pt x="14227559" y="6378571"/>
                </a:lnTo>
                <a:lnTo>
                  <a:pt x="14263469" y="6351469"/>
                </a:lnTo>
                <a:lnTo>
                  <a:pt x="14299021" y="6323923"/>
                </a:lnTo>
                <a:lnTo>
                  <a:pt x="14334212" y="6295938"/>
                </a:lnTo>
                <a:lnTo>
                  <a:pt x="14369038" y="6267517"/>
                </a:lnTo>
                <a:lnTo>
                  <a:pt x="14403493" y="6238665"/>
                </a:lnTo>
                <a:lnTo>
                  <a:pt x="14437575" y="6209385"/>
                </a:lnTo>
                <a:lnTo>
                  <a:pt x="14471279" y="6179683"/>
                </a:lnTo>
                <a:lnTo>
                  <a:pt x="14504601" y="6149562"/>
                </a:lnTo>
                <a:lnTo>
                  <a:pt x="14537537" y="6119025"/>
                </a:lnTo>
                <a:lnTo>
                  <a:pt x="14570082" y="6088079"/>
                </a:lnTo>
                <a:lnTo>
                  <a:pt x="14602233" y="6056725"/>
                </a:lnTo>
                <a:lnTo>
                  <a:pt x="14633986" y="6024969"/>
                </a:lnTo>
                <a:lnTo>
                  <a:pt x="14665336" y="5992815"/>
                </a:lnTo>
                <a:lnTo>
                  <a:pt x="14696280" y="5960267"/>
                </a:lnTo>
                <a:lnTo>
                  <a:pt x="14726812" y="5927328"/>
                </a:lnTo>
                <a:lnTo>
                  <a:pt x="14756930" y="5894004"/>
                </a:lnTo>
                <a:lnTo>
                  <a:pt x="14786629" y="5860297"/>
                </a:lnTo>
                <a:lnTo>
                  <a:pt x="14815905" y="5826213"/>
                </a:lnTo>
                <a:lnTo>
                  <a:pt x="14844753" y="5791755"/>
                </a:lnTo>
                <a:lnTo>
                  <a:pt x="14873170" y="5756927"/>
                </a:lnTo>
                <a:lnTo>
                  <a:pt x="14901152" y="5721734"/>
                </a:lnTo>
                <a:lnTo>
                  <a:pt x="14928694" y="5686180"/>
                </a:lnTo>
                <a:lnTo>
                  <a:pt x="14955792" y="5650269"/>
                </a:lnTo>
                <a:lnTo>
                  <a:pt x="14982443" y="5614004"/>
                </a:lnTo>
                <a:lnTo>
                  <a:pt x="15008641" y="5577391"/>
                </a:lnTo>
                <a:lnTo>
                  <a:pt x="15034384" y="5540432"/>
                </a:lnTo>
                <a:lnTo>
                  <a:pt x="15059667" y="5503133"/>
                </a:lnTo>
                <a:lnTo>
                  <a:pt x="15084485" y="5465497"/>
                </a:lnTo>
                <a:lnTo>
                  <a:pt x="15108835" y="5427529"/>
                </a:lnTo>
                <a:lnTo>
                  <a:pt x="15132713" y="5389233"/>
                </a:lnTo>
                <a:lnTo>
                  <a:pt x="15156114" y="5350612"/>
                </a:lnTo>
                <a:lnTo>
                  <a:pt x="15179034" y="5311670"/>
                </a:lnTo>
                <a:lnTo>
                  <a:pt x="15201470" y="5272413"/>
                </a:lnTo>
                <a:lnTo>
                  <a:pt x="15223417" y="5232844"/>
                </a:lnTo>
                <a:lnTo>
                  <a:pt x="15244870" y="5192967"/>
                </a:lnTo>
                <a:lnTo>
                  <a:pt x="15265827" y="5152787"/>
                </a:lnTo>
                <a:lnTo>
                  <a:pt x="15286282" y="5112306"/>
                </a:lnTo>
                <a:lnTo>
                  <a:pt x="15306233" y="5071531"/>
                </a:lnTo>
                <a:lnTo>
                  <a:pt x="15325673" y="5030464"/>
                </a:lnTo>
                <a:lnTo>
                  <a:pt x="15344600" y="4989109"/>
                </a:lnTo>
                <a:lnTo>
                  <a:pt x="15363010" y="4947472"/>
                </a:lnTo>
                <a:lnTo>
                  <a:pt x="15380898" y="4905555"/>
                </a:lnTo>
                <a:lnTo>
                  <a:pt x="15398260" y="4863364"/>
                </a:lnTo>
                <a:lnTo>
                  <a:pt x="15415091" y="4820902"/>
                </a:lnTo>
                <a:lnTo>
                  <a:pt x="15431389" y="4778173"/>
                </a:lnTo>
                <a:lnTo>
                  <a:pt x="15447149" y="4735181"/>
                </a:lnTo>
                <a:lnTo>
                  <a:pt x="15462366" y="4691932"/>
                </a:lnTo>
                <a:lnTo>
                  <a:pt x="15477037" y="4648427"/>
                </a:lnTo>
                <a:lnTo>
                  <a:pt x="15491157" y="4604673"/>
                </a:lnTo>
                <a:lnTo>
                  <a:pt x="15504723" y="4560673"/>
                </a:lnTo>
                <a:lnTo>
                  <a:pt x="15517730" y="4516430"/>
                </a:lnTo>
                <a:lnTo>
                  <a:pt x="15530174" y="4471950"/>
                </a:lnTo>
                <a:lnTo>
                  <a:pt x="15542051" y="4427236"/>
                </a:lnTo>
                <a:lnTo>
                  <a:pt x="15553358" y="4382292"/>
                </a:lnTo>
                <a:lnTo>
                  <a:pt x="15564088" y="4337123"/>
                </a:lnTo>
                <a:lnTo>
                  <a:pt x="15574240" y="4291732"/>
                </a:lnTo>
                <a:lnTo>
                  <a:pt x="15583808" y="4246124"/>
                </a:lnTo>
                <a:lnTo>
                  <a:pt x="15592789" y="4200303"/>
                </a:lnTo>
                <a:lnTo>
                  <a:pt x="15601178" y="4154273"/>
                </a:lnTo>
                <a:lnTo>
                  <a:pt x="15608971" y="4108037"/>
                </a:lnTo>
                <a:lnTo>
                  <a:pt x="15616165" y="4061601"/>
                </a:lnTo>
                <a:lnTo>
                  <a:pt x="15622754" y="4014969"/>
                </a:lnTo>
                <a:lnTo>
                  <a:pt x="15628736" y="3968143"/>
                </a:lnTo>
                <a:lnTo>
                  <a:pt x="15634105" y="3921130"/>
                </a:lnTo>
                <a:lnTo>
                  <a:pt x="15638858" y="3873931"/>
                </a:lnTo>
                <a:lnTo>
                  <a:pt x="15642990" y="3826553"/>
                </a:lnTo>
                <a:lnTo>
                  <a:pt x="15646499" y="3778998"/>
                </a:lnTo>
                <a:lnTo>
                  <a:pt x="15649378" y="3731272"/>
                </a:lnTo>
                <a:lnTo>
                  <a:pt x="15651625" y="3683377"/>
                </a:lnTo>
                <a:lnTo>
                  <a:pt x="15653235" y="3635319"/>
                </a:lnTo>
                <a:lnTo>
                  <a:pt x="15654204" y="3587101"/>
                </a:lnTo>
                <a:lnTo>
                  <a:pt x="15654528" y="3538728"/>
                </a:lnTo>
                <a:lnTo>
                  <a:pt x="15654203" y="3490342"/>
                </a:lnTo>
                <a:lnTo>
                  <a:pt x="15653234" y="3442112"/>
                </a:lnTo>
                <a:lnTo>
                  <a:pt x="15651624" y="3394042"/>
                </a:lnTo>
                <a:lnTo>
                  <a:pt x="15649376" y="3346136"/>
                </a:lnTo>
                <a:lnTo>
                  <a:pt x="15646496" y="3298399"/>
                </a:lnTo>
                <a:lnTo>
                  <a:pt x="15642987" y="3250834"/>
                </a:lnTo>
                <a:lnTo>
                  <a:pt x="15638853" y="3203445"/>
                </a:lnTo>
                <a:lnTo>
                  <a:pt x="15634099" y="3156237"/>
                </a:lnTo>
                <a:lnTo>
                  <a:pt x="15628728" y="3109214"/>
                </a:lnTo>
                <a:lnTo>
                  <a:pt x="15622745" y="3062380"/>
                </a:lnTo>
                <a:lnTo>
                  <a:pt x="15616153" y="3015739"/>
                </a:lnTo>
                <a:lnTo>
                  <a:pt x="15608958" y="2969295"/>
                </a:lnTo>
                <a:lnTo>
                  <a:pt x="15601162" y="2923052"/>
                </a:lnTo>
                <a:lnTo>
                  <a:pt x="15592771" y="2877014"/>
                </a:lnTo>
                <a:lnTo>
                  <a:pt x="15583788" y="2831186"/>
                </a:lnTo>
                <a:lnTo>
                  <a:pt x="15574217" y="2785571"/>
                </a:lnTo>
                <a:lnTo>
                  <a:pt x="15564063" y="2740174"/>
                </a:lnTo>
                <a:lnTo>
                  <a:pt x="15553329" y="2694999"/>
                </a:lnTo>
                <a:lnTo>
                  <a:pt x="15542020" y="2650049"/>
                </a:lnTo>
                <a:lnTo>
                  <a:pt x="15530140" y="2605330"/>
                </a:lnTo>
                <a:lnTo>
                  <a:pt x="15517692" y="2560844"/>
                </a:lnTo>
                <a:lnTo>
                  <a:pt x="15504682" y="2516597"/>
                </a:lnTo>
                <a:lnTo>
                  <a:pt x="15491113" y="2472592"/>
                </a:lnTo>
                <a:lnTo>
                  <a:pt x="15476989" y="2428833"/>
                </a:lnTo>
                <a:lnTo>
                  <a:pt x="15462315" y="2385325"/>
                </a:lnTo>
                <a:lnTo>
                  <a:pt x="15447094" y="2342072"/>
                </a:lnTo>
                <a:lnTo>
                  <a:pt x="15431330" y="2299077"/>
                </a:lnTo>
                <a:lnTo>
                  <a:pt x="15415029" y="2256345"/>
                </a:lnTo>
                <a:lnTo>
                  <a:pt x="15398193" y="2213880"/>
                </a:lnTo>
                <a:lnTo>
                  <a:pt x="15380827" y="2171686"/>
                </a:lnTo>
                <a:lnTo>
                  <a:pt x="15362936" y="2129767"/>
                </a:lnTo>
                <a:lnTo>
                  <a:pt x="15344522" y="2088128"/>
                </a:lnTo>
                <a:lnTo>
                  <a:pt x="15325591" y="2046772"/>
                </a:lnTo>
                <a:lnTo>
                  <a:pt x="15306146" y="2005703"/>
                </a:lnTo>
                <a:lnTo>
                  <a:pt x="15286192" y="1964926"/>
                </a:lnTo>
                <a:lnTo>
                  <a:pt x="15265732" y="1924445"/>
                </a:lnTo>
                <a:lnTo>
                  <a:pt x="15244771" y="1884263"/>
                </a:lnTo>
                <a:lnTo>
                  <a:pt x="15223313" y="1844386"/>
                </a:lnTo>
                <a:lnTo>
                  <a:pt x="15201363" y="1804816"/>
                </a:lnTo>
                <a:lnTo>
                  <a:pt x="15178923" y="1765559"/>
                </a:lnTo>
                <a:lnTo>
                  <a:pt x="15155998" y="1726618"/>
                </a:lnTo>
                <a:lnTo>
                  <a:pt x="15132593" y="1687997"/>
                </a:lnTo>
                <a:lnTo>
                  <a:pt x="15108711" y="1649701"/>
                </a:lnTo>
                <a:lnTo>
                  <a:pt x="15084357" y="1611733"/>
                </a:lnTo>
                <a:lnTo>
                  <a:pt x="15059534" y="1574098"/>
                </a:lnTo>
                <a:lnTo>
                  <a:pt x="15034248" y="1536800"/>
                </a:lnTo>
                <a:lnTo>
                  <a:pt x="15008501" y="1499843"/>
                </a:lnTo>
                <a:lnTo>
                  <a:pt x="14982298" y="1463231"/>
                </a:lnTo>
                <a:lnTo>
                  <a:pt x="14955643" y="1426968"/>
                </a:lnTo>
                <a:lnTo>
                  <a:pt x="14928541" y="1391058"/>
                </a:lnTo>
                <a:lnTo>
                  <a:pt x="14900995" y="1355506"/>
                </a:lnTo>
                <a:lnTo>
                  <a:pt x="14873010" y="1320315"/>
                </a:lnTo>
                <a:lnTo>
                  <a:pt x="14844589" y="1285489"/>
                </a:lnTo>
                <a:lnTo>
                  <a:pt x="14815737" y="1251034"/>
                </a:lnTo>
                <a:lnTo>
                  <a:pt x="14786457" y="1216952"/>
                </a:lnTo>
                <a:lnTo>
                  <a:pt x="14756755" y="1183248"/>
                </a:lnTo>
                <a:lnTo>
                  <a:pt x="14726634" y="1149926"/>
                </a:lnTo>
                <a:lnTo>
                  <a:pt x="14696097" y="1116990"/>
                </a:lnTo>
                <a:lnTo>
                  <a:pt x="14665151" y="1084445"/>
                </a:lnTo>
                <a:lnTo>
                  <a:pt x="14633797" y="1052294"/>
                </a:lnTo>
                <a:lnTo>
                  <a:pt x="14602041" y="1020541"/>
                </a:lnTo>
                <a:lnTo>
                  <a:pt x="14569887" y="989191"/>
                </a:lnTo>
                <a:lnTo>
                  <a:pt x="14537339" y="958247"/>
                </a:lnTo>
                <a:lnTo>
                  <a:pt x="14504400" y="927715"/>
                </a:lnTo>
                <a:lnTo>
                  <a:pt x="14471076" y="897597"/>
                </a:lnTo>
                <a:lnTo>
                  <a:pt x="14437369" y="867898"/>
                </a:lnTo>
                <a:lnTo>
                  <a:pt x="14403285" y="838622"/>
                </a:lnTo>
                <a:lnTo>
                  <a:pt x="14368827" y="809774"/>
                </a:lnTo>
                <a:lnTo>
                  <a:pt x="14333999" y="781357"/>
                </a:lnTo>
                <a:lnTo>
                  <a:pt x="14298806" y="753375"/>
                </a:lnTo>
                <a:lnTo>
                  <a:pt x="14263252" y="725833"/>
                </a:lnTo>
                <a:lnTo>
                  <a:pt x="14227341" y="698735"/>
                </a:lnTo>
                <a:lnTo>
                  <a:pt x="14191076" y="672084"/>
                </a:lnTo>
                <a:lnTo>
                  <a:pt x="14154463" y="645886"/>
                </a:lnTo>
                <a:lnTo>
                  <a:pt x="14117504" y="620143"/>
                </a:lnTo>
                <a:lnTo>
                  <a:pt x="14080205" y="594860"/>
                </a:lnTo>
                <a:lnTo>
                  <a:pt x="14042569" y="570042"/>
                </a:lnTo>
                <a:lnTo>
                  <a:pt x="14004601" y="545692"/>
                </a:lnTo>
                <a:lnTo>
                  <a:pt x="13966305" y="521814"/>
                </a:lnTo>
                <a:lnTo>
                  <a:pt x="13927684" y="498413"/>
                </a:lnTo>
                <a:lnTo>
                  <a:pt x="13888742" y="475493"/>
                </a:lnTo>
                <a:lnTo>
                  <a:pt x="13849485" y="453057"/>
                </a:lnTo>
                <a:lnTo>
                  <a:pt x="13809916" y="431110"/>
                </a:lnTo>
                <a:lnTo>
                  <a:pt x="13770039" y="409657"/>
                </a:lnTo>
                <a:lnTo>
                  <a:pt x="13729859" y="388700"/>
                </a:lnTo>
                <a:lnTo>
                  <a:pt x="13689378" y="368245"/>
                </a:lnTo>
                <a:lnTo>
                  <a:pt x="13648603" y="348294"/>
                </a:lnTo>
                <a:lnTo>
                  <a:pt x="13607536" y="328854"/>
                </a:lnTo>
                <a:lnTo>
                  <a:pt x="13566181" y="309927"/>
                </a:lnTo>
                <a:lnTo>
                  <a:pt x="13524544" y="291517"/>
                </a:lnTo>
                <a:lnTo>
                  <a:pt x="13482627" y="273629"/>
                </a:lnTo>
                <a:lnTo>
                  <a:pt x="13440436" y="256267"/>
                </a:lnTo>
                <a:lnTo>
                  <a:pt x="13397974" y="239436"/>
                </a:lnTo>
                <a:lnTo>
                  <a:pt x="13355245" y="223138"/>
                </a:lnTo>
                <a:lnTo>
                  <a:pt x="13312253" y="207378"/>
                </a:lnTo>
                <a:lnTo>
                  <a:pt x="13269004" y="192161"/>
                </a:lnTo>
                <a:lnTo>
                  <a:pt x="13225499" y="177490"/>
                </a:lnTo>
                <a:lnTo>
                  <a:pt x="13181745" y="163370"/>
                </a:lnTo>
                <a:lnTo>
                  <a:pt x="13137745" y="149804"/>
                </a:lnTo>
                <a:lnTo>
                  <a:pt x="13093502" y="136797"/>
                </a:lnTo>
                <a:lnTo>
                  <a:pt x="13049022" y="124353"/>
                </a:lnTo>
                <a:lnTo>
                  <a:pt x="13004308" y="112476"/>
                </a:lnTo>
                <a:lnTo>
                  <a:pt x="12959364" y="101169"/>
                </a:lnTo>
                <a:lnTo>
                  <a:pt x="12914195" y="90439"/>
                </a:lnTo>
                <a:lnTo>
                  <a:pt x="12868804" y="80287"/>
                </a:lnTo>
                <a:lnTo>
                  <a:pt x="12823196" y="70719"/>
                </a:lnTo>
                <a:lnTo>
                  <a:pt x="12777375" y="61738"/>
                </a:lnTo>
                <a:lnTo>
                  <a:pt x="12731345" y="53349"/>
                </a:lnTo>
                <a:lnTo>
                  <a:pt x="12685109" y="45556"/>
                </a:lnTo>
                <a:lnTo>
                  <a:pt x="12638673" y="38362"/>
                </a:lnTo>
                <a:lnTo>
                  <a:pt x="12592041" y="31773"/>
                </a:lnTo>
                <a:lnTo>
                  <a:pt x="12545215" y="25791"/>
                </a:lnTo>
                <a:lnTo>
                  <a:pt x="12498202" y="20422"/>
                </a:lnTo>
                <a:lnTo>
                  <a:pt x="12451003" y="15669"/>
                </a:lnTo>
                <a:lnTo>
                  <a:pt x="12403625" y="11537"/>
                </a:lnTo>
                <a:lnTo>
                  <a:pt x="12356070" y="8028"/>
                </a:lnTo>
                <a:lnTo>
                  <a:pt x="12308344" y="5149"/>
                </a:lnTo>
                <a:lnTo>
                  <a:pt x="12260449" y="2902"/>
                </a:lnTo>
                <a:lnTo>
                  <a:pt x="12212391" y="1292"/>
                </a:lnTo>
                <a:lnTo>
                  <a:pt x="12164173" y="323"/>
                </a:lnTo>
                <a:lnTo>
                  <a:pt x="12115800" y="0"/>
                </a:lnTo>
                <a:close/>
              </a:path>
            </a:pathLst>
          </a:custGeom>
          <a:solidFill>
            <a:srgbClr val="EEF5F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6380" y="7893100"/>
            <a:ext cx="2146554" cy="2393896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550384" y="7798307"/>
            <a:ext cx="737615" cy="883919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769084" y="2639567"/>
            <a:ext cx="885444" cy="883920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116568" y="9300971"/>
            <a:ext cx="2281428" cy="986024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361418" y="0"/>
            <a:ext cx="2367406" cy="1355217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5015717" y="9474771"/>
            <a:ext cx="1853692" cy="812225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705088" y="120395"/>
            <a:ext cx="877824" cy="90830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2680315" y="8922308"/>
            <a:ext cx="1125156" cy="1104925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258043" y="1028700"/>
            <a:ext cx="1363979" cy="1245107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673595" y="9474707"/>
            <a:ext cx="982979" cy="812290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3066776" y="4390644"/>
            <a:ext cx="3898392" cy="4114800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83691" y="6448044"/>
            <a:ext cx="2615184" cy="2642616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83691" y="1354836"/>
            <a:ext cx="1385315" cy="2057400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3356483" y="50"/>
            <a:ext cx="2791713" cy="280398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EEF5FA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2/22/2026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2/22/2026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2346" y="96393"/>
            <a:ext cx="14338782" cy="23321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EEF5FA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338321" y="3344417"/>
            <a:ext cx="11313160" cy="637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001A46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2/22/2026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11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164328" y="4142359"/>
            <a:ext cx="5288915" cy="1778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1500" spc="670" dirty="0">
                <a:solidFill>
                  <a:srgbClr val="001A46"/>
                </a:solidFill>
              </a:rPr>
              <a:t>Дроби</a:t>
            </a:r>
            <a:endParaRPr sz="115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B8E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6153" y="96393"/>
            <a:ext cx="915035" cy="17957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600" spc="-495" dirty="0"/>
              <a:t>3</a:t>
            </a:r>
            <a:endParaRPr sz="11600"/>
          </a:p>
        </p:txBody>
      </p:sp>
      <p:grpSp>
        <p:nvGrpSpPr>
          <p:cNvPr id="4" name="object 4"/>
          <p:cNvGrpSpPr/>
          <p:nvPr/>
        </p:nvGrpSpPr>
        <p:grpSpPr>
          <a:xfrm>
            <a:off x="228600" y="0"/>
            <a:ext cx="2955290" cy="2234565"/>
            <a:chOff x="228600" y="0"/>
            <a:chExt cx="2955290" cy="223456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8600" y="259968"/>
              <a:ext cx="1960448" cy="197408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89098" y="0"/>
              <a:ext cx="994790" cy="101663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96083" y="1257300"/>
              <a:ext cx="556259" cy="556259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002000" y="8144255"/>
            <a:ext cx="2029967" cy="2142742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5550534" y="3432175"/>
            <a:ext cx="165988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36040" algn="l"/>
              </a:tabLst>
            </a:pPr>
            <a:r>
              <a:rPr sz="3600" b="1" spc="-25" dirty="0">
                <a:solidFill>
                  <a:srgbClr val="001A46"/>
                </a:solidFill>
                <a:latin typeface="Tahoma"/>
                <a:cs typeface="Tahoma"/>
              </a:rPr>
              <a:t>3,7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</a:t>
            </a:r>
            <a:r>
              <a:rPr sz="3600" b="1" spc="85" dirty="0">
                <a:solidFill>
                  <a:srgbClr val="001A46"/>
                </a:solidFill>
                <a:latin typeface="Tahoma"/>
                <a:cs typeface="Tahoma"/>
              </a:rPr>
              <a:t>0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18182" y="5494401"/>
            <a:ext cx="28130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114" dirty="0">
                <a:solidFill>
                  <a:srgbClr val="001A46"/>
                </a:solidFill>
                <a:latin typeface="Tahoma"/>
                <a:cs typeface="Tahoma"/>
              </a:rPr>
              <a:t>Вычислите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536430" y="3432175"/>
            <a:ext cx="17037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11300" algn="l"/>
              </a:tabLst>
            </a:pPr>
            <a:r>
              <a:rPr sz="3600" b="1" spc="-180" dirty="0">
                <a:solidFill>
                  <a:srgbClr val="001A46"/>
                </a:solidFill>
                <a:latin typeface="Tahoma"/>
                <a:cs typeface="Tahoma"/>
              </a:rPr>
              <a:t>-</a:t>
            </a:r>
            <a:r>
              <a:rPr sz="3600" b="1" spc="-25" dirty="0">
                <a:solidFill>
                  <a:srgbClr val="001A46"/>
                </a:solidFill>
                <a:latin typeface="Tahoma"/>
                <a:cs typeface="Tahoma"/>
              </a:rPr>
              <a:t>3,7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</a:t>
            </a:r>
            <a:r>
              <a:rPr sz="3600" b="1" spc="-944" dirty="0">
                <a:solidFill>
                  <a:srgbClr val="001A46"/>
                </a:solidFill>
                <a:latin typeface="Tahoma"/>
                <a:cs typeface="Tahoma"/>
              </a:rPr>
              <a:t>1</a:t>
            </a:r>
            <a:endParaRPr sz="3600">
              <a:latin typeface="Tahoma"/>
              <a:cs typeface="Tahoma"/>
            </a:endParaRPr>
          </a:p>
        </p:txBody>
      </p: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5531484" y="1813204"/>
          <a:ext cx="10180952" cy="13798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30885"/>
                <a:gridCol w="2254250"/>
                <a:gridCol w="1885314"/>
                <a:gridCol w="2189479"/>
                <a:gridCol w="1753870"/>
                <a:gridCol w="1367154"/>
              </a:tblGrid>
              <a:tr h="689610">
                <a:tc>
                  <a:txBody>
                    <a:bodyPr/>
                    <a:lstStyle/>
                    <a:p>
                      <a:pPr marL="31750">
                        <a:lnSpc>
                          <a:spcPts val="4205"/>
                        </a:lnSpc>
                      </a:pPr>
                      <a:r>
                        <a:rPr sz="3600" b="1" spc="-944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1</a:t>
                      </a:r>
                      <a:endParaRPr sz="36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9430">
                        <a:lnSpc>
                          <a:spcPts val="4205"/>
                        </a:lnSpc>
                      </a:pPr>
                      <a:r>
                        <a:rPr sz="3600" b="1" spc="-25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0,5</a:t>
                      </a:r>
                      <a:endParaRPr sz="36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88950" algn="r">
                        <a:lnSpc>
                          <a:spcPts val="4205"/>
                        </a:lnSpc>
                      </a:pPr>
                      <a:r>
                        <a:rPr sz="3600" b="1" spc="-180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-</a:t>
                      </a:r>
                      <a:r>
                        <a:rPr sz="3600" b="1" spc="-944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1</a:t>
                      </a:r>
                      <a:endParaRPr sz="36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42925">
                        <a:lnSpc>
                          <a:spcPts val="4205"/>
                        </a:lnSpc>
                      </a:pPr>
                      <a:r>
                        <a:rPr sz="3600" b="1" spc="-25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0,5</a:t>
                      </a:r>
                      <a:endParaRPr sz="36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47675" algn="r">
                        <a:lnSpc>
                          <a:spcPts val="4205"/>
                        </a:lnSpc>
                      </a:pPr>
                      <a:r>
                        <a:rPr sz="3600" b="1" spc="-180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-</a:t>
                      </a:r>
                      <a:r>
                        <a:rPr sz="3600" b="1" spc="-944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1</a:t>
                      </a:r>
                      <a:endParaRPr sz="36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4205"/>
                        </a:lnSpc>
                      </a:pPr>
                      <a:r>
                        <a:rPr sz="3600" b="1" spc="-180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-</a:t>
                      </a:r>
                      <a:r>
                        <a:rPr sz="3600" b="1" spc="-25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0,5</a:t>
                      </a:r>
                      <a:endParaRPr sz="36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6902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3600" b="1" spc="-944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1</a:t>
                      </a:r>
                      <a:endParaRPr sz="3600">
                        <a:latin typeface="Tahoma"/>
                        <a:cs typeface="Tahoma"/>
                      </a:endParaRPr>
                    </a:p>
                  </a:txBody>
                  <a:tcPr marL="0" marR="0" marT="118110" marB="0"/>
                </a:tc>
                <a:tc>
                  <a:txBody>
                    <a:bodyPr/>
                    <a:lstStyle/>
                    <a:p>
                      <a:pPr marL="520065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3600" b="1" spc="-445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1,5</a:t>
                      </a:r>
                      <a:endParaRPr sz="3600">
                        <a:latin typeface="Tahoma"/>
                        <a:cs typeface="Tahoma"/>
                      </a:endParaRPr>
                    </a:p>
                  </a:txBody>
                  <a:tcPr marL="0" marR="0" marT="118110" marB="0"/>
                </a:tc>
                <a:tc>
                  <a:txBody>
                    <a:bodyPr/>
                    <a:lstStyle/>
                    <a:p>
                      <a:pPr marR="536575" algn="r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3600" b="1" spc="-944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1</a:t>
                      </a:r>
                      <a:endParaRPr sz="3600">
                        <a:latin typeface="Tahoma"/>
                        <a:cs typeface="Tahoma"/>
                      </a:endParaRPr>
                    </a:p>
                  </a:txBody>
                  <a:tcPr marL="0" marR="0" marT="118110" marB="0"/>
                </a:tc>
                <a:tc>
                  <a:txBody>
                    <a:bodyPr/>
                    <a:lstStyle/>
                    <a:p>
                      <a:pPr marL="496570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3600" b="1" spc="-180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-</a:t>
                      </a:r>
                      <a:r>
                        <a:rPr sz="3600" b="1" spc="-445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1,5</a:t>
                      </a:r>
                      <a:endParaRPr sz="3600">
                        <a:latin typeface="Tahoma"/>
                        <a:cs typeface="Tahoma"/>
                      </a:endParaRPr>
                    </a:p>
                  </a:txBody>
                  <a:tcPr marL="0" marR="0" marT="118110" marB="0"/>
                </a:tc>
                <a:tc>
                  <a:txBody>
                    <a:bodyPr/>
                    <a:lstStyle/>
                    <a:p>
                      <a:pPr marR="447040" algn="r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3600" b="1" spc="-180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-</a:t>
                      </a:r>
                      <a:r>
                        <a:rPr sz="3600" b="1" spc="-944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1</a:t>
                      </a:r>
                      <a:endParaRPr sz="3600">
                        <a:latin typeface="Tahoma"/>
                        <a:cs typeface="Tahoma"/>
                      </a:endParaRPr>
                    </a:p>
                  </a:txBody>
                  <a:tcPr marL="0" marR="0" marT="11811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3600" b="1" spc="-180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-</a:t>
                      </a:r>
                      <a:r>
                        <a:rPr sz="3600" b="1" spc="-445" dirty="0">
                          <a:solidFill>
                            <a:srgbClr val="001A46"/>
                          </a:solidFill>
                          <a:latin typeface="Tahoma"/>
                          <a:cs typeface="Tahoma"/>
                        </a:rPr>
                        <a:t>1,5</a:t>
                      </a:r>
                      <a:endParaRPr sz="3600">
                        <a:latin typeface="Tahoma"/>
                        <a:cs typeface="Tahoma"/>
                      </a:endParaRPr>
                    </a:p>
                  </a:txBody>
                  <a:tcPr marL="0" marR="0" marT="118110" marB="0"/>
                </a:tc>
              </a:tr>
            </a:tbl>
          </a:graphicData>
        </a:graphic>
      </p:graphicFrame>
      <p:sp>
        <p:nvSpPr>
          <p:cNvPr id="13" name="object 13"/>
          <p:cNvSpPr txBox="1"/>
          <p:nvPr/>
        </p:nvSpPr>
        <p:spPr>
          <a:xfrm>
            <a:off x="13521943" y="3432175"/>
            <a:ext cx="19685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44650" algn="l"/>
              </a:tabLst>
            </a:pPr>
            <a:r>
              <a:rPr sz="3600" b="1" spc="-180" dirty="0">
                <a:solidFill>
                  <a:srgbClr val="001A46"/>
                </a:solidFill>
                <a:latin typeface="Tahoma"/>
                <a:cs typeface="Tahoma"/>
              </a:rPr>
              <a:t>-</a:t>
            </a:r>
            <a:r>
              <a:rPr sz="3600" b="1" spc="-25" dirty="0">
                <a:solidFill>
                  <a:srgbClr val="001A46"/>
                </a:solidFill>
                <a:latin typeface="Tahoma"/>
                <a:cs typeface="Tahoma"/>
              </a:rPr>
              <a:t>3,7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</a:t>
            </a:r>
            <a:r>
              <a:rPr sz="3600" b="1" spc="85" dirty="0">
                <a:solidFill>
                  <a:srgbClr val="001A46"/>
                </a:solidFill>
                <a:latin typeface="Tahoma"/>
                <a:cs typeface="Tahoma"/>
              </a:rPr>
              <a:t>0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39546" y="4765675"/>
            <a:ext cx="1058545" cy="17964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600" b="1" spc="685" dirty="0">
                <a:solidFill>
                  <a:srgbClr val="EEF5FA"/>
                </a:solidFill>
                <a:latin typeface="Tahoma"/>
                <a:cs typeface="Tahoma"/>
              </a:rPr>
              <a:t>4</a:t>
            </a:r>
            <a:endParaRPr sz="116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02934" y="718819"/>
            <a:ext cx="40112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130" dirty="0">
                <a:solidFill>
                  <a:srgbClr val="001A46"/>
                </a:solidFill>
                <a:latin typeface="Tahoma"/>
                <a:cs typeface="Tahoma"/>
              </a:rPr>
              <a:t>Сравните</a:t>
            </a:r>
            <a:r>
              <a:rPr sz="3600" b="1" spc="-2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95" dirty="0">
                <a:solidFill>
                  <a:srgbClr val="001A46"/>
                </a:solidFill>
                <a:latin typeface="Tahoma"/>
                <a:cs typeface="Tahoma"/>
              </a:rPr>
              <a:t>числа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240026" y="6388608"/>
            <a:ext cx="1495425" cy="2495550"/>
          </a:xfrm>
          <a:prstGeom prst="rect">
            <a:avLst/>
          </a:prstGeom>
        </p:spPr>
        <p:txBody>
          <a:bodyPr vert="horz" wrap="square" lIns="0" tIns="2870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60"/>
              </a:spcBef>
            </a:pPr>
            <a:r>
              <a:rPr sz="3600" b="1" spc="-530" dirty="0">
                <a:solidFill>
                  <a:srgbClr val="001A46"/>
                </a:solidFill>
                <a:latin typeface="Tahoma"/>
                <a:cs typeface="Tahoma"/>
              </a:rPr>
              <a:t>1-</a:t>
            </a:r>
            <a:r>
              <a:rPr sz="3600" b="1" spc="-20" dirty="0">
                <a:solidFill>
                  <a:srgbClr val="001A46"/>
                </a:solidFill>
                <a:latin typeface="Tahoma"/>
                <a:cs typeface="Tahoma"/>
              </a:rPr>
              <a:t>0,5=</a:t>
            </a:r>
            <a:endParaRPr sz="3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65"/>
              </a:spcBef>
            </a:pPr>
            <a:r>
              <a:rPr sz="3600" b="1" spc="-530" dirty="0">
                <a:solidFill>
                  <a:srgbClr val="001A46"/>
                </a:solidFill>
                <a:latin typeface="Tahoma"/>
                <a:cs typeface="Tahoma"/>
              </a:rPr>
              <a:t>1-</a:t>
            </a:r>
            <a:r>
              <a:rPr sz="3600" b="1" spc="-525" dirty="0">
                <a:solidFill>
                  <a:srgbClr val="001A46"/>
                </a:solidFill>
                <a:latin typeface="Tahoma"/>
                <a:cs typeface="Tahoma"/>
              </a:rPr>
              <a:t>1,5=</a:t>
            </a:r>
            <a:endParaRPr sz="3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60"/>
              </a:spcBef>
            </a:pPr>
            <a:r>
              <a:rPr sz="3600" b="1" spc="-180" dirty="0">
                <a:solidFill>
                  <a:srgbClr val="001A46"/>
                </a:solidFill>
                <a:latin typeface="Tahoma"/>
                <a:cs typeface="Tahoma"/>
              </a:rPr>
              <a:t>-</a:t>
            </a:r>
            <a:r>
              <a:rPr sz="3600" b="1" spc="-175" dirty="0">
                <a:solidFill>
                  <a:srgbClr val="001A46"/>
                </a:solidFill>
                <a:latin typeface="Tahoma"/>
                <a:cs typeface="Tahoma"/>
              </a:rPr>
              <a:t>3,5-</a:t>
            </a:r>
            <a:r>
              <a:rPr sz="3600" b="1" spc="-875" dirty="0">
                <a:solidFill>
                  <a:srgbClr val="001A46"/>
                </a:solidFill>
                <a:latin typeface="Tahoma"/>
                <a:cs typeface="Tahoma"/>
              </a:rPr>
              <a:t>1=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931534" y="6388608"/>
            <a:ext cx="2198370" cy="2495550"/>
          </a:xfrm>
          <a:prstGeom prst="rect">
            <a:avLst/>
          </a:prstGeom>
        </p:spPr>
        <p:txBody>
          <a:bodyPr vert="horz" wrap="square" lIns="0" tIns="2870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60"/>
              </a:spcBef>
            </a:pPr>
            <a:r>
              <a:rPr sz="3600" b="1" spc="-180" dirty="0">
                <a:solidFill>
                  <a:srgbClr val="001A46"/>
                </a:solidFill>
                <a:latin typeface="Tahoma"/>
                <a:cs typeface="Tahoma"/>
              </a:rPr>
              <a:t>3,3-</a:t>
            </a:r>
            <a:r>
              <a:rPr sz="3600" b="1" spc="-75" dirty="0">
                <a:solidFill>
                  <a:srgbClr val="001A46"/>
                </a:solidFill>
                <a:latin typeface="Tahoma"/>
                <a:cs typeface="Tahoma"/>
              </a:rPr>
              <a:t>0,25=</a:t>
            </a:r>
            <a:endParaRPr sz="3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65"/>
              </a:spcBef>
            </a:pPr>
            <a:r>
              <a:rPr sz="3600" b="1" spc="-355" dirty="0">
                <a:solidFill>
                  <a:srgbClr val="001A46"/>
                </a:solidFill>
                <a:latin typeface="Tahoma"/>
                <a:cs typeface="Tahoma"/>
              </a:rPr>
              <a:t>1,5-</a:t>
            </a:r>
            <a:r>
              <a:rPr sz="3600" b="1" spc="-30" dirty="0">
                <a:solidFill>
                  <a:srgbClr val="001A46"/>
                </a:solidFill>
                <a:latin typeface="Tahoma"/>
                <a:cs typeface="Tahoma"/>
              </a:rPr>
              <a:t>0,25=</a:t>
            </a:r>
            <a:endParaRPr sz="3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60"/>
              </a:spcBef>
            </a:pPr>
            <a:r>
              <a:rPr sz="3600" b="1" spc="-180" dirty="0">
                <a:solidFill>
                  <a:srgbClr val="001A46"/>
                </a:solidFill>
                <a:latin typeface="Tahoma"/>
                <a:cs typeface="Tahoma"/>
              </a:rPr>
              <a:t>-</a:t>
            </a:r>
            <a:r>
              <a:rPr sz="3600" b="1" spc="-355" dirty="0">
                <a:solidFill>
                  <a:srgbClr val="001A46"/>
                </a:solidFill>
                <a:latin typeface="Tahoma"/>
                <a:cs typeface="Tahoma"/>
              </a:rPr>
              <a:t>1,5-</a:t>
            </a:r>
            <a:r>
              <a:rPr sz="3600" b="1" spc="-204" dirty="0">
                <a:solidFill>
                  <a:srgbClr val="001A46"/>
                </a:solidFill>
                <a:latin typeface="Tahoma"/>
                <a:cs typeface="Tahoma"/>
              </a:rPr>
              <a:t>0,25=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066146" y="6388608"/>
            <a:ext cx="2605405" cy="24955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381635">
              <a:lnSpc>
                <a:spcPct val="150100"/>
              </a:lnSpc>
              <a:spcBef>
                <a:spcPts val="95"/>
              </a:spcBef>
              <a:tabLst>
                <a:tab pos="1941195" algn="l"/>
              </a:tabLst>
            </a:pPr>
            <a:r>
              <a:rPr sz="3600" b="1" spc="-325" dirty="0">
                <a:solidFill>
                  <a:srgbClr val="001A46"/>
                </a:solidFill>
                <a:latin typeface="Tahoma"/>
                <a:cs typeface="Tahoma"/>
              </a:rPr>
              <a:t>¼</a:t>
            </a:r>
            <a:r>
              <a:rPr sz="3600" b="1" spc="-3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-</a:t>
            </a:r>
            <a:r>
              <a:rPr sz="3600" b="1" spc="-21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-165" dirty="0">
                <a:solidFill>
                  <a:srgbClr val="001A46"/>
                </a:solidFill>
                <a:latin typeface="Tahoma"/>
                <a:cs typeface="Tahoma"/>
              </a:rPr>
              <a:t>0,25= 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0,5</a:t>
            </a:r>
            <a:r>
              <a:rPr sz="3600" b="1" spc="-204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-505" dirty="0">
                <a:solidFill>
                  <a:srgbClr val="001A46"/>
                </a:solidFill>
                <a:latin typeface="Tahoma"/>
                <a:cs typeface="Tahoma"/>
              </a:rPr>
              <a:t>–</a:t>
            </a:r>
            <a:r>
              <a:rPr sz="3600" b="1" spc="-35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-375" dirty="0">
                <a:solidFill>
                  <a:srgbClr val="001A46"/>
                </a:solidFill>
                <a:latin typeface="Tahoma"/>
                <a:cs typeface="Tahoma"/>
              </a:rPr>
              <a:t>½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</a:t>
            </a:r>
            <a:r>
              <a:rPr sz="3600" b="1" spc="-850" dirty="0">
                <a:solidFill>
                  <a:srgbClr val="001A46"/>
                </a:solidFill>
                <a:latin typeface="Tahoma"/>
                <a:cs typeface="Tahoma"/>
              </a:rPr>
              <a:t>=</a:t>
            </a:r>
            <a:endParaRPr sz="3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60"/>
              </a:spcBef>
            </a:pP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-</a:t>
            </a:r>
            <a:r>
              <a:rPr sz="3600" b="1" spc="-204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-325" dirty="0">
                <a:solidFill>
                  <a:srgbClr val="001A46"/>
                </a:solidFill>
                <a:latin typeface="Tahoma"/>
                <a:cs typeface="Tahoma"/>
              </a:rPr>
              <a:t>¾</a:t>
            </a:r>
            <a:r>
              <a:rPr sz="3600" b="1" spc="-4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-800" dirty="0">
                <a:solidFill>
                  <a:srgbClr val="001A46"/>
                </a:solidFill>
                <a:latin typeface="Tahoma"/>
                <a:cs typeface="Tahoma"/>
              </a:rPr>
              <a:t>+</a:t>
            </a:r>
            <a:r>
              <a:rPr sz="3600" b="1" spc="-15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-190" dirty="0">
                <a:solidFill>
                  <a:srgbClr val="001A46"/>
                </a:solidFill>
                <a:latin typeface="Tahoma"/>
                <a:cs typeface="Tahoma"/>
              </a:rPr>
              <a:t>0,75=</a:t>
            </a:r>
            <a:endParaRPr sz="3600">
              <a:latin typeface="Tahoma"/>
              <a:cs typeface="Tahoma"/>
            </a:endParaRPr>
          </a:p>
        </p:txBody>
      </p:sp>
      <p:pic>
        <p:nvPicPr>
          <p:cNvPr id="19" name="object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809719" y="307847"/>
            <a:ext cx="1478280" cy="18638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EEF5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590800" y="5894832"/>
            <a:ext cx="5410200" cy="885825"/>
          </a:xfrm>
          <a:custGeom>
            <a:avLst/>
            <a:gdLst/>
            <a:ahLst/>
            <a:cxnLst/>
            <a:rect l="l" t="t" r="r" b="b"/>
            <a:pathLst>
              <a:path w="5410200" h="885825">
                <a:moveTo>
                  <a:pt x="4961763" y="0"/>
                </a:moveTo>
                <a:lnTo>
                  <a:pt x="448437" y="0"/>
                </a:lnTo>
                <a:lnTo>
                  <a:pt x="399555" y="2596"/>
                </a:lnTo>
                <a:lnTo>
                  <a:pt x="352203" y="10206"/>
                </a:lnTo>
                <a:lnTo>
                  <a:pt x="306653" y="22561"/>
                </a:lnTo>
                <a:lnTo>
                  <a:pt x="263178" y="39390"/>
                </a:lnTo>
                <a:lnTo>
                  <a:pt x="222052" y="60423"/>
                </a:lnTo>
                <a:lnTo>
                  <a:pt x="183547" y="85392"/>
                </a:lnTo>
                <a:lnTo>
                  <a:pt x="147936" y="114027"/>
                </a:lnTo>
                <a:lnTo>
                  <a:pt x="115493" y="146058"/>
                </a:lnTo>
                <a:lnTo>
                  <a:pt x="86490" y="181215"/>
                </a:lnTo>
                <a:lnTo>
                  <a:pt x="61199" y="219230"/>
                </a:lnTo>
                <a:lnTo>
                  <a:pt x="39895" y="259832"/>
                </a:lnTo>
                <a:lnTo>
                  <a:pt x="22850" y="302751"/>
                </a:lnTo>
                <a:lnTo>
                  <a:pt x="10337" y="347719"/>
                </a:lnTo>
                <a:lnTo>
                  <a:pt x="2629" y="394466"/>
                </a:lnTo>
                <a:lnTo>
                  <a:pt x="0" y="442721"/>
                </a:lnTo>
                <a:lnTo>
                  <a:pt x="2629" y="490955"/>
                </a:lnTo>
                <a:lnTo>
                  <a:pt x="10337" y="537686"/>
                </a:lnTo>
                <a:lnTo>
                  <a:pt x="22850" y="582643"/>
                </a:lnTo>
                <a:lnTo>
                  <a:pt x="39895" y="625557"/>
                </a:lnTo>
                <a:lnTo>
                  <a:pt x="61199" y="666157"/>
                </a:lnTo>
                <a:lnTo>
                  <a:pt x="86490" y="704173"/>
                </a:lnTo>
                <a:lnTo>
                  <a:pt x="115493" y="739335"/>
                </a:lnTo>
                <a:lnTo>
                  <a:pt x="147936" y="771372"/>
                </a:lnTo>
                <a:lnTo>
                  <a:pt x="183547" y="800014"/>
                </a:lnTo>
                <a:lnTo>
                  <a:pt x="222052" y="824991"/>
                </a:lnTo>
                <a:lnTo>
                  <a:pt x="263178" y="846034"/>
                </a:lnTo>
                <a:lnTo>
                  <a:pt x="306653" y="862870"/>
                </a:lnTo>
                <a:lnTo>
                  <a:pt x="352203" y="875231"/>
                </a:lnTo>
                <a:lnTo>
                  <a:pt x="399555" y="882845"/>
                </a:lnTo>
                <a:lnTo>
                  <a:pt x="448437" y="885443"/>
                </a:lnTo>
                <a:lnTo>
                  <a:pt x="4961763" y="885443"/>
                </a:lnTo>
                <a:lnTo>
                  <a:pt x="5010644" y="882845"/>
                </a:lnTo>
                <a:lnTo>
                  <a:pt x="5057996" y="875231"/>
                </a:lnTo>
                <a:lnTo>
                  <a:pt x="5103546" y="862870"/>
                </a:lnTo>
                <a:lnTo>
                  <a:pt x="5147021" y="846034"/>
                </a:lnTo>
                <a:lnTo>
                  <a:pt x="5188147" y="824991"/>
                </a:lnTo>
                <a:lnTo>
                  <a:pt x="5226652" y="800014"/>
                </a:lnTo>
                <a:lnTo>
                  <a:pt x="5262263" y="771372"/>
                </a:lnTo>
                <a:lnTo>
                  <a:pt x="5294706" y="739335"/>
                </a:lnTo>
                <a:lnTo>
                  <a:pt x="5323709" y="704173"/>
                </a:lnTo>
                <a:lnTo>
                  <a:pt x="5349000" y="666157"/>
                </a:lnTo>
                <a:lnTo>
                  <a:pt x="5370304" y="625557"/>
                </a:lnTo>
                <a:lnTo>
                  <a:pt x="5387349" y="582643"/>
                </a:lnTo>
                <a:lnTo>
                  <a:pt x="5399862" y="537686"/>
                </a:lnTo>
                <a:lnTo>
                  <a:pt x="5407570" y="490955"/>
                </a:lnTo>
                <a:lnTo>
                  <a:pt x="5410200" y="442721"/>
                </a:lnTo>
                <a:lnTo>
                  <a:pt x="5407568" y="394466"/>
                </a:lnTo>
                <a:lnTo>
                  <a:pt x="5399856" y="347719"/>
                </a:lnTo>
                <a:lnTo>
                  <a:pt x="5387336" y="302751"/>
                </a:lnTo>
                <a:lnTo>
                  <a:pt x="5370284" y="259832"/>
                </a:lnTo>
                <a:lnTo>
                  <a:pt x="5348971" y="219230"/>
                </a:lnTo>
                <a:lnTo>
                  <a:pt x="5323673" y="181215"/>
                </a:lnTo>
                <a:lnTo>
                  <a:pt x="5294662" y="146058"/>
                </a:lnTo>
                <a:lnTo>
                  <a:pt x="5262212" y="114027"/>
                </a:lnTo>
                <a:lnTo>
                  <a:pt x="5226597" y="85392"/>
                </a:lnTo>
                <a:lnTo>
                  <a:pt x="5188091" y="60423"/>
                </a:lnTo>
                <a:lnTo>
                  <a:pt x="5146966" y="39390"/>
                </a:lnTo>
                <a:lnTo>
                  <a:pt x="5103498" y="22561"/>
                </a:lnTo>
                <a:lnTo>
                  <a:pt x="5057958" y="10206"/>
                </a:lnTo>
                <a:lnTo>
                  <a:pt x="5010622" y="2596"/>
                </a:lnTo>
                <a:lnTo>
                  <a:pt x="4961763" y="0"/>
                </a:lnTo>
                <a:close/>
              </a:path>
            </a:pathLst>
          </a:custGeom>
          <a:solidFill>
            <a:srgbClr val="75C4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810000" y="830580"/>
            <a:ext cx="5410200" cy="883919"/>
          </a:xfrm>
          <a:custGeom>
            <a:avLst/>
            <a:gdLst/>
            <a:ahLst/>
            <a:cxnLst/>
            <a:rect l="l" t="t" r="r" b="b"/>
            <a:pathLst>
              <a:path w="5410200" h="883919">
                <a:moveTo>
                  <a:pt x="4961763" y="0"/>
                </a:moveTo>
                <a:lnTo>
                  <a:pt x="448437" y="0"/>
                </a:lnTo>
                <a:lnTo>
                  <a:pt x="399555" y="2593"/>
                </a:lnTo>
                <a:lnTo>
                  <a:pt x="352203" y="10193"/>
                </a:lnTo>
                <a:lnTo>
                  <a:pt x="306653" y="22530"/>
                </a:lnTo>
                <a:lnTo>
                  <a:pt x="263178" y="39335"/>
                </a:lnTo>
                <a:lnTo>
                  <a:pt x="222052" y="60339"/>
                </a:lnTo>
                <a:lnTo>
                  <a:pt x="183547" y="85270"/>
                </a:lnTo>
                <a:lnTo>
                  <a:pt x="147936" y="113861"/>
                </a:lnTo>
                <a:lnTo>
                  <a:pt x="115493" y="145841"/>
                </a:lnTo>
                <a:lnTo>
                  <a:pt x="86490" y="180941"/>
                </a:lnTo>
                <a:lnTo>
                  <a:pt x="61199" y="218891"/>
                </a:lnTo>
                <a:lnTo>
                  <a:pt x="39895" y="259422"/>
                </a:lnTo>
                <a:lnTo>
                  <a:pt x="22850" y="302264"/>
                </a:lnTo>
                <a:lnTo>
                  <a:pt x="10337" y="347147"/>
                </a:lnTo>
                <a:lnTo>
                  <a:pt x="2629" y="393802"/>
                </a:lnTo>
                <a:lnTo>
                  <a:pt x="0" y="441960"/>
                </a:lnTo>
                <a:lnTo>
                  <a:pt x="2629" y="490117"/>
                </a:lnTo>
                <a:lnTo>
                  <a:pt x="10337" y="536772"/>
                </a:lnTo>
                <a:lnTo>
                  <a:pt x="22850" y="581655"/>
                </a:lnTo>
                <a:lnTo>
                  <a:pt x="39895" y="624497"/>
                </a:lnTo>
                <a:lnTo>
                  <a:pt x="61199" y="665028"/>
                </a:lnTo>
                <a:lnTo>
                  <a:pt x="86490" y="702978"/>
                </a:lnTo>
                <a:lnTo>
                  <a:pt x="115493" y="738078"/>
                </a:lnTo>
                <a:lnTo>
                  <a:pt x="147936" y="770058"/>
                </a:lnTo>
                <a:lnTo>
                  <a:pt x="183547" y="798649"/>
                </a:lnTo>
                <a:lnTo>
                  <a:pt x="222052" y="823580"/>
                </a:lnTo>
                <a:lnTo>
                  <a:pt x="263178" y="844584"/>
                </a:lnTo>
                <a:lnTo>
                  <a:pt x="306653" y="861389"/>
                </a:lnTo>
                <a:lnTo>
                  <a:pt x="352203" y="873726"/>
                </a:lnTo>
                <a:lnTo>
                  <a:pt x="399555" y="881326"/>
                </a:lnTo>
                <a:lnTo>
                  <a:pt x="448437" y="883920"/>
                </a:lnTo>
                <a:lnTo>
                  <a:pt x="4961763" y="883920"/>
                </a:lnTo>
                <a:lnTo>
                  <a:pt x="5010644" y="881326"/>
                </a:lnTo>
                <a:lnTo>
                  <a:pt x="5057996" y="873726"/>
                </a:lnTo>
                <a:lnTo>
                  <a:pt x="5103546" y="861389"/>
                </a:lnTo>
                <a:lnTo>
                  <a:pt x="5147021" y="844584"/>
                </a:lnTo>
                <a:lnTo>
                  <a:pt x="5188147" y="823580"/>
                </a:lnTo>
                <a:lnTo>
                  <a:pt x="5226652" y="798649"/>
                </a:lnTo>
                <a:lnTo>
                  <a:pt x="5262263" y="770058"/>
                </a:lnTo>
                <a:lnTo>
                  <a:pt x="5294706" y="738078"/>
                </a:lnTo>
                <a:lnTo>
                  <a:pt x="5323709" y="702978"/>
                </a:lnTo>
                <a:lnTo>
                  <a:pt x="5349000" y="665028"/>
                </a:lnTo>
                <a:lnTo>
                  <a:pt x="5370304" y="624497"/>
                </a:lnTo>
                <a:lnTo>
                  <a:pt x="5387349" y="581655"/>
                </a:lnTo>
                <a:lnTo>
                  <a:pt x="5399862" y="536772"/>
                </a:lnTo>
                <a:lnTo>
                  <a:pt x="5407570" y="490117"/>
                </a:lnTo>
                <a:lnTo>
                  <a:pt x="5410200" y="441960"/>
                </a:lnTo>
                <a:lnTo>
                  <a:pt x="5407568" y="393802"/>
                </a:lnTo>
                <a:lnTo>
                  <a:pt x="5399856" y="347147"/>
                </a:lnTo>
                <a:lnTo>
                  <a:pt x="5387336" y="302264"/>
                </a:lnTo>
                <a:lnTo>
                  <a:pt x="5370284" y="259422"/>
                </a:lnTo>
                <a:lnTo>
                  <a:pt x="5348971" y="218891"/>
                </a:lnTo>
                <a:lnTo>
                  <a:pt x="5323673" y="180941"/>
                </a:lnTo>
                <a:lnTo>
                  <a:pt x="5294662" y="145841"/>
                </a:lnTo>
                <a:lnTo>
                  <a:pt x="5262212" y="113861"/>
                </a:lnTo>
                <a:lnTo>
                  <a:pt x="5226597" y="85270"/>
                </a:lnTo>
                <a:lnTo>
                  <a:pt x="5188091" y="60339"/>
                </a:lnTo>
                <a:lnTo>
                  <a:pt x="5146966" y="39335"/>
                </a:lnTo>
                <a:lnTo>
                  <a:pt x="5103498" y="22530"/>
                </a:lnTo>
                <a:lnTo>
                  <a:pt x="5057958" y="10193"/>
                </a:lnTo>
                <a:lnTo>
                  <a:pt x="5010622" y="2593"/>
                </a:lnTo>
                <a:lnTo>
                  <a:pt x="4961763" y="0"/>
                </a:lnTo>
                <a:close/>
              </a:path>
            </a:pathLst>
          </a:custGeom>
          <a:solidFill>
            <a:srgbClr val="75C4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163800" y="106679"/>
            <a:ext cx="746759" cy="65227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30829" y="7513094"/>
            <a:ext cx="2257171" cy="275859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669984" y="0"/>
            <a:ext cx="2618016" cy="249237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2400" y="0"/>
            <a:ext cx="1612138" cy="1684020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4921758" y="992885"/>
            <a:ext cx="28143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114" dirty="0">
                <a:solidFill>
                  <a:srgbClr val="001A46"/>
                </a:solidFill>
                <a:latin typeface="Tahoma"/>
                <a:cs typeface="Tahoma"/>
              </a:rPr>
              <a:t>Вычислите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741802" y="233680"/>
            <a:ext cx="921385" cy="17964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600" spc="-420" dirty="0">
                <a:solidFill>
                  <a:srgbClr val="046CBD"/>
                </a:solidFill>
              </a:rPr>
              <a:t>5</a:t>
            </a:r>
            <a:endParaRPr sz="11600"/>
          </a:p>
        </p:txBody>
      </p:sp>
      <p:sp>
        <p:nvSpPr>
          <p:cNvPr id="11" name="object 11"/>
          <p:cNvSpPr txBox="1"/>
          <p:nvPr/>
        </p:nvSpPr>
        <p:spPr>
          <a:xfrm>
            <a:off x="1295527" y="5299075"/>
            <a:ext cx="983615" cy="17964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600" b="1" spc="95" dirty="0">
                <a:solidFill>
                  <a:srgbClr val="046CBD"/>
                </a:solidFill>
                <a:latin typeface="Tahoma"/>
                <a:cs typeface="Tahoma"/>
              </a:rPr>
              <a:t>6</a:t>
            </a:r>
            <a:endParaRPr sz="116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28873" y="6027801"/>
            <a:ext cx="479298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165" dirty="0">
                <a:solidFill>
                  <a:srgbClr val="001A46"/>
                </a:solidFill>
                <a:latin typeface="Tahoma"/>
                <a:cs typeface="Tahoma"/>
              </a:rPr>
              <a:t>Решите</a:t>
            </a:r>
            <a:r>
              <a:rPr sz="3600" b="1" spc="-4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120" dirty="0">
                <a:solidFill>
                  <a:srgbClr val="001A46"/>
                </a:solidFill>
                <a:latin typeface="Tahoma"/>
                <a:cs typeface="Tahoma"/>
              </a:rPr>
              <a:t>уравнение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615816" y="2716402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4" h="29210">
                <a:moveTo>
                  <a:pt x="252984" y="0"/>
                </a:moveTo>
                <a:lnTo>
                  <a:pt x="0" y="0"/>
                </a:lnTo>
                <a:lnTo>
                  <a:pt x="0" y="28955"/>
                </a:lnTo>
                <a:lnTo>
                  <a:pt x="252984" y="28955"/>
                </a:lnTo>
                <a:lnTo>
                  <a:pt x="252984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674239" y="4977510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4" h="29210">
                <a:moveTo>
                  <a:pt x="252984" y="0"/>
                </a:moveTo>
                <a:lnTo>
                  <a:pt x="0" y="0"/>
                </a:lnTo>
                <a:lnTo>
                  <a:pt x="0" y="28955"/>
                </a:lnTo>
                <a:lnTo>
                  <a:pt x="252984" y="28955"/>
                </a:lnTo>
                <a:lnTo>
                  <a:pt x="252984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244344" y="2045589"/>
            <a:ext cx="2909570" cy="34880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0">
              <a:lnSpc>
                <a:spcPts val="352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3</a:t>
            </a:r>
            <a:endParaRPr sz="3600">
              <a:latin typeface="Cambria Math"/>
              <a:cs typeface="Cambria Math"/>
            </a:endParaRPr>
          </a:p>
          <a:p>
            <a:pPr marL="353060">
              <a:lnSpc>
                <a:spcPts val="2570"/>
              </a:lnSpc>
              <a:tabLst>
                <a:tab pos="1750695" algn="l"/>
              </a:tabLst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−1</a:t>
            </a:r>
            <a:r>
              <a:rPr sz="3600" spc="-1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∗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1371600">
              <a:lnSpc>
                <a:spcPts val="3370"/>
              </a:lnSpc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4</a:t>
            </a:r>
            <a:endParaRPr sz="3600">
              <a:latin typeface="Cambria Math"/>
              <a:cs typeface="Cambria Math"/>
            </a:endParaRPr>
          </a:p>
          <a:p>
            <a:pPr marL="198755">
              <a:lnSpc>
                <a:spcPct val="100000"/>
              </a:lnSpc>
              <a:spcBef>
                <a:spcPts val="2020"/>
              </a:spcBef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−0,5</a:t>
            </a:r>
            <a:r>
              <a:rPr sz="3600" spc="-2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∗</a:t>
            </a:r>
            <a:r>
              <a:rPr sz="3600" spc="1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r>
              <a:rPr sz="3600" spc="20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429895">
              <a:lnSpc>
                <a:spcPts val="3520"/>
              </a:lnSpc>
              <a:spcBef>
                <a:spcPts val="2005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1</a:t>
            </a:r>
            <a:endParaRPr sz="3600">
              <a:latin typeface="Cambria Math"/>
              <a:cs typeface="Cambria Math"/>
            </a:endParaRPr>
          </a:p>
          <a:p>
            <a:pPr marL="429895" marR="5080" indent="-417830">
              <a:lnSpc>
                <a:spcPct val="55800"/>
              </a:lnSpc>
              <a:spcBef>
                <a:spcPts val="1115"/>
              </a:spcBef>
              <a:tabLst>
                <a:tab pos="783590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	∗</a:t>
            </a:r>
            <a:r>
              <a:rPr sz="3600" spc="-1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(−0,5)</a:t>
            </a:r>
            <a:r>
              <a:rPr sz="3600" spc="18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 4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026907" y="2716402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10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010400" y="3966083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10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580758" y="2045589"/>
            <a:ext cx="2181225" cy="1824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46530">
              <a:lnSpc>
                <a:spcPts val="352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1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2570"/>
              </a:lnSpc>
              <a:tabLst>
                <a:tab pos="1825625" algn="l"/>
              </a:tabLst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−0,5</a:t>
            </a:r>
            <a:r>
              <a:rPr sz="3600" spc="17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∶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1446530">
              <a:lnSpc>
                <a:spcPts val="3370"/>
              </a:lnSpc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endParaRPr sz="3600">
              <a:latin typeface="Cambria Math"/>
              <a:cs typeface="Cambria Math"/>
            </a:endParaRPr>
          </a:p>
          <a:p>
            <a:pPr marL="429895">
              <a:lnSpc>
                <a:spcPct val="100000"/>
              </a:lnSpc>
              <a:spcBef>
                <a:spcPts val="38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1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998334" y="3947921"/>
            <a:ext cx="2787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580758" y="3641597"/>
            <a:ext cx="21564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0962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∶</a:t>
            </a:r>
            <a:r>
              <a:rPr sz="3600" spc="20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2,5</a:t>
            </a:r>
            <a:r>
              <a:rPr sz="3600" spc="18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458068" y="3607434"/>
            <a:ext cx="32251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>
                <a:solidFill>
                  <a:srgbClr val="001A46"/>
                </a:solidFill>
                <a:latin typeface="Cambria Math"/>
                <a:cs typeface="Cambria Math"/>
              </a:rPr>
              <a:t>−0,</a:t>
            </a:r>
            <a:r>
              <a:rPr sz="3600" spc="-20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1</a:t>
            </a:r>
            <a:r>
              <a:rPr sz="3600" spc="19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∶</a:t>
            </a:r>
            <a:r>
              <a:rPr sz="3600" spc="20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(−0,2)</a:t>
            </a:r>
            <a:r>
              <a:rPr sz="3600" spc="19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655434" y="4865370"/>
            <a:ext cx="24568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−2,5</a:t>
            </a:r>
            <a:r>
              <a:rPr sz="3600" spc="-2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∗</a:t>
            </a:r>
            <a:r>
              <a:rPr sz="3600" spc="1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0,2</a:t>
            </a:r>
            <a:r>
              <a:rPr sz="3600" spc="19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645520" y="2509773"/>
            <a:ext cx="30587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0,25</a:t>
            </a:r>
            <a:r>
              <a:rPr sz="3600" spc="165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∶</a:t>
            </a:r>
            <a:r>
              <a:rPr sz="3600" spc="19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(−0,5)</a:t>
            </a:r>
            <a:r>
              <a:rPr sz="3600" spc="175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541254" y="4704715"/>
            <a:ext cx="30587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0,15</a:t>
            </a:r>
            <a:r>
              <a:rPr sz="3600" spc="165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∶</a:t>
            </a:r>
            <a:r>
              <a:rPr sz="3600" spc="19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(−0,5)</a:t>
            </a:r>
            <a:r>
              <a:rPr sz="3600" spc="175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535427" y="7556754"/>
            <a:ext cx="3670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965323" y="7880604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4" h="29209">
                <a:moveTo>
                  <a:pt x="252984" y="0"/>
                </a:moveTo>
                <a:lnTo>
                  <a:pt x="0" y="0"/>
                </a:lnTo>
                <a:lnTo>
                  <a:pt x="0" y="28956"/>
                </a:lnTo>
                <a:lnTo>
                  <a:pt x="252984" y="28956"/>
                </a:lnTo>
                <a:lnTo>
                  <a:pt x="252984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2953004" y="7107173"/>
            <a:ext cx="278765" cy="1330325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280664" y="7556754"/>
            <a:ext cx="7512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𝑥</a:t>
            </a:r>
            <a:r>
              <a:rPr sz="3600" spc="315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6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4144898" y="7880604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4" h="29209">
                <a:moveTo>
                  <a:pt x="252984" y="0"/>
                </a:moveTo>
                <a:lnTo>
                  <a:pt x="0" y="0"/>
                </a:lnTo>
                <a:lnTo>
                  <a:pt x="0" y="28956"/>
                </a:lnTo>
                <a:lnTo>
                  <a:pt x="252984" y="28956"/>
                </a:lnTo>
                <a:lnTo>
                  <a:pt x="252984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4132579" y="7107173"/>
            <a:ext cx="278765" cy="1330325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4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549270" y="9446171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4" h="29209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536951" y="8776513"/>
            <a:ext cx="2147570" cy="1226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2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endParaRPr sz="3600">
              <a:latin typeface="Cambria Math"/>
              <a:cs typeface="Cambria Math"/>
            </a:endParaRPr>
          </a:p>
          <a:p>
            <a:pPr marL="340360">
              <a:lnSpc>
                <a:spcPts val="2570"/>
              </a:lnSpc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𝑥</a:t>
            </a:r>
            <a:r>
              <a:rPr sz="3600" spc="315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r>
              <a:rPr sz="3600" spc="20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20" dirty="0">
                <a:solidFill>
                  <a:srgbClr val="001A46"/>
                </a:solidFill>
                <a:latin typeface="Cambria Math"/>
                <a:cs typeface="Cambria Math"/>
              </a:rPr>
              <a:t>−0,8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3365"/>
              </a:lnSpc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9735311" y="7882763"/>
            <a:ext cx="594360" cy="29209"/>
          </a:xfrm>
          <a:custGeom>
            <a:avLst/>
            <a:gdLst/>
            <a:ahLst/>
            <a:cxnLst/>
            <a:rect l="l" t="t" r="r" b="b"/>
            <a:pathLst>
              <a:path w="594359" h="29209">
                <a:moveTo>
                  <a:pt x="594360" y="0"/>
                </a:moveTo>
                <a:lnTo>
                  <a:pt x="0" y="0"/>
                </a:lnTo>
                <a:lnTo>
                  <a:pt x="0" y="28955"/>
                </a:lnTo>
                <a:lnTo>
                  <a:pt x="594360" y="28955"/>
                </a:lnTo>
                <a:lnTo>
                  <a:pt x="594360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10442829" y="7558785"/>
            <a:ext cx="3670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0924031" y="7882763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09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9723501" y="7109206"/>
            <a:ext cx="1467485" cy="1330325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198120">
              <a:lnSpc>
                <a:spcPct val="100000"/>
              </a:lnSpc>
              <a:spcBef>
                <a:spcPts val="915"/>
              </a:spcBef>
              <a:tabLst>
                <a:tab pos="120078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х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3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  <a:tabLst>
                <a:tab pos="1200785" algn="l"/>
              </a:tabLst>
            </a:pPr>
            <a:r>
              <a:rPr sz="3600" spc="-25" dirty="0">
                <a:solidFill>
                  <a:srgbClr val="001A46"/>
                </a:solidFill>
                <a:latin typeface="Cambria Math"/>
                <a:cs typeface="Cambria Math"/>
              </a:rPr>
              <a:t>−5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9594088" y="9206483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09">
                <a:moveTo>
                  <a:pt x="252983" y="0"/>
                </a:moveTo>
                <a:lnTo>
                  <a:pt x="0" y="0"/>
                </a:lnTo>
                <a:lnTo>
                  <a:pt x="0" y="28956"/>
                </a:lnTo>
                <a:lnTo>
                  <a:pt x="252983" y="28956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9582150" y="9188602"/>
            <a:ext cx="27876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9597390" y="8536685"/>
            <a:ext cx="1800225" cy="920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2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х</a:t>
            </a:r>
            <a:endParaRPr sz="3600">
              <a:latin typeface="Cambria Math"/>
              <a:cs typeface="Cambria Math"/>
            </a:endParaRPr>
          </a:p>
          <a:p>
            <a:pPr marL="376555">
              <a:lnSpc>
                <a:spcPts val="3520"/>
              </a:lnSpc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r>
              <a:rPr sz="3600" spc="19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20" dirty="0">
                <a:solidFill>
                  <a:srgbClr val="001A46"/>
                </a:solidFill>
                <a:latin typeface="Cambria Math"/>
                <a:cs typeface="Cambria Math"/>
              </a:rPr>
              <a:t>−0,6</a:t>
            </a:r>
            <a:endParaRPr sz="36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20189" y="159131"/>
            <a:ext cx="5869431" cy="989484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2001011"/>
              <a:ext cx="18288000" cy="8286115"/>
            </a:xfrm>
            <a:custGeom>
              <a:avLst/>
              <a:gdLst/>
              <a:ahLst/>
              <a:cxnLst/>
              <a:rect l="l" t="t" r="r" b="b"/>
              <a:pathLst>
                <a:path w="18288000" h="8286115">
                  <a:moveTo>
                    <a:pt x="0" y="8285987"/>
                  </a:moveTo>
                  <a:lnTo>
                    <a:pt x="18288000" y="8285987"/>
                  </a:lnTo>
                  <a:lnTo>
                    <a:pt x="18288000" y="0"/>
                  </a:lnTo>
                  <a:lnTo>
                    <a:pt x="0" y="0"/>
                  </a:lnTo>
                  <a:lnTo>
                    <a:pt x="0" y="8285987"/>
                  </a:lnTo>
                  <a:close/>
                </a:path>
              </a:pathLst>
            </a:custGeom>
            <a:solidFill>
              <a:srgbClr val="EEF5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8288000" cy="2001520"/>
            </a:xfrm>
            <a:custGeom>
              <a:avLst/>
              <a:gdLst/>
              <a:ahLst/>
              <a:cxnLst/>
              <a:rect l="l" t="t" r="r" b="b"/>
              <a:pathLst>
                <a:path w="18288000" h="2001520">
                  <a:moveTo>
                    <a:pt x="18288000" y="0"/>
                  </a:moveTo>
                  <a:lnTo>
                    <a:pt x="0" y="0"/>
                  </a:lnTo>
                  <a:lnTo>
                    <a:pt x="0" y="2001011"/>
                  </a:lnTo>
                  <a:lnTo>
                    <a:pt x="18288000" y="2001011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B8E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961388" y="975360"/>
              <a:ext cx="14365605" cy="2049780"/>
            </a:xfrm>
            <a:custGeom>
              <a:avLst/>
              <a:gdLst/>
              <a:ahLst/>
              <a:cxnLst/>
              <a:rect l="l" t="t" r="r" b="b"/>
              <a:pathLst>
                <a:path w="14365605" h="2049780">
                  <a:moveTo>
                    <a:pt x="13339825" y="0"/>
                  </a:moveTo>
                  <a:lnTo>
                    <a:pt x="1025270" y="0"/>
                  </a:lnTo>
                  <a:lnTo>
                    <a:pt x="977002" y="1115"/>
                  </a:lnTo>
                  <a:lnTo>
                    <a:pt x="929309" y="4428"/>
                  </a:lnTo>
                  <a:lnTo>
                    <a:pt x="882239" y="9889"/>
                  </a:lnTo>
                  <a:lnTo>
                    <a:pt x="835843" y="17450"/>
                  </a:lnTo>
                  <a:lnTo>
                    <a:pt x="790169" y="27060"/>
                  </a:lnTo>
                  <a:lnTo>
                    <a:pt x="745267" y="38672"/>
                  </a:lnTo>
                  <a:lnTo>
                    <a:pt x="701186" y="52236"/>
                  </a:lnTo>
                  <a:lnTo>
                    <a:pt x="657975" y="67703"/>
                  </a:lnTo>
                  <a:lnTo>
                    <a:pt x="615683" y="85023"/>
                  </a:lnTo>
                  <a:lnTo>
                    <a:pt x="574360" y="104147"/>
                  </a:lnTo>
                  <a:lnTo>
                    <a:pt x="534054" y="125026"/>
                  </a:lnTo>
                  <a:lnTo>
                    <a:pt x="494816" y="147612"/>
                  </a:lnTo>
                  <a:lnTo>
                    <a:pt x="456693" y="171855"/>
                  </a:lnTo>
                  <a:lnTo>
                    <a:pt x="419737" y="197705"/>
                  </a:lnTo>
                  <a:lnTo>
                    <a:pt x="383994" y="225114"/>
                  </a:lnTo>
                  <a:lnTo>
                    <a:pt x="349516" y="254032"/>
                  </a:lnTo>
                  <a:lnTo>
                    <a:pt x="316350" y="284411"/>
                  </a:lnTo>
                  <a:lnTo>
                    <a:pt x="284547" y="316200"/>
                  </a:lnTo>
                  <a:lnTo>
                    <a:pt x="254155" y="349352"/>
                  </a:lnTo>
                  <a:lnTo>
                    <a:pt x="225224" y="383816"/>
                  </a:lnTo>
                  <a:lnTo>
                    <a:pt x="197803" y="419545"/>
                  </a:lnTo>
                  <a:lnTo>
                    <a:pt x="171940" y="456487"/>
                  </a:lnTo>
                  <a:lnTo>
                    <a:pt x="147686" y="494595"/>
                  </a:lnTo>
                  <a:lnTo>
                    <a:pt x="125090" y="533819"/>
                  </a:lnTo>
                  <a:lnTo>
                    <a:pt x="104200" y="574110"/>
                  </a:lnTo>
                  <a:lnTo>
                    <a:pt x="85066" y="615419"/>
                  </a:lnTo>
                  <a:lnTo>
                    <a:pt x="67738" y="657696"/>
                  </a:lnTo>
                  <a:lnTo>
                    <a:pt x="52264" y="700893"/>
                  </a:lnTo>
                  <a:lnTo>
                    <a:pt x="38693" y="744961"/>
                  </a:lnTo>
                  <a:lnTo>
                    <a:pt x="27075" y="789849"/>
                  </a:lnTo>
                  <a:lnTo>
                    <a:pt x="17459" y="835510"/>
                  </a:lnTo>
                  <a:lnTo>
                    <a:pt x="9894" y="881893"/>
                  </a:lnTo>
                  <a:lnTo>
                    <a:pt x="4430" y="928951"/>
                  </a:lnTo>
                  <a:lnTo>
                    <a:pt x="1115" y="976632"/>
                  </a:lnTo>
                  <a:lnTo>
                    <a:pt x="0" y="1024890"/>
                  </a:lnTo>
                  <a:lnTo>
                    <a:pt x="1115" y="1073126"/>
                  </a:lnTo>
                  <a:lnTo>
                    <a:pt x="4430" y="1120790"/>
                  </a:lnTo>
                  <a:lnTo>
                    <a:pt x="9894" y="1167831"/>
                  </a:lnTo>
                  <a:lnTo>
                    <a:pt x="17459" y="1214201"/>
                  </a:lnTo>
                  <a:lnTo>
                    <a:pt x="27075" y="1259850"/>
                  </a:lnTo>
                  <a:lnTo>
                    <a:pt x="38693" y="1304729"/>
                  </a:lnTo>
                  <a:lnTo>
                    <a:pt x="52264" y="1348788"/>
                  </a:lnTo>
                  <a:lnTo>
                    <a:pt x="67738" y="1391979"/>
                  </a:lnTo>
                  <a:lnTo>
                    <a:pt x="85066" y="1434252"/>
                  </a:lnTo>
                  <a:lnTo>
                    <a:pt x="104200" y="1475558"/>
                  </a:lnTo>
                  <a:lnTo>
                    <a:pt x="125090" y="1515848"/>
                  </a:lnTo>
                  <a:lnTo>
                    <a:pt x="147686" y="1555071"/>
                  </a:lnTo>
                  <a:lnTo>
                    <a:pt x="171940" y="1593180"/>
                  </a:lnTo>
                  <a:lnTo>
                    <a:pt x="197803" y="1630125"/>
                  </a:lnTo>
                  <a:lnTo>
                    <a:pt x="225224" y="1665856"/>
                  </a:lnTo>
                  <a:lnTo>
                    <a:pt x="254155" y="1700324"/>
                  </a:lnTo>
                  <a:lnTo>
                    <a:pt x="284547" y="1733481"/>
                  </a:lnTo>
                  <a:lnTo>
                    <a:pt x="316350" y="1765276"/>
                  </a:lnTo>
                  <a:lnTo>
                    <a:pt x="349516" y="1795660"/>
                  </a:lnTo>
                  <a:lnTo>
                    <a:pt x="383994" y="1824585"/>
                  </a:lnTo>
                  <a:lnTo>
                    <a:pt x="419737" y="1852001"/>
                  </a:lnTo>
                  <a:lnTo>
                    <a:pt x="456693" y="1877858"/>
                  </a:lnTo>
                  <a:lnTo>
                    <a:pt x="494816" y="1902108"/>
                  </a:lnTo>
                  <a:lnTo>
                    <a:pt x="534054" y="1924701"/>
                  </a:lnTo>
                  <a:lnTo>
                    <a:pt x="574360" y="1945588"/>
                  </a:lnTo>
                  <a:lnTo>
                    <a:pt x="615683" y="1964719"/>
                  </a:lnTo>
                  <a:lnTo>
                    <a:pt x="657975" y="1982046"/>
                  </a:lnTo>
                  <a:lnTo>
                    <a:pt x="701186" y="1997518"/>
                  </a:lnTo>
                  <a:lnTo>
                    <a:pt x="745267" y="2011088"/>
                  </a:lnTo>
                  <a:lnTo>
                    <a:pt x="790169" y="2022705"/>
                  </a:lnTo>
                  <a:lnTo>
                    <a:pt x="835843" y="2032321"/>
                  </a:lnTo>
                  <a:lnTo>
                    <a:pt x="882239" y="2039885"/>
                  </a:lnTo>
                  <a:lnTo>
                    <a:pt x="929309" y="2045349"/>
                  </a:lnTo>
                  <a:lnTo>
                    <a:pt x="977002" y="2048664"/>
                  </a:lnTo>
                  <a:lnTo>
                    <a:pt x="1025270" y="2049780"/>
                  </a:lnTo>
                  <a:lnTo>
                    <a:pt x="13339825" y="2049780"/>
                  </a:lnTo>
                  <a:lnTo>
                    <a:pt x="13388104" y="2048664"/>
                  </a:lnTo>
                  <a:lnTo>
                    <a:pt x="13435808" y="2045349"/>
                  </a:lnTo>
                  <a:lnTo>
                    <a:pt x="13482887" y="2039885"/>
                  </a:lnTo>
                  <a:lnTo>
                    <a:pt x="13529292" y="2032321"/>
                  </a:lnTo>
                  <a:lnTo>
                    <a:pt x="13574974" y="2022705"/>
                  </a:lnTo>
                  <a:lnTo>
                    <a:pt x="13619884" y="2011088"/>
                  </a:lnTo>
                  <a:lnTo>
                    <a:pt x="13663972" y="1997518"/>
                  </a:lnTo>
                  <a:lnTo>
                    <a:pt x="13707190" y="1982046"/>
                  </a:lnTo>
                  <a:lnTo>
                    <a:pt x="13749488" y="1964719"/>
                  </a:lnTo>
                  <a:lnTo>
                    <a:pt x="13790817" y="1945588"/>
                  </a:lnTo>
                  <a:lnTo>
                    <a:pt x="13831128" y="1924701"/>
                  </a:lnTo>
                  <a:lnTo>
                    <a:pt x="13870371" y="1902108"/>
                  </a:lnTo>
                  <a:lnTo>
                    <a:pt x="13908498" y="1877858"/>
                  </a:lnTo>
                  <a:lnTo>
                    <a:pt x="13945459" y="1852001"/>
                  </a:lnTo>
                  <a:lnTo>
                    <a:pt x="13981205" y="1824585"/>
                  </a:lnTo>
                  <a:lnTo>
                    <a:pt x="14015687" y="1795660"/>
                  </a:lnTo>
                  <a:lnTo>
                    <a:pt x="14048856" y="1765276"/>
                  </a:lnTo>
                  <a:lnTo>
                    <a:pt x="14080662" y="1733481"/>
                  </a:lnTo>
                  <a:lnTo>
                    <a:pt x="14111056" y="1700324"/>
                  </a:lnTo>
                  <a:lnTo>
                    <a:pt x="14139989" y="1665856"/>
                  </a:lnTo>
                  <a:lnTo>
                    <a:pt x="14167412" y="1630125"/>
                  </a:lnTo>
                  <a:lnTo>
                    <a:pt x="14193276" y="1593180"/>
                  </a:lnTo>
                  <a:lnTo>
                    <a:pt x="14217532" y="1555071"/>
                  </a:lnTo>
                  <a:lnTo>
                    <a:pt x="14240129" y="1515848"/>
                  </a:lnTo>
                  <a:lnTo>
                    <a:pt x="14261020" y="1475558"/>
                  </a:lnTo>
                  <a:lnTo>
                    <a:pt x="14280154" y="1434252"/>
                  </a:lnTo>
                  <a:lnTo>
                    <a:pt x="14297484" y="1391979"/>
                  </a:lnTo>
                  <a:lnTo>
                    <a:pt x="14312958" y="1348788"/>
                  </a:lnTo>
                  <a:lnTo>
                    <a:pt x="14326530" y="1304729"/>
                  </a:lnTo>
                  <a:lnTo>
                    <a:pt x="14338148" y="1259850"/>
                  </a:lnTo>
                  <a:lnTo>
                    <a:pt x="14347764" y="1214201"/>
                  </a:lnTo>
                  <a:lnTo>
                    <a:pt x="14355329" y="1167831"/>
                  </a:lnTo>
                  <a:lnTo>
                    <a:pt x="14360793" y="1120790"/>
                  </a:lnTo>
                  <a:lnTo>
                    <a:pt x="14364108" y="1073126"/>
                  </a:lnTo>
                  <a:lnTo>
                    <a:pt x="14365223" y="1024890"/>
                  </a:lnTo>
                  <a:lnTo>
                    <a:pt x="14364107" y="976632"/>
                  </a:lnTo>
                  <a:lnTo>
                    <a:pt x="14360792" y="928951"/>
                  </a:lnTo>
                  <a:lnTo>
                    <a:pt x="14355326" y="881893"/>
                  </a:lnTo>
                  <a:lnTo>
                    <a:pt x="14347759" y="835510"/>
                  </a:lnTo>
                  <a:lnTo>
                    <a:pt x="14338141" y="789849"/>
                  </a:lnTo>
                  <a:lnTo>
                    <a:pt x="14326520" y="744961"/>
                  </a:lnTo>
                  <a:lnTo>
                    <a:pt x="14312946" y="700893"/>
                  </a:lnTo>
                  <a:lnTo>
                    <a:pt x="14297468" y="657696"/>
                  </a:lnTo>
                  <a:lnTo>
                    <a:pt x="14280136" y="615419"/>
                  </a:lnTo>
                  <a:lnTo>
                    <a:pt x="14260998" y="574110"/>
                  </a:lnTo>
                  <a:lnTo>
                    <a:pt x="14240103" y="533819"/>
                  </a:lnTo>
                  <a:lnTo>
                    <a:pt x="14217502" y="494595"/>
                  </a:lnTo>
                  <a:lnTo>
                    <a:pt x="14193243" y="456487"/>
                  </a:lnTo>
                  <a:lnTo>
                    <a:pt x="14167376" y="419545"/>
                  </a:lnTo>
                  <a:lnTo>
                    <a:pt x="14139949" y="383816"/>
                  </a:lnTo>
                  <a:lnTo>
                    <a:pt x="14111013" y="349352"/>
                  </a:lnTo>
                  <a:lnTo>
                    <a:pt x="14080615" y="316200"/>
                  </a:lnTo>
                  <a:lnTo>
                    <a:pt x="14048807" y="284411"/>
                  </a:lnTo>
                  <a:lnTo>
                    <a:pt x="14015636" y="254032"/>
                  </a:lnTo>
                  <a:lnTo>
                    <a:pt x="13981152" y="225114"/>
                  </a:lnTo>
                  <a:lnTo>
                    <a:pt x="13945404" y="197705"/>
                  </a:lnTo>
                  <a:lnTo>
                    <a:pt x="13908442" y="171855"/>
                  </a:lnTo>
                  <a:lnTo>
                    <a:pt x="13870315" y="147612"/>
                  </a:lnTo>
                  <a:lnTo>
                    <a:pt x="13831071" y="125026"/>
                  </a:lnTo>
                  <a:lnTo>
                    <a:pt x="13790761" y="104147"/>
                  </a:lnTo>
                  <a:lnTo>
                    <a:pt x="13749434" y="85023"/>
                  </a:lnTo>
                  <a:lnTo>
                    <a:pt x="13707138" y="67703"/>
                  </a:lnTo>
                  <a:lnTo>
                    <a:pt x="13663923" y="52236"/>
                  </a:lnTo>
                  <a:lnTo>
                    <a:pt x="13619839" y="38672"/>
                  </a:lnTo>
                  <a:lnTo>
                    <a:pt x="13574934" y="27060"/>
                  </a:lnTo>
                  <a:lnTo>
                    <a:pt x="13529258" y="17450"/>
                  </a:lnTo>
                  <a:lnTo>
                    <a:pt x="13482860" y="9889"/>
                  </a:lnTo>
                  <a:lnTo>
                    <a:pt x="13435789" y="4428"/>
                  </a:lnTo>
                  <a:lnTo>
                    <a:pt x="13388094" y="1115"/>
                  </a:lnTo>
                  <a:lnTo>
                    <a:pt x="13339825" y="0"/>
                  </a:lnTo>
                  <a:close/>
                </a:path>
              </a:pathLst>
            </a:custGeom>
            <a:solidFill>
              <a:srgbClr val="75C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8036" y="7615428"/>
              <a:ext cx="1673352" cy="216408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760952" y="3758184"/>
              <a:ext cx="594359" cy="59283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471136" y="4055364"/>
              <a:ext cx="816863" cy="124358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058132" y="2263139"/>
              <a:ext cx="1229867" cy="152552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3700653" y="1405204"/>
            <a:ext cx="10887710" cy="8178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200" spc="260" dirty="0">
                <a:solidFill>
                  <a:srgbClr val="001A46"/>
                </a:solidFill>
              </a:rPr>
              <a:t>Математический</a:t>
            </a:r>
            <a:r>
              <a:rPr sz="5200" spc="75" dirty="0">
                <a:solidFill>
                  <a:srgbClr val="001A46"/>
                </a:solidFill>
              </a:rPr>
              <a:t> </a:t>
            </a:r>
            <a:r>
              <a:rPr sz="5200" spc="245" dirty="0">
                <a:solidFill>
                  <a:srgbClr val="001A46"/>
                </a:solidFill>
              </a:rPr>
              <a:t>диктант</a:t>
            </a:r>
            <a:r>
              <a:rPr sz="5200" spc="25" dirty="0">
                <a:solidFill>
                  <a:srgbClr val="001A46"/>
                </a:solidFill>
              </a:rPr>
              <a:t> </a:t>
            </a:r>
            <a:r>
              <a:rPr sz="5200" spc="-60" dirty="0">
                <a:solidFill>
                  <a:srgbClr val="001A46"/>
                </a:solidFill>
              </a:rPr>
              <a:t>№3</a:t>
            </a:r>
            <a:endParaRPr sz="5200"/>
          </a:p>
        </p:txBody>
      </p:sp>
      <p:sp>
        <p:nvSpPr>
          <p:cNvPr id="11" name="object 11"/>
          <p:cNvSpPr txBox="1"/>
          <p:nvPr/>
        </p:nvSpPr>
        <p:spPr>
          <a:xfrm>
            <a:off x="3338321" y="3344417"/>
            <a:ext cx="13042900" cy="637540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880744" indent="-868044">
              <a:lnSpc>
                <a:spcPct val="100000"/>
              </a:lnSpc>
              <a:spcBef>
                <a:spcPts val="770"/>
              </a:spcBef>
              <a:buAutoNum type="arabicPeriod"/>
              <a:tabLst>
                <a:tab pos="880744" algn="l"/>
                <a:tab pos="7532370" algn="l"/>
              </a:tabLst>
            </a:pPr>
            <a:r>
              <a:rPr sz="3600" b="1" spc="300" dirty="0">
                <a:solidFill>
                  <a:srgbClr val="001A46"/>
                </a:solidFill>
                <a:latin typeface="Trebuchet MS"/>
                <a:cs typeface="Trebuchet MS"/>
              </a:rPr>
              <a:t>Запишите</a:t>
            </a:r>
            <a:r>
              <a:rPr sz="3600" b="1" spc="-120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54" dirty="0">
                <a:solidFill>
                  <a:srgbClr val="001A46"/>
                </a:solidFill>
                <a:latin typeface="Trebuchet MS"/>
                <a:cs typeface="Trebuchet MS"/>
              </a:rPr>
              <a:t>в</a:t>
            </a:r>
            <a:r>
              <a:rPr sz="3600" b="1" spc="-90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54" dirty="0">
                <a:solidFill>
                  <a:srgbClr val="001A46"/>
                </a:solidFill>
                <a:latin typeface="Trebuchet MS"/>
                <a:cs typeface="Trebuchet MS"/>
              </a:rPr>
              <a:t>виде</a:t>
            </a:r>
            <a:r>
              <a:rPr sz="3600" b="1" spc="-125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85" dirty="0">
                <a:solidFill>
                  <a:srgbClr val="001A46"/>
                </a:solidFill>
                <a:latin typeface="Trebuchet MS"/>
                <a:cs typeface="Trebuchet MS"/>
              </a:rPr>
              <a:t>дроби</a:t>
            </a:r>
            <a:r>
              <a:rPr sz="3600" b="1" dirty="0">
                <a:solidFill>
                  <a:srgbClr val="001A46"/>
                </a:solidFill>
                <a:latin typeface="Trebuchet MS"/>
                <a:cs typeface="Trebuchet MS"/>
              </a:rPr>
              <a:t>	</a:t>
            </a:r>
            <a:r>
              <a:rPr sz="3600" b="1" spc="-20" dirty="0">
                <a:solidFill>
                  <a:srgbClr val="001A46"/>
                </a:solidFill>
                <a:latin typeface="Trebuchet MS"/>
                <a:cs typeface="Trebuchet MS"/>
              </a:rPr>
              <a:t>2:3=</a:t>
            </a:r>
            <a:endParaRPr sz="3600">
              <a:latin typeface="Trebuchet MS"/>
              <a:cs typeface="Trebuchet MS"/>
            </a:endParaRPr>
          </a:p>
          <a:p>
            <a:pPr marL="880744" indent="-868044">
              <a:lnSpc>
                <a:spcPct val="100000"/>
              </a:lnSpc>
              <a:spcBef>
                <a:spcPts val="675"/>
              </a:spcBef>
              <a:buAutoNum type="arabicPeriod"/>
              <a:tabLst>
                <a:tab pos="880744" algn="l"/>
              </a:tabLst>
            </a:pPr>
            <a:r>
              <a:rPr sz="3600" b="1" spc="300" dirty="0">
                <a:solidFill>
                  <a:srgbClr val="001A46"/>
                </a:solidFill>
                <a:latin typeface="Trebuchet MS"/>
                <a:cs typeface="Trebuchet MS"/>
              </a:rPr>
              <a:t>Запишите</a:t>
            </a:r>
            <a:r>
              <a:rPr sz="3600" b="1" spc="-114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75" dirty="0">
                <a:solidFill>
                  <a:srgbClr val="001A46"/>
                </a:solidFill>
                <a:latin typeface="Trebuchet MS"/>
                <a:cs typeface="Trebuchet MS"/>
              </a:rPr>
              <a:t>правильную</a:t>
            </a:r>
            <a:r>
              <a:rPr sz="3600" b="1" spc="-90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40" dirty="0">
                <a:solidFill>
                  <a:srgbClr val="001A46"/>
                </a:solidFill>
                <a:latin typeface="Trebuchet MS"/>
                <a:cs typeface="Trebuchet MS"/>
              </a:rPr>
              <a:t>дробь</a:t>
            </a:r>
            <a:endParaRPr sz="3600">
              <a:latin typeface="Trebuchet MS"/>
              <a:cs typeface="Trebuchet MS"/>
            </a:endParaRPr>
          </a:p>
          <a:p>
            <a:pPr marL="880744" indent="-868044">
              <a:lnSpc>
                <a:spcPct val="100000"/>
              </a:lnSpc>
              <a:spcBef>
                <a:spcPts val="685"/>
              </a:spcBef>
              <a:buAutoNum type="arabicPeriod"/>
              <a:tabLst>
                <a:tab pos="880744" algn="l"/>
              </a:tabLst>
            </a:pPr>
            <a:r>
              <a:rPr sz="3600" b="1" spc="300" dirty="0">
                <a:solidFill>
                  <a:srgbClr val="001A46"/>
                </a:solidFill>
                <a:latin typeface="Trebuchet MS"/>
                <a:cs typeface="Trebuchet MS"/>
              </a:rPr>
              <a:t>Запишите</a:t>
            </a:r>
            <a:r>
              <a:rPr sz="3600" b="1" spc="-114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70" dirty="0">
                <a:solidFill>
                  <a:srgbClr val="001A46"/>
                </a:solidFill>
                <a:latin typeface="Trebuchet MS"/>
                <a:cs typeface="Trebuchet MS"/>
              </a:rPr>
              <a:t>обратную</a:t>
            </a:r>
            <a:r>
              <a:rPr sz="3600" b="1" spc="-95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35" dirty="0">
                <a:solidFill>
                  <a:srgbClr val="001A46"/>
                </a:solidFill>
                <a:latin typeface="Trebuchet MS"/>
                <a:cs typeface="Trebuchet MS"/>
              </a:rPr>
              <a:t>этой</a:t>
            </a:r>
            <a:r>
              <a:rPr sz="3600" b="1" spc="-85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85" dirty="0">
                <a:solidFill>
                  <a:srgbClr val="001A46"/>
                </a:solidFill>
                <a:latin typeface="Trebuchet MS"/>
                <a:cs typeface="Trebuchet MS"/>
              </a:rPr>
              <a:t>дроби</a:t>
            </a:r>
            <a:endParaRPr sz="3600">
              <a:latin typeface="Trebuchet MS"/>
              <a:cs typeface="Trebuchet MS"/>
            </a:endParaRPr>
          </a:p>
          <a:p>
            <a:pPr marL="880744" indent="-868044">
              <a:lnSpc>
                <a:spcPct val="100000"/>
              </a:lnSpc>
              <a:spcBef>
                <a:spcPts val="685"/>
              </a:spcBef>
              <a:buAutoNum type="arabicPeriod"/>
              <a:tabLst>
                <a:tab pos="880744" algn="l"/>
              </a:tabLst>
            </a:pPr>
            <a:r>
              <a:rPr sz="3600" b="1" spc="300" dirty="0">
                <a:solidFill>
                  <a:srgbClr val="001A46"/>
                </a:solidFill>
                <a:latin typeface="Trebuchet MS"/>
                <a:cs typeface="Trebuchet MS"/>
              </a:rPr>
              <a:t>Запишите</a:t>
            </a:r>
            <a:r>
              <a:rPr sz="3600" b="1" spc="-110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70" dirty="0">
                <a:solidFill>
                  <a:srgbClr val="001A46"/>
                </a:solidFill>
                <a:latin typeface="Trebuchet MS"/>
                <a:cs typeface="Trebuchet MS"/>
              </a:rPr>
              <a:t>неправильную</a:t>
            </a:r>
            <a:r>
              <a:rPr sz="3600" b="1" spc="-95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40" dirty="0">
                <a:solidFill>
                  <a:srgbClr val="001A46"/>
                </a:solidFill>
                <a:latin typeface="Trebuchet MS"/>
                <a:cs typeface="Trebuchet MS"/>
              </a:rPr>
              <a:t>дробь</a:t>
            </a:r>
            <a:endParaRPr sz="3600">
              <a:latin typeface="Trebuchet MS"/>
              <a:cs typeface="Trebuchet MS"/>
            </a:endParaRPr>
          </a:p>
          <a:p>
            <a:pPr marL="880744" indent="-868044">
              <a:lnSpc>
                <a:spcPct val="100000"/>
              </a:lnSpc>
              <a:spcBef>
                <a:spcPts val="670"/>
              </a:spcBef>
              <a:buAutoNum type="arabicPeriod"/>
              <a:tabLst>
                <a:tab pos="880744" algn="l"/>
              </a:tabLst>
            </a:pPr>
            <a:r>
              <a:rPr sz="3600" b="1" spc="300" dirty="0">
                <a:solidFill>
                  <a:srgbClr val="001A46"/>
                </a:solidFill>
                <a:latin typeface="Trebuchet MS"/>
                <a:cs typeface="Trebuchet MS"/>
              </a:rPr>
              <a:t>Запишите</a:t>
            </a:r>
            <a:r>
              <a:rPr sz="3600" b="1" spc="-114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70" dirty="0">
                <a:solidFill>
                  <a:srgbClr val="001A46"/>
                </a:solidFill>
                <a:latin typeface="Trebuchet MS"/>
                <a:cs typeface="Trebuchet MS"/>
              </a:rPr>
              <a:t>обратную</a:t>
            </a:r>
            <a:r>
              <a:rPr sz="3600" b="1" spc="-95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35" dirty="0">
                <a:solidFill>
                  <a:srgbClr val="001A46"/>
                </a:solidFill>
                <a:latin typeface="Trebuchet MS"/>
                <a:cs typeface="Trebuchet MS"/>
              </a:rPr>
              <a:t>этой</a:t>
            </a:r>
            <a:r>
              <a:rPr sz="3600" b="1" spc="-85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85" dirty="0">
                <a:solidFill>
                  <a:srgbClr val="001A46"/>
                </a:solidFill>
                <a:latin typeface="Trebuchet MS"/>
                <a:cs typeface="Trebuchet MS"/>
              </a:rPr>
              <a:t>дроби</a:t>
            </a:r>
            <a:endParaRPr sz="3600">
              <a:latin typeface="Trebuchet MS"/>
              <a:cs typeface="Trebuchet MS"/>
            </a:endParaRPr>
          </a:p>
          <a:p>
            <a:pPr marL="880744" indent="-868044">
              <a:lnSpc>
                <a:spcPct val="100000"/>
              </a:lnSpc>
              <a:spcBef>
                <a:spcPts val="685"/>
              </a:spcBef>
              <a:buAutoNum type="arabicPeriod"/>
              <a:tabLst>
                <a:tab pos="880744" algn="l"/>
              </a:tabLst>
            </a:pPr>
            <a:r>
              <a:rPr sz="3600" b="1" spc="300" dirty="0">
                <a:solidFill>
                  <a:srgbClr val="001A46"/>
                </a:solidFill>
                <a:latin typeface="Trebuchet MS"/>
                <a:cs typeface="Trebuchet MS"/>
              </a:rPr>
              <a:t>Запишите</a:t>
            </a:r>
            <a:r>
              <a:rPr sz="3600" b="1" spc="-90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305" dirty="0">
                <a:solidFill>
                  <a:srgbClr val="001A46"/>
                </a:solidFill>
                <a:latin typeface="Trebuchet MS"/>
                <a:cs typeface="Trebuchet MS"/>
              </a:rPr>
              <a:t>смешанную</a:t>
            </a:r>
            <a:r>
              <a:rPr sz="3600" b="1" spc="-85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40" dirty="0">
                <a:solidFill>
                  <a:srgbClr val="001A46"/>
                </a:solidFill>
                <a:latin typeface="Trebuchet MS"/>
                <a:cs typeface="Trebuchet MS"/>
              </a:rPr>
              <a:t>дробь</a:t>
            </a:r>
            <a:endParaRPr sz="3600">
              <a:latin typeface="Trebuchet MS"/>
              <a:cs typeface="Trebuchet MS"/>
            </a:endParaRPr>
          </a:p>
          <a:p>
            <a:pPr marL="880744" indent="-868044">
              <a:lnSpc>
                <a:spcPct val="100000"/>
              </a:lnSpc>
              <a:spcBef>
                <a:spcPts val="685"/>
              </a:spcBef>
              <a:buAutoNum type="arabicPeriod"/>
              <a:tabLst>
                <a:tab pos="880744" algn="l"/>
              </a:tabLst>
            </a:pPr>
            <a:r>
              <a:rPr sz="3600" b="1" spc="300" dirty="0">
                <a:solidFill>
                  <a:srgbClr val="001A46"/>
                </a:solidFill>
                <a:latin typeface="Trebuchet MS"/>
                <a:cs typeface="Trebuchet MS"/>
              </a:rPr>
              <a:t>Запишите</a:t>
            </a:r>
            <a:r>
              <a:rPr sz="3600" b="1" spc="-114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145" dirty="0">
                <a:solidFill>
                  <a:srgbClr val="001A46"/>
                </a:solidFill>
                <a:latin typeface="Trebuchet MS"/>
                <a:cs typeface="Trebuchet MS"/>
              </a:rPr>
              <a:t>эту</a:t>
            </a:r>
            <a:r>
              <a:rPr sz="3600" b="1" spc="-100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54" dirty="0">
                <a:solidFill>
                  <a:srgbClr val="001A46"/>
                </a:solidFill>
                <a:latin typeface="Trebuchet MS"/>
                <a:cs typeface="Trebuchet MS"/>
              </a:rPr>
              <a:t>дробь</a:t>
            </a:r>
            <a:r>
              <a:rPr sz="3600" b="1" spc="-85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54" dirty="0">
                <a:solidFill>
                  <a:srgbClr val="001A46"/>
                </a:solidFill>
                <a:latin typeface="Trebuchet MS"/>
                <a:cs typeface="Trebuchet MS"/>
              </a:rPr>
              <a:t>в</a:t>
            </a:r>
            <a:r>
              <a:rPr sz="3600" b="1" spc="-85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54" dirty="0">
                <a:solidFill>
                  <a:srgbClr val="001A46"/>
                </a:solidFill>
                <a:latin typeface="Trebuchet MS"/>
                <a:cs typeface="Trebuchet MS"/>
              </a:rPr>
              <a:t>виде</a:t>
            </a:r>
            <a:r>
              <a:rPr sz="3600" b="1" spc="-110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70" dirty="0">
                <a:solidFill>
                  <a:srgbClr val="001A46"/>
                </a:solidFill>
                <a:latin typeface="Trebuchet MS"/>
                <a:cs typeface="Trebuchet MS"/>
              </a:rPr>
              <a:t>неправильной</a:t>
            </a:r>
            <a:r>
              <a:rPr sz="3600" b="1" spc="-95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75" dirty="0">
                <a:solidFill>
                  <a:srgbClr val="001A46"/>
                </a:solidFill>
                <a:latin typeface="Trebuchet MS"/>
                <a:cs typeface="Trebuchet MS"/>
              </a:rPr>
              <a:t>дроби</a:t>
            </a:r>
            <a:endParaRPr sz="3600">
              <a:latin typeface="Trebuchet MS"/>
              <a:cs typeface="Trebuchet MS"/>
            </a:endParaRPr>
          </a:p>
          <a:p>
            <a:pPr marL="880744" indent="-868044">
              <a:lnSpc>
                <a:spcPct val="100000"/>
              </a:lnSpc>
              <a:spcBef>
                <a:spcPts val="670"/>
              </a:spcBef>
              <a:buAutoNum type="arabicPeriod"/>
              <a:tabLst>
                <a:tab pos="880744" algn="l"/>
              </a:tabLst>
            </a:pPr>
            <a:r>
              <a:rPr sz="3600" b="1" spc="300" dirty="0">
                <a:solidFill>
                  <a:srgbClr val="001A46"/>
                </a:solidFill>
                <a:latin typeface="Trebuchet MS"/>
                <a:cs typeface="Trebuchet MS"/>
              </a:rPr>
              <a:t>Запишите</a:t>
            </a:r>
            <a:r>
              <a:rPr sz="3600" b="1" spc="-110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70" dirty="0">
                <a:solidFill>
                  <a:srgbClr val="001A46"/>
                </a:solidFill>
                <a:latin typeface="Trebuchet MS"/>
                <a:cs typeface="Trebuchet MS"/>
              </a:rPr>
              <a:t>неправильную</a:t>
            </a:r>
            <a:r>
              <a:rPr sz="3600" b="1" spc="-95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40" dirty="0">
                <a:solidFill>
                  <a:srgbClr val="001A46"/>
                </a:solidFill>
                <a:latin typeface="Trebuchet MS"/>
                <a:cs typeface="Trebuchet MS"/>
              </a:rPr>
              <a:t>дробь</a:t>
            </a:r>
            <a:endParaRPr sz="3600">
              <a:latin typeface="Trebuchet MS"/>
              <a:cs typeface="Trebuchet MS"/>
            </a:endParaRPr>
          </a:p>
          <a:p>
            <a:pPr marL="880744" indent="-868044">
              <a:lnSpc>
                <a:spcPct val="100000"/>
              </a:lnSpc>
              <a:spcBef>
                <a:spcPts val="685"/>
              </a:spcBef>
              <a:buAutoNum type="arabicPeriod"/>
              <a:tabLst>
                <a:tab pos="880744" algn="l"/>
              </a:tabLst>
            </a:pPr>
            <a:r>
              <a:rPr sz="3600" b="1" spc="300" dirty="0">
                <a:solidFill>
                  <a:srgbClr val="001A46"/>
                </a:solidFill>
                <a:latin typeface="Trebuchet MS"/>
                <a:cs typeface="Trebuchet MS"/>
              </a:rPr>
              <a:t>Запишите</a:t>
            </a:r>
            <a:r>
              <a:rPr sz="3600" b="1" spc="-120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145" dirty="0">
                <a:solidFill>
                  <a:srgbClr val="001A46"/>
                </a:solidFill>
                <a:latin typeface="Trebuchet MS"/>
                <a:cs typeface="Trebuchet MS"/>
              </a:rPr>
              <a:t>эту</a:t>
            </a:r>
            <a:r>
              <a:rPr sz="3600" b="1" spc="-105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54" dirty="0">
                <a:solidFill>
                  <a:srgbClr val="001A46"/>
                </a:solidFill>
                <a:latin typeface="Trebuchet MS"/>
                <a:cs typeface="Trebuchet MS"/>
              </a:rPr>
              <a:t>дробь</a:t>
            </a:r>
            <a:r>
              <a:rPr sz="3600" b="1" spc="-90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54" dirty="0">
                <a:solidFill>
                  <a:srgbClr val="001A46"/>
                </a:solidFill>
                <a:latin typeface="Trebuchet MS"/>
                <a:cs typeface="Trebuchet MS"/>
              </a:rPr>
              <a:t>в</a:t>
            </a:r>
            <a:r>
              <a:rPr sz="3600" b="1" spc="-90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54" dirty="0">
                <a:solidFill>
                  <a:srgbClr val="001A46"/>
                </a:solidFill>
                <a:latin typeface="Trebuchet MS"/>
                <a:cs typeface="Trebuchet MS"/>
              </a:rPr>
              <a:t>виде</a:t>
            </a:r>
            <a:r>
              <a:rPr sz="3600" b="1" spc="-114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95" dirty="0">
                <a:solidFill>
                  <a:srgbClr val="001A46"/>
                </a:solidFill>
                <a:latin typeface="Trebuchet MS"/>
                <a:cs typeface="Trebuchet MS"/>
              </a:rPr>
              <a:t>смешанной</a:t>
            </a:r>
            <a:endParaRPr sz="3600">
              <a:latin typeface="Trebuchet MS"/>
              <a:cs typeface="Trebuchet MS"/>
            </a:endParaRPr>
          </a:p>
          <a:p>
            <a:pPr marL="880744" indent="-868044">
              <a:lnSpc>
                <a:spcPct val="100000"/>
              </a:lnSpc>
              <a:spcBef>
                <a:spcPts val="685"/>
              </a:spcBef>
              <a:buAutoNum type="arabicPeriod"/>
              <a:tabLst>
                <a:tab pos="880744" algn="l"/>
              </a:tabLst>
            </a:pPr>
            <a:r>
              <a:rPr sz="3600" b="1" spc="300" dirty="0">
                <a:solidFill>
                  <a:srgbClr val="001A46"/>
                </a:solidFill>
                <a:latin typeface="Trebuchet MS"/>
                <a:cs typeface="Trebuchet MS"/>
              </a:rPr>
              <a:t>Запишите</a:t>
            </a:r>
            <a:r>
              <a:rPr sz="3600" b="1" spc="-114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50" dirty="0">
                <a:solidFill>
                  <a:srgbClr val="001A46"/>
                </a:solidFill>
                <a:latin typeface="Trebuchet MS"/>
                <a:cs typeface="Trebuchet MS"/>
              </a:rPr>
              <a:t>дробь</a:t>
            </a:r>
            <a:r>
              <a:rPr sz="3600" b="1" spc="-95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95" dirty="0">
                <a:solidFill>
                  <a:srgbClr val="001A46"/>
                </a:solidFill>
                <a:latin typeface="Trebuchet MS"/>
                <a:cs typeface="Trebuchet MS"/>
              </a:rPr>
              <a:t>равную</a:t>
            </a:r>
            <a:r>
              <a:rPr sz="3600" b="1" spc="-85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-765" dirty="0">
                <a:solidFill>
                  <a:srgbClr val="001A46"/>
                </a:solidFill>
                <a:latin typeface="Trebuchet MS"/>
                <a:cs typeface="Trebuchet MS"/>
              </a:rPr>
              <a:t>1</a:t>
            </a:r>
            <a:r>
              <a:rPr sz="3600" b="1" spc="-100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345" dirty="0">
                <a:solidFill>
                  <a:srgbClr val="001A46"/>
                </a:solidFill>
                <a:latin typeface="Trebuchet MS"/>
                <a:cs typeface="Trebuchet MS"/>
              </a:rPr>
              <a:t>и</a:t>
            </a:r>
            <a:r>
              <a:rPr sz="3600" b="1" spc="-80" dirty="0">
                <a:solidFill>
                  <a:srgbClr val="001A46"/>
                </a:solidFill>
                <a:latin typeface="Trebuchet MS"/>
                <a:cs typeface="Trebuchet MS"/>
              </a:rPr>
              <a:t> </a:t>
            </a:r>
            <a:r>
              <a:rPr sz="3600" b="1" spc="245" dirty="0">
                <a:solidFill>
                  <a:srgbClr val="001A46"/>
                </a:solidFill>
                <a:latin typeface="Trebuchet MS"/>
                <a:cs typeface="Trebuchet MS"/>
              </a:rPr>
              <a:t>0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75C4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975360"/>
            <a:ext cx="13154025" cy="2049780"/>
          </a:xfrm>
          <a:custGeom>
            <a:avLst/>
            <a:gdLst/>
            <a:ahLst/>
            <a:cxnLst/>
            <a:rect l="l" t="t" r="r" b="b"/>
            <a:pathLst>
              <a:path w="13154025" h="2049780">
                <a:moveTo>
                  <a:pt x="12128246" y="0"/>
                </a:moveTo>
                <a:lnTo>
                  <a:pt x="0" y="0"/>
                </a:lnTo>
                <a:lnTo>
                  <a:pt x="0" y="2049780"/>
                </a:lnTo>
                <a:lnTo>
                  <a:pt x="12128246" y="2049780"/>
                </a:lnTo>
                <a:lnTo>
                  <a:pt x="12176524" y="2048664"/>
                </a:lnTo>
                <a:lnTo>
                  <a:pt x="12224228" y="2045349"/>
                </a:lnTo>
                <a:lnTo>
                  <a:pt x="12271307" y="2039885"/>
                </a:lnTo>
                <a:lnTo>
                  <a:pt x="12317712" y="2032321"/>
                </a:lnTo>
                <a:lnTo>
                  <a:pt x="12363394" y="2022705"/>
                </a:lnTo>
                <a:lnTo>
                  <a:pt x="12408304" y="2011088"/>
                </a:lnTo>
                <a:lnTo>
                  <a:pt x="12452392" y="1997518"/>
                </a:lnTo>
                <a:lnTo>
                  <a:pt x="12495610" y="1982046"/>
                </a:lnTo>
                <a:lnTo>
                  <a:pt x="12537908" y="1964719"/>
                </a:lnTo>
                <a:lnTo>
                  <a:pt x="12579237" y="1945588"/>
                </a:lnTo>
                <a:lnTo>
                  <a:pt x="12619548" y="1924701"/>
                </a:lnTo>
                <a:lnTo>
                  <a:pt x="12658791" y="1902108"/>
                </a:lnTo>
                <a:lnTo>
                  <a:pt x="12696918" y="1877858"/>
                </a:lnTo>
                <a:lnTo>
                  <a:pt x="12733879" y="1852001"/>
                </a:lnTo>
                <a:lnTo>
                  <a:pt x="12769625" y="1824585"/>
                </a:lnTo>
                <a:lnTo>
                  <a:pt x="12804107" y="1795660"/>
                </a:lnTo>
                <a:lnTo>
                  <a:pt x="12837276" y="1765276"/>
                </a:lnTo>
                <a:lnTo>
                  <a:pt x="12869082" y="1733481"/>
                </a:lnTo>
                <a:lnTo>
                  <a:pt x="12899476" y="1700324"/>
                </a:lnTo>
                <a:lnTo>
                  <a:pt x="12928409" y="1665856"/>
                </a:lnTo>
                <a:lnTo>
                  <a:pt x="12955832" y="1630125"/>
                </a:lnTo>
                <a:lnTo>
                  <a:pt x="12981696" y="1593180"/>
                </a:lnTo>
                <a:lnTo>
                  <a:pt x="13005952" y="1555071"/>
                </a:lnTo>
                <a:lnTo>
                  <a:pt x="13028549" y="1515848"/>
                </a:lnTo>
                <a:lnTo>
                  <a:pt x="13049440" y="1475558"/>
                </a:lnTo>
                <a:lnTo>
                  <a:pt x="13068574" y="1434252"/>
                </a:lnTo>
                <a:lnTo>
                  <a:pt x="13085904" y="1391979"/>
                </a:lnTo>
                <a:lnTo>
                  <a:pt x="13101378" y="1348788"/>
                </a:lnTo>
                <a:lnTo>
                  <a:pt x="13114950" y="1304729"/>
                </a:lnTo>
                <a:lnTo>
                  <a:pt x="13126568" y="1259850"/>
                </a:lnTo>
                <a:lnTo>
                  <a:pt x="13136184" y="1214201"/>
                </a:lnTo>
                <a:lnTo>
                  <a:pt x="13143749" y="1167831"/>
                </a:lnTo>
                <a:lnTo>
                  <a:pt x="13149213" y="1120790"/>
                </a:lnTo>
                <a:lnTo>
                  <a:pt x="13152528" y="1073126"/>
                </a:lnTo>
                <a:lnTo>
                  <a:pt x="13153644" y="1024890"/>
                </a:lnTo>
                <a:lnTo>
                  <a:pt x="13152527" y="976632"/>
                </a:lnTo>
                <a:lnTo>
                  <a:pt x="13149212" y="928951"/>
                </a:lnTo>
                <a:lnTo>
                  <a:pt x="13143746" y="881893"/>
                </a:lnTo>
                <a:lnTo>
                  <a:pt x="13136179" y="835510"/>
                </a:lnTo>
                <a:lnTo>
                  <a:pt x="13126561" y="789849"/>
                </a:lnTo>
                <a:lnTo>
                  <a:pt x="13114940" y="744961"/>
                </a:lnTo>
                <a:lnTo>
                  <a:pt x="13101366" y="700893"/>
                </a:lnTo>
                <a:lnTo>
                  <a:pt x="13085888" y="657696"/>
                </a:lnTo>
                <a:lnTo>
                  <a:pt x="13068556" y="615419"/>
                </a:lnTo>
                <a:lnTo>
                  <a:pt x="13049418" y="574110"/>
                </a:lnTo>
                <a:lnTo>
                  <a:pt x="13028523" y="533819"/>
                </a:lnTo>
                <a:lnTo>
                  <a:pt x="13005922" y="494595"/>
                </a:lnTo>
                <a:lnTo>
                  <a:pt x="12981663" y="456487"/>
                </a:lnTo>
                <a:lnTo>
                  <a:pt x="12955796" y="419545"/>
                </a:lnTo>
                <a:lnTo>
                  <a:pt x="12928369" y="383816"/>
                </a:lnTo>
                <a:lnTo>
                  <a:pt x="12899433" y="349352"/>
                </a:lnTo>
                <a:lnTo>
                  <a:pt x="12869035" y="316200"/>
                </a:lnTo>
                <a:lnTo>
                  <a:pt x="12837227" y="284411"/>
                </a:lnTo>
                <a:lnTo>
                  <a:pt x="12804056" y="254032"/>
                </a:lnTo>
                <a:lnTo>
                  <a:pt x="12769572" y="225114"/>
                </a:lnTo>
                <a:lnTo>
                  <a:pt x="12733824" y="197705"/>
                </a:lnTo>
                <a:lnTo>
                  <a:pt x="12696862" y="171855"/>
                </a:lnTo>
                <a:lnTo>
                  <a:pt x="12658735" y="147612"/>
                </a:lnTo>
                <a:lnTo>
                  <a:pt x="12619491" y="125026"/>
                </a:lnTo>
                <a:lnTo>
                  <a:pt x="12579181" y="104147"/>
                </a:lnTo>
                <a:lnTo>
                  <a:pt x="12537854" y="85023"/>
                </a:lnTo>
                <a:lnTo>
                  <a:pt x="12495558" y="67703"/>
                </a:lnTo>
                <a:lnTo>
                  <a:pt x="12452343" y="52236"/>
                </a:lnTo>
                <a:lnTo>
                  <a:pt x="12408259" y="38672"/>
                </a:lnTo>
                <a:lnTo>
                  <a:pt x="12363354" y="27060"/>
                </a:lnTo>
                <a:lnTo>
                  <a:pt x="12317678" y="17450"/>
                </a:lnTo>
                <a:lnTo>
                  <a:pt x="12271280" y="9889"/>
                </a:lnTo>
                <a:lnTo>
                  <a:pt x="12224209" y="4428"/>
                </a:lnTo>
                <a:lnTo>
                  <a:pt x="12176514" y="1115"/>
                </a:lnTo>
                <a:lnTo>
                  <a:pt x="12128246" y="0"/>
                </a:lnTo>
                <a:close/>
              </a:path>
            </a:pathLst>
          </a:custGeom>
          <a:solidFill>
            <a:srgbClr val="046CB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15551785" y="1495501"/>
            <a:ext cx="2736215" cy="2579370"/>
            <a:chOff x="15551785" y="1495501"/>
            <a:chExt cx="2736215" cy="257937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376394" y="2992564"/>
              <a:ext cx="911605" cy="108172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551785" y="1495501"/>
              <a:ext cx="2402713" cy="2042972"/>
            </a:xfrm>
            <a:prstGeom prst="rect">
              <a:avLst/>
            </a:prstGeom>
          </p:spPr>
        </p:pic>
      </p:grp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804672"/>
            <a:ext cx="632459" cy="88392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3483" y="0"/>
            <a:ext cx="1162812" cy="682751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429511" y="3278123"/>
            <a:ext cx="12952476" cy="2284476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46200" rIns="0" bIns="0" rtlCol="0">
            <a:spAutoFit/>
          </a:bodyPr>
          <a:lstStyle/>
          <a:p>
            <a:pPr marL="1146175">
              <a:lnSpc>
                <a:spcPct val="100000"/>
              </a:lnSpc>
              <a:spcBef>
                <a:spcPts val="95"/>
              </a:spcBef>
            </a:pPr>
            <a:r>
              <a:rPr sz="6400" spc="240" dirty="0"/>
              <a:t>Проверочная</a:t>
            </a:r>
            <a:r>
              <a:rPr sz="6400" spc="-5" dirty="0"/>
              <a:t> </a:t>
            </a:r>
            <a:r>
              <a:rPr sz="6400" spc="229" dirty="0"/>
              <a:t>работа</a:t>
            </a:r>
            <a:r>
              <a:rPr sz="6400" dirty="0"/>
              <a:t> </a:t>
            </a:r>
            <a:r>
              <a:rPr sz="6400" spc="-25" dirty="0"/>
              <a:t>№3</a:t>
            </a:r>
            <a:endParaRPr sz="6400"/>
          </a:p>
        </p:txBody>
      </p:sp>
      <p:sp>
        <p:nvSpPr>
          <p:cNvPr id="11" name="object 11"/>
          <p:cNvSpPr txBox="1"/>
          <p:nvPr/>
        </p:nvSpPr>
        <p:spPr>
          <a:xfrm>
            <a:off x="320751" y="6767017"/>
            <a:ext cx="1744662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337925" algn="l"/>
                <a:tab pos="13098780" algn="l"/>
                <a:tab pos="14294485" algn="l"/>
                <a:tab pos="16087725" algn="l"/>
              </a:tabLst>
            </a:pP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б)</a:t>
            </a:r>
            <a:r>
              <a:rPr sz="3600" b="1" spc="-5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125" dirty="0">
                <a:solidFill>
                  <a:srgbClr val="001A46"/>
                </a:solidFill>
                <a:latin typeface="Tahoma"/>
                <a:cs typeface="Tahoma"/>
              </a:rPr>
              <a:t>Отметьте</a:t>
            </a:r>
            <a:r>
              <a:rPr sz="3600" b="1" spc="-85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85" dirty="0">
                <a:solidFill>
                  <a:srgbClr val="001A46"/>
                </a:solidFill>
                <a:latin typeface="Tahoma"/>
                <a:cs typeface="Tahoma"/>
              </a:rPr>
              <a:t>на</a:t>
            </a:r>
            <a:r>
              <a:rPr sz="3600" b="1" spc="-45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130" dirty="0">
                <a:solidFill>
                  <a:srgbClr val="001A46"/>
                </a:solidFill>
                <a:latin typeface="Tahoma"/>
                <a:cs typeface="Tahoma"/>
              </a:rPr>
              <a:t>координатной</a:t>
            </a:r>
            <a:r>
              <a:rPr sz="3600" b="1" spc="-55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160" dirty="0">
                <a:solidFill>
                  <a:srgbClr val="001A46"/>
                </a:solidFill>
                <a:latin typeface="Tahoma"/>
                <a:cs typeface="Tahoma"/>
              </a:rPr>
              <a:t>прямой</a:t>
            </a:r>
            <a:r>
              <a:rPr sz="3600" b="1" spc="-75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95" dirty="0">
                <a:solidFill>
                  <a:srgbClr val="001A46"/>
                </a:solidFill>
                <a:latin typeface="Tahoma"/>
                <a:cs typeface="Tahoma"/>
              </a:rPr>
              <a:t>точки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</a:t>
            </a:r>
            <a:r>
              <a:rPr sz="3600" b="1" spc="-114" dirty="0">
                <a:solidFill>
                  <a:srgbClr val="001A46"/>
                </a:solidFill>
                <a:latin typeface="Tahoma"/>
                <a:cs typeface="Tahoma"/>
              </a:rPr>
              <a:t>F(-</a:t>
            </a:r>
            <a:r>
              <a:rPr sz="3600" b="1" spc="-20" dirty="0">
                <a:solidFill>
                  <a:srgbClr val="001A46"/>
                </a:solidFill>
                <a:latin typeface="Tahoma"/>
                <a:cs typeface="Tahoma"/>
              </a:rPr>
              <a:t>4,5)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</a:t>
            </a:r>
            <a:r>
              <a:rPr sz="3600" b="1" spc="-20" dirty="0">
                <a:solidFill>
                  <a:srgbClr val="001A46"/>
                </a:solidFill>
                <a:latin typeface="Tahoma"/>
                <a:cs typeface="Tahoma"/>
              </a:rPr>
              <a:t>K(2)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</a:t>
            </a:r>
            <a:r>
              <a:rPr sz="3600" b="1" spc="-140" dirty="0">
                <a:solidFill>
                  <a:srgbClr val="001A46"/>
                </a:solidFill>
                <a:latin typeface="Tahoma"/>
                <a:cs typeface="Tahoma"/>
              </a:rPr>
              <a:t>N(-</a:t>
            </a:r>
            <a:r>
              <a:rPr sz="3600" b="1" spc="-20" dirty="0">
                <a:solidFill>
                  <a:srgbClr val="001A46"/>
                </a:solidFill>
                <a:latin typeface="Tahoma"/>
                <a:cs typeface="Tahoma"/>
              </a:rPr>
              <a:t>3,5)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</a:t>
            </a:r>
            <a:r>
              <a:rPr sz="3600" b="1" spc="-120" dirty="0">
                <a:solidFill>
                  <a:srgbClr val="001A46"/>
                </a:solidFill>
                <a:latin typeface="Tahoma"/>
                <a:cs typeface="Tahoma"/>
              </a:rPr>
              <a:t>P(6,5)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93341" y="8023352"/>
            <a:ext cx="385952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135" dirty="0">
                <a:solidFill>
                  <a:srgbClr val="001A46"/>
                </a:solidFill>
                <a:latin typeface="Tahoma"/>
                <a:cs typeface="Tahoma"/>
              </a:rPr>
              <a:t>Найдите</a:t>
            </a:r>
            <a:r>
              <a:rPr sz="3600" b="1" spc="-35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125" dirty="0">
                <a:solidFill>
                  <a:srgbClr val="001A46"/>
                </a:solidFill>
                <a:latin typeface="Tahoma"/>
                <a:cs typeface="Tahoma"/>
              </a:rPr>
              <a:t>длину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947664" y="7938007"/>
            <a:ext cx="1367790" cy="1929764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3600" b="1" spc="-530" dirty="0">
                <a:solidFill>
                  <a:srgbClr val="001A46"/>
                </a:solidFill>
                <a:latin typeface="Tahoma"/>
                <a:cs typeface="Tahoma"/>
              </a:rPr>
              <a:t>|AB|=</a:t>
            </a:r>
            <a:endParaRPr sz="3600">
              <a:latin typeface="Tahoma"/>
              <a:cs typeface="Tahoma"/>
            </a:endParaRPr>
          </a:p>
          <a:p>
            <a:pPr marL="84455">
              <a:lnSpc>
                <a:spcPct val="100000"/>
              </a:lnSpc>
              <a:spcBef>
                <a:spcPts val="675"/>
              </a:spcBef>
            </a:pPr>
            <a:r>
              <a:rPr sz="3600" b="1" spc="-555" dirty="0">
                <a:solidFill>
                  <a:srgbClr val="001A46"/>
                </a:solidFill>
                <a:latin typeface="Tahoma"/>
                <a:cs typeface="Tahoma"/>
              </a:rPr>
              <a:t>|CB|=</a:t>
            </a:r>
            <a:endParaRPr sz="3600">
              <a:latin typeface="Tahoma"/>
              <a:cs typeface="Tahoma"/>
            </a:endParaRPr>
          </a:p>
          <a:p>
            <a:pPr marL="84455">
              <a:lnSpc>
                <a:spcPct val="100000"/>
              </a:lnSpc>
              <a:spcBef>
                <a:spcPts val="685"/>
              </a:spcBef>
            </a:pPr>
            <a:r>
              <a:rPr sz="3600" b="1" spc="-560" dirty="0">
                <a:solidFill>
                  <a:srgbClr val="001A46"/>
                </a:solidFill>
                <a:latin typeface="Tahoma"/>
                <a:cs typeface="Tahoma"/>
              </a:rPr>
              <a:t>|CD|=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856016" y="7938007"/>
            <a:ext cx="1365250" cy="1929764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3600" b="1" spc="-555" dirty="0">
                <a:solidFill>
                  <a:srgbClr val="001A46"/>
                </a:solidFill>
                <a:latin typeface="Tahoma"/>
                <a:cs typeface="Tahoma"/>
              </a:rPr>
              <a:t>|DE|=</a:t>
            </a:r>
            <a:endParaRPr sz="3600">
              <a:latin typeface="Tahoma"/>
              <a:cs typeface="Tahoma"/>
            </a:endParaRPr>
          </a:p>
          <a:p>
            <a:pPr marL="67310">
              <a:lnSpc>
                <a:spcPct val="100000"/>
              </a:lnSpc>
              <a:spcBef>
                <a:spcPts val="675"/>
              </a:spcBef>
            </a:pPr>
            <a:r>
              <a:rPr sz="3600" b="1" spc="-545" dirty="0">
                <a:solidFill>
                  <a:srgbClr val="001A46"/>
                </a:solidFill>
                <a:latin typeface="Tahoma"/>
                <a:cs typeface="Tahoma"/>
              </a:rPr>
              <a:t>|BD|=</a:t>
            </a:r>
            <a:endParaRPr sz="3600">
              <a:latin typeface="Tahoma"/>
              <a:cs typeface="Tahoma"/>
            </a:endParaRPr>
          </a:p>
          <a:p>
            <a:pPr marL="95885">
              <a:lnSpc>
                <a:spcPct val="100000"/>
              </a:lnSpc>
              <a:spcBef>
                <a:spcPts val="685"/>
              </a:spcBef>
            </a:pPr>
            <a:r>
              <a:rPr sz="3600" b="1" spc="-550" dirty="0">
                <a:solidFill>
                  <a:srgbClr val="001A46"/>
                </a:solidFill>
                <a:latin typeface="Tahoma"/>
                <a:cs typeface="Tahoma"/>
              </a:rPr>
              <a:t>|AE|=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20751" y="3379470"/>
            <a:ext cx="14759940" cy="32137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1920">
              <a:lnSpc>
                <a:spcPct val="100000"/>
              </a:lnSpc>
              <a:spcBef>
                <a:spcPts val="114"/>
              </a:spcBef>
            </a:pPr>
            <a:r>
              <a:rPr sz="11600" b="1" spc="-2785" dirty="0">
                <a:solidFill>
                  <a:srgbClr val="EEF5FA"/>
                </a:solidFill>
                <a:latin typeface="Tahoma"/>
                <a:cs typeface="Tahoma"/>
              </a:rPr>
              <a:t>1</a:t>
            </a:r>
            <a:endParaRPr sz="11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850"/>
              </a:spcBef>
              <a:tabLst>
                <a:tab pos="9168130" algn="l"/>
                <a:tab pos="10379075" algn="l"/>
                <a:tab pos="11577320" algn="l"/>
                <a:tab pos="12759055" algn="l"/>
                <a:tab pos="13983335" algn="l"/>
              </a:tabLst>
            </a:pPr>
            <a:r>
              <a:rPr sz="3600" b="1" spc="-110" dirty="0">
                <a:solidFill>
                  <a:srgbClr val="001A46"/>
                </a:solidFill>
                <a:latin typeface="Tahoma"/>
                <a:cs typeface="Tahoma"/>
              </a:rPr>
              <a:t>а)</a:t>
            </a:r>
            <a:r>
              <a:rPr sz="3600" b="1" spc="-5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114" dirty="0">
                <a:solidFill>
                  <a:srgbClr val="001A46"/>
                </a:solidFill>
                <a:latin typeface="Tahoma"/>
                <a:cs typeface="Tahoma"/>
              </a:rPr>
              <a:t>Запишите</a:t>
            </a:r>
            <a:r>
              <a:rPr sz="3600" b="1" spc="-55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110" dirty="0">
                <a:solidFill>
                  <a:srgbClr val="001A46"/>
                </a:solidFill>
                <a:latin typeface="Tahoma"/>
                <a:cs typeface="Tahoma"/>
              </a:rPr>
              <a:t>координаты</a:t>
            </a:r>
            <a:r>
              <a:rPr sz="3600" b="1" spc="-65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95" dirty="0">
                <a:solidFill>
                  <a:srgbClr val="001A46"/>
                </a:solidFill>
                <a:latin typeface="Tahoma"/>
                <a:cs typeface="Tahoma"/>
              </a:rPr>
              <a:t>точек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А(</a:t>
            </a:r>
            <a:r>
              <a:rPr sz="3600" b="1" spc="1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-415" dirty="0">
                <a:solidFill>
                  <a:srgbClr val="001A46"/>
                </a:solidFill>
                <a:latin typeface="Tahoma"/>
                <a:cs typeface="Tahoma"/>
              </a:rPr>
              <a:t>)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B(</a:t>
            </a:r>
            <a:r>
              <a:rPr sz="3600" b="1" spc="-12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-415" dirty="0">
                <a:solidFill>
                  <a:srgbClr val="001A46"/>
                </a:solidFill>
                <a:latin typeface="Tahoma"/>
                <a:cs typeface="Tahoma"/>
              </a:rPr>
              <a:t>)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C(</a:t>
            </a:r>
            <a:r>
              <a:rPr sz="3600" b="1" spc="-165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-415" dirty="0">
                <a:solidFill>
                  <a:srgbClr val="001A46"/>
                </a:solidFill>
                <a:latin typeface="Tahoma"/>
                <a:cs typeface="Tahoma"/>
              </a:rPr>
              <a:t>)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D(</a:t>
            </a:r>
            <a:r>
              <a:rPr sz="3600" b="1" spc="-175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-415" dirty="0">
                <a:solidFill>
                  <a:srgbClr val="001A46"/>
                </a:solidFill>
                <a:latin typeface="Tahoma"/>
                <a:cs typeface="Tahoma"/>
              </a:rPr>
              <a:t>)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E(</a:t>
            </a:r>
            <a:r>
              <a:rPr sz="3600" b="1" spc="-195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-415" dirty="0">
                <a:solidFill>
                  <a:srgbClr val="001A46"/>
                </a:solidFill>
                <a:latin typeface="Tahoma"/>
                <a:cs typeface="Tahoma"/>
              </a:rPr>
              <a:t>)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20751" y="7923428"/>
            <a:ext cx="909319" cy="17964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600" b="1" spc="-495" dirty="0">
                <a:solidFill>
                  <a:srgbClr val="EEF5FA"/>
                </a:solidFill>
                <a:latin typeface="Tahoma"/>
                <a:cs typeface="Tahoma"/>
              </a:rPr>
              <a:t>2</a:t>
            </a:r>
            <a:endParaRPr sz="116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974571" y="4284979"/>
            <a:ext cx="2355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0" dirty="0">
                <a:latin typeface="Calibri"/>
                <a:cs typeface="Calibri"/>
              </a:rPr>
              <a:t>x</a:t>
            </a:r>
            <a:endParaRPr sz="3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EEF5F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064764"/>
            <a:ext cx="1110995" cy="139903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086356" cy="2580131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14266544" y="7464310"/>
            <a:ext cx="4021454" cy="2823210"/>
            <a:chOff x="14266544" y="7464310"/>
            <a:chExt cx="4021454" cy="282321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259299" y="7464310"/>
              <a:ext cx="1028700" cy="13601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266544" y="8336660"/>
              <a:ext cx="3317481" cy="1950335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3978655" y="275970"/>
            <a:ext cx="40106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130" dirty="0">
                <a:solidFill>
                  <a:srgbClr val="001A46"/>
                </a:solidFill>
                <a:latin typeface="Tahoma"/>
                <a:cs typeface="Tahoma"/>
              </a:rPr>
              <a:t>Сравните</a:t>
            </a:r>
            <a:r>
              <a:rPr sz="3600" b="1" spc="-2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95" dirty="0">
                <a:solidFill>
                  <a:srgbClr val="001A46"/>
                </a:solidFill>
                <a:latin typeface="Tahoma"/>
                <a:cs typeface="Tahoma"/>
              </a:rPr>
              <a:t>числа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98217" y="-159512"/>
            <a:ext cx="915669" cy="17964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600" spc="-495" dirty="0">
                <a:solidFill>
                  <a:srgbClr val="75C4FF"/>
                </a:solidFill>
              </a:rPr>
              <a:t>3</a:t>
            </a:r>
            <a:endParaRPr sz="11600"/>
          </a:p>
        </p:txBody>
      </p:sp>
      <p:sp>
        <p:nvSpPr>
          <p:cNvPr id="10" name="object 10"/>
          <p:cNvSpPr/>
          <p:nvPr/>
        </p:nvSpPr>
        <p:spPr>
          <a:xfrm>
            <a:off x="5353558" y="1757679"/>
            <a:ext cx="266700" cy="40005"/>
          </a:xfrm>
          <a:custGeom>
            <a:avLst/>
            <a:gdLst/>
            <a:ahLst/>
            <a:cxnLst/>
            <a:rect l="l" t="t" r="r" b="b"/>
            <a:pathLst>
              <a:path w="266700" h="40005">
                <a:moveTo>
                  <a:pt x="266700" y="0"/>
                </a:moveTo>
                <a:lnTo>
                  <a:pt x="0" y="0"/>
                </a:lnTo>
                <a:lnTo>
                  <a:pt x="0" y="39624"/>
                </a:lnTo>
                <a:lnTo>
                  <a:pt x="266700" y="39624"/>
                </a:lnTo>
                <a:lnTo>
                  <a:pt x="266700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341365" y="1137031"/>
            <a:ext cx="292100" cy="559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spc="-50" dirty="0">
                <a:solidFill>
                  <a:srgbClr val="001A46"/>
                </a:solidFill>
                <a:latin typeface="Cambria Math"/>
                <a:cs typeface="Cambria Math"/>
              </a:rPr>
              <a:t>𝟏</a:t>
            </a:r>
            <a:endParaRPr sz="35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498217" y="4985130"/>
            <a:ext cx="1058545" cy="17957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600" b="1" spc="685" dirty="0">
                <a:solidFill>
                  <a:srgbClr val="75C4FF"/>
                </a:solidFill>
                <a:latin typeface="Tahoma"/>
                <a:cs typeface="Tahoma"/>
              </a:rPr>
              <a:t>4</a:t>
            </a:r>
            <a:endParaRPr sz="11600">
              <a:latin typeface="Tahoma"/>
              <a:cs typeface="Tahom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225671" y="3096641"/>
            <a:ext cx="273050" cy="29209"/>
          </a:xfrm>
          <a:custGeom>
            <a:avLst/>
            <a:gdLst/>
            <a:ahLst/>
            <a:cxnLst/>
            <a:rect l="l" t="t" r="r" b="b"/>
            <a:pathLst>
              <a:path w="273050" h="29210">
                <a:moveTo>
                  <a:pt x="272795" y="0"/>
                </a:moveTo>
                <a:lnTo>
                  <a:pt x="0" y="0"/>
                </a:lnTo>
                <a:lnTo>
                  <a:pt x="0" y="28955"/>
                </a:lnTo>
                <a:lnTo>
                  <a:pt x="272795" y="28955"/>
                </a:lnTo>
                <a:lnTo>
                  <a:pt x="272795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4198111" y="1295765"/>
            <a:ext cx="363220" cy="170433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5050" spc="-90" dirty="0">
                <a:solidFill>
                  <a:srgbClr val="001A46"/>
                </a:solidFill>
                <a:latin typeface="Cambria Math"/>
                <a:cs typeface="Cambria Math"/>
              </a:rPr>
              <a:t>1</a:t>
            </a:r>
            <a:endParaRPr sz="5050">
              <a:latin typeface="Cambria Math"/>
              <a:cs typeface="Cambria Math"/>
            </a:endParaRPr>
          </a:p>
          <a:p>
            <a:pPr marL="27940">
              <a:lnSpc>
                <a:spcPct val="100000"/>
              </a:lnSpc>
              <a:spcBef>
                <a:spcPts val="283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𝟐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400294" y="3096641"/>
            <a:ext cx="273050" cy="29209"/>
          </a:xfrm>
          <a:custGeom>
            <a:avLst/>
            <a:gdLst/>
            <a:ahLst/>
            <a:cxnLst/>
            <a:rect l="l" t="t" r="r" b="b"/>
            <a:pathLst>
              <a:path w="273050" h="29210">
                <a:moveTo>
                  <a:pt x="272795" y="0"/>
                </a:moveTo>
                <a:lnTo>
                  <a:pt x="0" y="0"/>
                </a:lnTo>
                <a:lnTo>
                  <a:pt x="0" y="28955"/>
                </a:lnTo>
                <a:lnTo>
                  <a:pt x="272795" y="28955"/>
                </a:lnTo>
                <a:lnTo>
                  <a:pt x="272795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341365" y="1710950"/>
            <a:ext cx="346075" cy="1289050"/>
          </a:xfrm>
          <a:prstGeom prst="rect">
            <a:avLst/>
          </a:prstGeom>
        </p:spPr>
        <p:txBody>
          <a:bodyPr vert="horz" wrap="square" lIns="0" tIns="1022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05"/>
              </a:spcBef>
            </a:pPr>
            <a:r>
              <a:rPr sz="3500" spc="-50" dirty="0">
                <a:solidFill>
                  <a:srgbClr val="001A46"/>
                </a:solidFill>
                <a:latin typeface="Cambria Math"/>
                <a:cs typeface="Cambria Math"/>
              </a:rPr>
              <a:t>𝟓</a:t>
            </a:r>
            <a:endParaRPr sz="3500">
              <a:latin typeface="Cambria Math"/>
              <a:cs typeface="Cambria Math"/>
            </a:endParaRPr>
          </a:p>
          <a:p>
            <a:pPr marL="59055">
              <a:lnSpc>
                <a:spcPct val="100000"/>
              </a:lnSpc>
              <a:spcBef>
                <a:spcPts val="725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𝟏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223384" y="4500117"/>
            <a:ext cx="273050" cy="29209"/>
          </a:xfrm>
          <a:custGeom>
            <a:avLst/>
            <a:gdLst/>
            <a:ahLst/>
            <a:cxnLst/>
            <a:rect l="l" t="t" r="r" b="b"/>
            <a:pathLst>
              <a:path w="273050" h="29210">
                <a:moveTo>
                  <a:pt x="272795" y="0"/>
                </a:moveTo>
                <a:lnTo>
                  <a:pt x="0" y="0"/>
                </a:lnTo>
                <a:lnTo>
                  <a:pt x="0" y="28956"/>
                </a:lnTo>
                <a:lnTo>
                  <a:pt x="272795" y="28956"/>
                </a:lnTo>
                <a:lnTo>
                  <a:pt x="272795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4211192" y="2875973"/>
            <a:ext cx="301625" cy="1527810"/>
          </a:xfrm>
          <a:prstGeom prst="rect">
            <a:avLst/>
          </a:prstGeom>
        </p:spPr>
        <p:txBody>
          <a:bodyPr vert="horz" wrap="square" lIns="0" tIns="214629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1689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𝟑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1595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𝟓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211192" y="4482210"/>
            <a:ext cx="2990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𝟑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388102" y="2803843"/>
            <a:ext cx="299085" cy="1855470"/>
          </a:xfrm>
          <a:prstGeom prst="rect">
            <a:avLst/>
          </a:prstGeom>
        </p:spPr>
        <p:txBody>
          <a:bodyPr vert="horz" wrap="square" lIns="0" tIns="2870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6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𝟑</a:t>
            </a:r>
            <a:endParaRPr sz="3600">
              <a:latin typeface="Cambria Math"/>
              <a:cs typeface="Cambria Math"/>
            </a:endParaRPr>
          </a:p>
          <a:p>
            <a:pPr marL="26034">
              <a:lnSpc>
                <a:spcPct val="100000"/>
              </a:lnSpc>
              <a:spcBef>
                <a:spcPts val="2645"/>
              </a:spcBef>
            </a:pPr>
            <a:r>
              <a:rPr sz="4400" b="1" spc="-1145" dirty="0">
                <a:solidFill>
                  <a:srgbClr val="001A46"/>
                </a:solidFill>
                <a:latin typeface="Tahoma"/>
                <a:cs typeface="Tahoma"/>
              </a:rPr>
              <a:t>1</a:t>
            </a:r>
            <a:endParaRPr sz="44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628635" y="1263218"/>
            <a:ext cx="46164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spc="-215" dirty="0">
                <a:solidFill>
                  <a:srgbClr val="001A46"/>
                </a:solidFill>
                <a:latin typeface="Tahoma"/>
                <a:cs typeface="Tahoma"/>
              </a:rPr>
              <a:t>-</a:t>
            </a:r>
            <a:r>
              <a:rPr sz="4400" b="1" spc="-1155" dirty="0">
                <a:solidFill>
                  <a:srgbClr val="001A46"/>
                </a:solidFill>
                <a:latin typeface="Tahoma"/>
                <a:cs typeface="Tahoma"/>
              </a:rPr>
              <a:t>1</a:t>
            </a:r>
            <a:endParaRPr sz="44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613650" y="2679954"/>
            <a:ext cx="46164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spc="-215" dirty="0">
                <a:solidFill>
                  <a:srgbClr val="001A46"/>
                </a:solidFill>
                <a:latin typeface="Tahoma"/>
                <a:cs typeface="Tahoma"/>
              </a:rPr>
              <a:t>-</a:t>
            </a:r>
            <a:r>
              <a:rPr sz="4400" b="1" spc="-1155" dirty="0">
                <a:solidFill>
                  <a:srgbClr val="001A46"/>
                </a:solidFill>
                <a:latin typeface="Tahoma"/>
                <a:cs typeface="Tahoma"/>
              </a:rPr>
              <a:t>1</a:t>
            </a:r>
            <a:endParaRPr sz="44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669783" y="3962526"/>
            <a:ext cx="40576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spc="114" dirty="0">
                <a:solidFill>
                  <a:srgbClr val="001A46"/>
                </a:solidFill>
                <a:latin typeface="Tahoma"/>
                <a:cs typeface="Tahoma"/>
              </a:rPr>
              <a:t>0</a:t>
            </a:r>
            <a:endParaRPr sz="4400">
              <a:latin typeface="Tahoma"/>
              <a:cs typeface="Tahoma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9078594" y="1656588"/>
            <a:ext cx="273050" cy="29209"/>
          </a:xfrm>
          <a:custGeom>
            <a:avLst/>
            <a:gdLst/>
            <a:ahLst/>
            <a:cxnLst/>
            <a:rect l="l" t="t" r="r" b="b"/>
            <a:pathLst>
              <a:path w="273050" h="29210">
                <a:moveTo>
                  <a:pt x="272796" y="0"/>
                </a:moveTo>
                <a:lnTo>
                  <a:pt x="0" y="0"/>
                </a:lnTo>
                <a:lnTo>
                  <a:pt x="0" y="28955"/>
                </a:lnTo>
                <a:lnTo>
                  <a:pt x="272796" y="28955"/>
                </a:lnTo>
                <a:lnTo>
                  <a:pt x="272796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8649081" y="985773"/>
            <a:ext cx="716915" cy="920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9895">
              <a:lnSpc>
                <a:spcPts val="352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𝟑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3520"/>
              </a:lnSpc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9060306" y="3122802"/>
            <a:ext cx="273050" cy="29209"/>
          </a:xfrm>
          <a:custGeom>
            <a:avLst/>
            <a:gdLst/>
            <a:ahLst/>
            <a:cxnLst/>
            <a:rect l="l" t="t" r="r" b="b"/>
            <a:pathLst>
              <a:path w="273050" h="29210">
                <a:moveTo>
                  <a:pt x="272796" y="0"/>
                </a:moveTo>
                <a:lnTo>
                  <a:pt x="0" y="0"/>
                </a:lnTo>
                <a:lnTo>
                  <a:pt x="0" y="28955"/>
                </a:lnTo>
                <a:lnTo>
                  <a:pt x="272796" y="28955"/>
                </a:lnTo>
                <a:lnTo>
                  <a:pt x="272796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9048368" y="1372488"/>
            <a:ext cx="317500" cy="1654175"/>
          </a:xfrm>
          <a:prstGeom prst="rect">
            <a:avLst/>
          </a:prstGeom>
        </p:spPr>
        <p:txBody>
          <a:bodyPr vert="horz" wrap="square" lIns="0" tIns="278130" rIns="0" bIns="0" rtlCol="0">
            <a:spAutoFit/>
          </a:bodyPr>
          <a:lstStyle/>
          <a:p>
            <a:pPr marL="30480">
              <a:lnSpc>
                <a:spcPct val="100000"/>
              </a:lnSpc>
              <a:spcBef>
                <a:spcPts val="219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𝟕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209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𝟑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048368" y="3104515"/>
            <a:ext cx="2990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𝟓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9078594" y="4495419"/>
            <a:ext cx="273050" cy="29209"/>
          </a:xfrm>
          <a:custGeom>
            <a:avLst/>
            <a:gdLst/>
            <a:ahLst/>
            <a:cxnLst/>
            <a:rect l="l" t="t" r="r" b="b"/>
            <a:pathLst>
              <a:path w="273050" h="29210">
                <a:moveTo>
                  <a:pt x="272796" y="0"/>
                </a:moveTo>
                <a:lnTo>
                  <a:pt x="0" y="0"/>
                </a:lnTo>
                <a:lnTo>
                  <a:pt x="0" y="28955"/>
                </a:lnTo>
                <a:lnTo>
                  <a:pt x="272796" y="28955"/>
                </a:lnTo>
                <a:lnTo>
                  <a:pt x="272796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8649081" y="3824985"/>
            <a:ext cx="716915" cy="920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9895">
              <a:lnSpc>
                <a:spcPts val="352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𝟑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3520"/>
              </a:lnSpc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066656" y="4477258"/>
            <a:ext cx="2990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𝟒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1752580" y="1710435"/>
            <a:ext cx="273050" cy="29209"/>
          </a:xfrm>
          <a:custGeom>
            <a:avLst/>
            <a:gdLst/>
            <a:ahLst/>
            <a:cxnLst/>
            <a:rect l="l" t="t" r="r" b="b"/>
            <a:pathLst>
              <a:path w="273050" h="29210">
                <a:moveTo>
                  <a:pt x="272796" y="0"/>
                </a:moveTo>
                <a:lnTo>
                  <a:pt x="0" y="0"/>
                </a:lnTo>
                <a:lnTo>
                  <a:pt x="0" y="28956"/>
                </a:lnTo>
                <a:lnTo>
                  <a:pt x="272796" y="28956"/>
                </a:lnTo>
                <a:lnTo>
                  <a:pt x="272796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11323446" y="1039494"/>
            <a:ext cx="716915" cy="920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9895">
              <a:lnSpc>
                <a:spcPts val="352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𝟓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3520"/>
              </a:lnSpc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12867258" y="1710435"/>
            <a:ext cx="273050" cy="29209"/>
          </a:xfrm>
          <a:custGeom>
            <a:avLst/>
            <a:gdLst/>
            <a:ahLst/>
            <a:cxnLst/>
            <a:rect l="l" t="t" r="r" b="b"/>
            <a:pathLst>
              <a:path w="273050" h="29210">
                <a:moveTo>
                  <a:pt x="272796" y="0"/>
                </a:moveTo>
                <a:lnTo>
                  <a:pt x="0" y="0"/>
                </a:lnTo>
                <a:lnTo>
                  <a:pt x="0" y="28956"/>
                </a:lnTo>
                <a:lnTo>
                  <a:pt x="272796" y="28956"/>
                </a:lnTo>
                <a:lnTo>
                  <a:pt x="272796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12855702" y="1039494"/>
            <a:ext cx="2990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𝟓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1350879" y="2771902"/>
            <a:ext cx="3670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1780266" y="3096641"/>
            <a:ext cx="273050" cy="29209"/>
          </a:xfrm>
          <a:custGeom>
            <a:avLst/>
            <a:gdLst/>
            <a:ahLst/>
            <a:cxnLst/>
            <a:rect l="l" t="t" r="r" b="b"/>
            <a:pathLst>
              <a:path w="273050" h="29210">
                <a:moveTo>
                  <a:pt x="272795" y="0"/>
                </a:moveTo>
                <a:lnTo>
                  <a:pt x="0" y="0"/>
                </a:lnTo>
                <a:lnTo>
                  <a:pt x="0" y="28955"/>
                </a:lnTo>
                <a:lnTo>
                  <a:pt x="272795" y="28955"/>
                </a:lnTo>
                <a:lnTo>
                  <a:pt x="272795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11741022" y="1505852"/>
            <a:ext cx="327025" cy="1494155"/>
          </a:xfrm>
          <a:prstGeom prst="rect">
            <a:avLst/>
          </a:prstGeom>
        </p:spPr>
        <p:txBody>
          <a:bodyPr vert="horz" wrap="square" lIns="0" tIns="1981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6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𝟕</a:t>
            </a:r>
            <a:endParaRPr sz="3600">
              <a:latin typeface="Cambria Math"/>
              <a:cs typeface="Cambria Math"/>
            </a:endParaRPr>
          </a:p>
          <a:p>
            <a:pPr marL="40005">
              <a:lnSpc>
                <a:spcPct val="100000"/>
              </a:lnSpc>
              <a:spcBef>
                <a:spcPts val="1465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𝟐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1768708" y="3078226"/>
            <a:ext cx="2990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𝟑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12867258" y="3082798"/>
            <a:ext cx="273050" cy="29209"/>
          </a:xfrm>
          <a:custGeom>
            <a:avLst/>
            <a:gdLst/>
            <a:ahLst/>
            <a:cxnLst/>
            <a:rect l="l" t="t" r="r" b="b"/>
            <a:pathLst>
              <a:path w="273050" h="29210">
                <a:moveTo>
                  <a:pt x="272796" y="0"/>
                </a:moveTo>
                <a:lnTo>
                  <a:pt x="0" y="0"/>
                </a:lnTo>
                <a:lnTo>
                  <a:pt x="0" y="28955"/>
                </a:lnTo>
                <a:lnTo>
                  <a:pt x="272796" y="28955"/>
                </a:lnTo>
                <a:lnTo>
                  <a:pt x="272796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12855702" y="1519578"/>
            <a:ext cx="299085" cy="1466850"/>
          </a:xfrm>
          <a:prstGeom prst="rect">
            <a:avLst/>
          </a:prstGeom>
        </p:spPr>
        <p:txBody>
          <a:bodyPr vert="horz" wrap="square" lIns="0" tIns="1847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5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𝟕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135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𝟒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2855702" y="3064509"/>
            <a:ext cx="2990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𝟓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11752580" y="4519167"/>
            <a:ext cx="273050" cy="29209"/>
          </a:xfrm>
          <a:custGeom>
            <a:avLst/>
            <a:gdLst/>
            <a:ahLst/>
            <a:cxnLst/>
            <a:rect l="l" t="t" r="r" b="b"/>
            <a:pathLst>
              <a:path w="273050" h="29210">
                <a:moveTo>
                  <a:pt x="272796" y="0"/>
                </a:moveTo>
                <a:lnTo>
                  <a:pt x="0" y="0"/>
                </a:lnTo>
                <a:lnTo>
                  <a:pt x="0" y="28956"/>
                </a:lnTo>
                <a:lnTo>
                  <a:pt x="272796" y="28956"/>
                </a:lnTo>
                <a:lnTo>
                  <a:pt x="272796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11323446" y="3848176"/>
            <a:ext cx="716915" cy="920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9895">
              <a:lnSpc>
                <a:spcPts val="3525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𝟐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3525"/>
              </a:lnSpc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1741022" y="4501134"/>
            <a:ext cx="2990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𝟕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12942951" y="4525517"/>
            <a:ext cx="273050" cy="29209"/>
          </a:xfrm>
          <a:custGeom>
            <a:avLst/>
            <a:gdLst/>
            <a:ahLst/>
            <a:cxnLst/>
            <a:rect l="l" t="t" r="r" b="b"/>
            <a:pathLst>
              <a:path w="273050" h="29210">
                <a:moveTo>
                  <a:pt x="272795" y="0"/>
                </a:moveTo>
                <a:lnTo>
                  <a:pt x="0" y="0"/>
                </a:lnTo>
                <a:lnTo>
                  <a:pt x="0" y="28956"/>
                </a:lnTo>
                <a:lnTo>
                  <a:pt x="272795" y="28956"/>
                </a:lnTo>
                <a:lnTo>
                  <a:pt x="272795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12513691" y="3855211"/>
            <a:ext cx="716915" cy="920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9895">
              <a:lnSpc>
                <a:spcPts val="352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𝟑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3520"/>
              </a:lnSpc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2931267" y="4507484"/>
            <a:ext cx="2990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𝟕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4931790" y="6963156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4" h="29209">
                <a:moveTo>
                  <a:pt x="252984" y="0"/>
                </a:moveTo>
                <a:lnTo>
                  <a:pt x="0" y="0"/>
                </a:lnTo>
                <a:lnTo>
                  <a:pt x="0" y="28956"/>
                </a:lnTo>
                <a:lnTo>
                  <a:pt x="252984" y="28956"/>
                </a:lnTo>
                <a:lnTo>
                  <a:pt x="252984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4119753" y="5550027"/>
            <a:ext cx="2813050" cy="1969770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65"/>
              </a:spcBef>
            </a:pPr>
            <a:r>
              <a:rPr sz="3600" b="1" spc="114" dirty="0">
                <a:solidFill>
                  <a:srgbClr val="001A46"/>
                </a:solidFill>
                <a:latin typeface="Tahoma"/>
                <a:cs typeface="Tahoma"/>
              </a:rPr>
              <a:t>Вычислите</a:t>
            </a:r>
            <a:endParaRPr sz="3600">
              <a:latin typeface="Tahoma"/>
              <a:cs typeface="Tahoma"/>
            </a:endParaRPr>
          </a:p>
          <a:p>
            <a:pPr marL="812165">
              <a:lnSpc>
                <a:spcPts val="3520"/>
              </a:lnSpc>
              <a:spcBef>
                <a:spcPts val="765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3</a:t>
            </a:r>
            <a:endParaRPr sz="3600">
              <a:latin typeface="Cambria Math"/>
              <a:cs typeface="Cambria Math"/>
            </a:endParaRPr>
          </a:p>
          <a:p>
            <a:pPr marL="15240">
              <a:lnSpc>
                <a:spcPts val="2570"/>
              </a:lnSpc>
              <a:tabLst>
                <a:tab pos="1191895" algn="l"/>
              </a:tabLst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1</a:t>
            </a:r>
            <a:r>
              <a:rPr sz="3600" spc="-5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812165">
              <a:lnSpc>
                <a:spcPts val="3365"/>
              </a:lnSpc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4243451" y="8315959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4" h="29209">
                <a:moveTo>
                  <a:pt x="252984" y="0"/>
                </a:moveTo>
                <a:lnTo>
                  <a:pt x="0" y="0"/>
                </a:lnTo>
                <a:lnTo>
                  <a:pt x="0" y="28956"/>
                </a:lnTo>
                <a:lnTo>
                  <a:pt x="252984" y="28956"/>
                </a:lnTo>
                <a:lnTo>
                  <a:pt x="252984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5040503" y="8315959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4" h="29209">
                <a:moveTo>
                  <a:pt x="252984" y="0"/>
                </a:moveTo>
                <a:lnTo>
                  <a:pt x="0" y="0"/>
                </a:lnTo>
                <a:lnTo>
                  <a:pt x="0" y="28956"/>
                </a:lnTo>
                <a:lnTo>
                  <a:pt x="252984" y="28956"/>
                </a:lnTo>
                <a:lnTo>
                  <a:pt x="252984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243451" y="9661779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4" h="29209">
                <a:moveTo>
                  <a:pt x="252984" y="0"/>
                </a:moveTo>
                <a:lnTo>
                  <a:pt x="0" y="0"/>
                </a:lnTo>
                <a:lnTo>
                  <a:pt x="0" y="28956"/>
                </a:lnTo>
                <a:lnTo>
                  <a:pt x="252984" y="28956"/>
                </a:lnTo>
                <a:lnTo>
                  <a:pt x="252984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3901821" y="7646034"/>
            <a:ext cx="1873250" cy="25723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1630">
              <a:lnSpc>
                <a:spcPts val="3520"/>
              </a:lnSpc>
              <a:spcBef>
                <a:spcPts val="100"/>
              </a:spcBef>
              <a:tabLst>
                <a:tab pos="1139190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3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3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2570"/>
              </a:lnSpc>
              <a:tabLst>
                <a:tab pos="695325" algn="l"/>
                <a:tab pos="151828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1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341630">
              <a:lnSpc>
                <a:spcPts val="3365"/>
              </a:lnSpc>
              <a:tabLst>
                <a:tab pos="1139190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endParaRPr sz="3600">
              <a:latin typeface="Cambria Math"/>
              <a:cs typeface="Cambria Math"/>
            </a:endParaRPr>
          </a:p>
          <a:p>
            <a:pPr marL="341630">
              <a:lnSpc>
                <a:spcPts val="3520"/>
              </a:lnSpc>
              <a:spcBef>
                <a:spcPts val="114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1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2570"/>
              </a:lnSpc>
              <a:tabLst>
                <a:tab pos="69532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−</a:t>
            </a:r>
            <a:r>
              <a:rPr sz="3600" spc="5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r>
              <a:rPr sz="3600" spc="20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341630">
              <a:lnSpc>
                <a:spcPts val="3365"/>
              </a:lnSpc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7863585" y="6975347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09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660638" y="6975347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09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7851393" y="6305169"/>
            <a:ext cx="1544320" cy="1226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20"/>
              </a:lnSpc>
              <a:spcBef>
                <a:spcPts val="100"/>
              </a:spcBef>
              <a:tabLst>
                <a:tab pos="80962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endParaRPr sz="3600">
              <a:latin typeface="Cambria Math"/>
              <a:cs typeface="Cambria Math"/>
            </a:endParaRPr>
          </a:p>
          <a:p>
            <a:pPr marL="366395">
              <a:lnSpc>
                <a:spcPts val="2570"/>
              </a:lnSpc>
              <a:tabLst>
                <a:tab pos="118935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+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3365"/>
              </a:lnSpc>
              <a:tabLst>
                <a:tab pos="80962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7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7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7849489" y="8327517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09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645017" y="8327517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09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7419847" y="7657592"/>
            <a:ext cx="1959610" cy="1226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9895">
              <a:lnSpc>
                <a:spcPts val="3520"/>
              </a:lnSpc>
              <a:spcBef>
                <a:spcPts val="100"/>
              </a:spcBef>
              <a:tabLst>
                <a:tab pos="1225550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3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1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2570"/>
              </a:lnSpc>
              <a:tabLst>
                <a:tab pos="783590" algn="l"/>
                <a:tab pos="160464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429895">
              <a:lnSpc>
                <a:spcPts val="3365"/>
              </a:lnSpc>
              <a:tabLst>
                <a:tab pos="1225550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4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4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7849489" y="9696437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09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645017" y="9696437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09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7419847" y="9026753"/>
            <a:ext cx="1959610" cy="1226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9895">
              <a:lnSpc>
                <a:spcPts val="3520"/>
              </a:lnSpc>
              <a:spcBef>
                <a:spcPts val="100"/>
              </a:spcBef>
              <a:tabLst>
                <a:tab pos="1225550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2570"/>
              </a:lnSpc>
              <a:tabLst>
                <a:tab pos="783590" algn="l"/>
                <a:tab pos="160464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+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429895">
              <a:lnSpc>
                <a:spcPts val="3365"/>
              </a:lnSpc>
              <a:tabLst>
                <a:tab pos="1225550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11667490" y="6828535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09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2792202" y="6828535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09">
                <a:moveTo>
                  <a:pt x="252984" y="0"/>
                </a:moveTo>
                <a:lnTo>
                  <a:pt x="0" y="0"/>
                </a:lnTo>
                <a:lnTo>
                  <a:pt x="0" y="28955"/>
                </a:lnTo>
                <a:lnTo>
                  <a:pt x="252984" y="28955"/>
                </a:lnTo>
                <a:lnTo>
                  <a:pt x="252984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11326494" y="6157925"/>
            <a:ext cx="2200910" cy="1227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1630">
              <a:lnSpc>
                <a:spcPts val="3525"/>
              </a:lnSpc>
              <a:spcBef>
                <a:spcPts val="100"/>
              </a:spcBef>
              <a:tabLst>
                <a:tab pos="146621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1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2570"/>
              </a:lnSpc>
              <a:tabLst>
                <a:tab pos="695325" algn="l"/>
                <a:tab pos="184594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−</a:t>
            </a:r>
            <a:r>
              <a:rPr sz="3600" spc="5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341630">
              <a:lnSpc>
                <a:spcPts val="3365"/>
              </a:lnSpc>
              <a:tabLst>
                <a:tab pos="146621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7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7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11838305" y="8240648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09">
                <a:moveTo>
                  <a:pt x="252983" y="0"/>
                </a:moveTo>
                <a:lnTo>
                  <a:pt x="0" y="0"/>
                </a:lnTo>
                <a:lnTo>
                  <a:pt x="0" y="28956"/>
                </a:lnTo>
                <a:lnTo>
                  <a:pt x="252983" y="28956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2964541" y="8240648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09">
                <a:moveTo>
                  <a:pt x="252983" y="0"/>
                </a:moveTo>
                <a:lnTo>
                  <a:pt x="0" y="0"/>
                </a:lnTo>
                <a:lnTo>
                  <a:pt x="0" y="28956"/>
                </a:lnTo>
                <a:lnTo>
                  <a:pt x="252983" y="28956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11156060" y="7570723"/>
            <a:ext cx="2541905" cy="1226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3260">
              <a:lnSpc>
                <a:spcPts val="3520"/>
              </a:lnSpc>
              <a:spcBef>
                <a:spcPts val="100"/>
              </a:spcBef>
              <a:tabLst>
                <a:tab pos="1809114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2570"/>
              </a:lnSpc>
              <a:tabLst>
                <a:tab pos="1036319" algn="l"/>
                <a:tab pos="2186940" algn="l"/>
              </a:tabLst>
            </a:pPr>
            <a:r>
              <a:rPr sz="3600" spc="-25" dirty="0">
                <a:solidFill>
                  <a:srgbClr val="001A46"/>
                </a:solidFill>
                <a:latin typeface="Cambria Math"/>
                <a:cs typeface="Cambria Math"/>
              </a:rPr>
              <a:t>−2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−</a:t>
            </a:r>
            <a:r>
              <a:rPr sz="3600" spc="-5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683260">
              <a:lnSpc>
                <a:spcPts val="3365"/>
              </a:lnSpc>
              <a:tabLst>
                <a:tab pos="1809114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7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7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11807825" y="9638792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09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2604877" y="9638792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09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11796141" y="8969146"/>
            <a:ext cx="1543685" cy="1226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20"/>
              </a:lnSpc>
              <a:spcBef>
                <a:spcPts val="100"/>
              </a:spcBef>
              <a:tabLst>
                <a:tab pos="80962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8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3</a:t>
            </a:r>
            <a:endParaRPr sz="3600">
              <a:latin typeface="Cambria Math"/>
              <a:cs typeface="Cambria Math"/>
            </a:endParaRPr>
          </a:p>
          <a:p>
            <a:pPr marL="365760">
              <a:lnSpc>
                <a:spcPts val="2570"/>
              </a:lnSpc>
              <a:tabLst>
                <a:tab pos="1188720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3365"/>
              </a:lnSpc>
              <a:tabLst>
                <a:tab pos="80962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endParaRPr sz="36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B8E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628108" y="7901940"/>
            <a:ext cx="659892" cy="85039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615183" y="9158693"/>
            <a:ext cx="2072106" cy="112830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229611" cy="2354579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323335" y="433197"/>
            <a:ext cx="921385" cy="17957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600" spc="-420" dirty="0">
                <a:solidFill>
                  <a:srgbClr val="046CBD"/>
                </a:solidFill>
              </a:rPr>
              <a:t>5</a:t>
            </a:r>
            <a:endParaRPr sz="11600"/>
          </a:p>
        </p:txBody>
      </p:sp>
      <p:sp>
        <p:nvSpPr>
          <p:cNvPr id="7" name="object 7"/>
          <p:cNvSpPr txBox="1"/>
          <p:nvPr/>
        </p:nvSpPr>
        <p:spPr>
          <a:xfrm>
            <a:off x="3323335" y="5146675"/>
            <a:ext cx="983615" cy="17964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600" b="1" spc="95" dirty="0">
                <a:solidFill>
                  <a:srgbClr val="046CBD"/>
                </a:solidFill>
                <a:latin typeface="Tahoma"/>
                <a:cs typeface="Tahoma"/>
              </a:rPr>
              <a:t>6</a:t>
            </a:r>
            <a:endParaRPr sz="116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40553" y="5596509"/>
            <a:ext cx="479298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165" dirty="0">
                <a:solidFill>
                  <a:srgbClr val="001A46"/>
                </a:solidFill>
                <a:latin typeface="Tahoma"/>
                <a:cs typeface="Tahoma"/>
              </a:rPr>
              <a:t>Решите</a:t>
            </a:r>
            <a:r>
              <a:rPr sz="3600" b="1" spc="-4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120" dirty="0">
                <a:solidFill>
                  <a:srgbClr val="001A46"/>
                </a:solidFill>
                <a:latin typeface="Tahoma"/>
                <a:cs typeface="Tahoma"/>
              </a:rPr>
              <a:t>уравнение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600319" y="3352546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4" h="29210">
                <a:moveTo>
                  <a:pt x="252984" y="0"/>
                </a:moveTo>
                <a:lnTo>
                  <a:pt x="0" y="0"/>
                </a:lnTo>
                <a:lnTo>
                  <a:pt x="0" y="28955"/>
                </a:lnTo>
                <a:lnTo>
                  <a:pt x="252984" y="28955"/>
                </a:lnTo>
                <a:lnTo>
                  <a:pt x="252984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500751" y="4784597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4" h="29210">
                <a:moveTo>
                  <a:pt x="252984" y="0"/>
                </a:moveTo>
                <a:lnTo>
                  <a:pt x="0" y="0"/>
                </a:lnTo>
                <a:lnTo>
                  <a:pt x="0" y="28955"/>
                </a:lnTo>
                <a:lnTo>
                  <a:pt x="252984" y="28955"/>
                </a:lnTo>
                <a:lnTo>
                  <a:pt x="252984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569967" y="140208"/>
            <a:ext cx="2953385" cy="5200650"/>
          </a:xfrm>
          <a:prstGeom prst="rect">
            <a:avLst/>
          </a:prstGeom>
        </p:spPr>
        <p:txBody>
          <a:bodyPr vert="horz" wrap="square" lIns="0" tIns="294640" rIns="0" bIns="0" rtlCol="0">
            <a:spAutoFit/>
          </a:bodyPr>
          <a:lstStyle/>
          <a:p>
            <a:pPr marL="153035">
              <a:lnSpc>
                <a:spcPct val="100000"/>
              </a:lnSpc>
              <a:spcBef>
                <a:spcPts val="2320"/>
              </a:spcBef>
            </a:pPr>
            <a:r>
              <a:rPr sz="3600" b="1" spc="114" dirty="0">
                <a:solidFill>
                  <a:srgbClr val="001A46"/>
                </a:solidFill>
                <a:latin typeface="Tahoma"/>
                <a:cs typeface="Tahoma"/>
              </a:rPr>
              <a:t>Вычислите</a:t>
            </a:r>
            <a:endParaRPr sz="3600">
              <a:latin typeface="Tahoma"/>
              <a:cs typeface="Tahoma"/>
            </a:endParaRPr>
          </a:p>
          <a:p>
            <a:pPr marL="886460">
              <a:lnSpc>
                <a:spcPts val="3520"/>
              </a:lnSpc>
              <a:spcBef>
                <a:spcPts val="2225"/>
              </a:spcBef>
            </a:pPr>
            <a:r>
              <a:rPr sz="3600" u="sng" spc="-50" dirty="0">
                <a:solidFill>
                  <a:srgbClr val="001A46"/>
                </a:solidFill>
                <a:uFill>
                  <a:solidFill>
                    <a:srgbClr val="001A46"/>
                  </a:solidFill>
                </a:uFill>
                <a:latin typeface="Cambria Math"/>
                <a:cs typeface="Cambria Math"/>
              </a:rPr>
              <a:t>1</a:t>
            </a:r>
            <a:endParaRPr sz="3600">
              <a:latin typeface="Cambria Math"/>
              <a:cs typeface="Cambria Math"/>
            </a:endParaRPr>
          </a:p>
          <a:p>
            <a:pPr marL="209550">
              <a:lnSpc>
                <a:spcPts val="2570"/>
              </a:lnSpc>
              <a:tabLst>
                <a:tab pos="1265555" algn="l"/>
              </a:tabLst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r>
              <a:rPr sz="3600" spc="-5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∗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886460">
              <a:lnSpc>
                <a:spcPts val="3365"/>
              </a:lnSpc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endParaRPr sz="3600">
              <a:latin typeface="Cambria Math"/>
              <a:cs typeface="Cambria Math"/>
            </a:endParaRPr>
          </a:p>
          <a:p>
            <a:pPr marR="630555" algn="ctr">
              <a:lnSpc>
                <a:spcPts val="3520"/>
              </a:lnSpc>
              <a:spcBef>
                <a:spcPts val="1789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1</a:t>
            </a:r>
            <a:endParaRPr sz="3600">
              <a:latin typeface="Cambria Math"/>
              <a:cs typeface="Cambria Math"/>
            </a:endParaRPr>
          </a:p>
          <a:p>
            <a:pPr marR="1180465" algn="ctr">
              <a:lnSpc>
                <a:spcPts val="2570"/>
              </a:lnSpc>
              <a:tabLst>
                <a:tab pos="1397635" algn="l"/>
              </a:tabLst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−3</a:t>
            </a:r>
            <a:r>
              <a:rPr sz="3600" spc="-1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∗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R="630555" algn="ctr">
              <a:lnSpc>
                <a:spcPts val="3365"/>
              </a:lnSpc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3</a:t>
            </a:r>
            <a:endParaRPr sz="3600">
              <a:latin typeface="Cambria Math"/>
              <a:cs typeface="Cambria Math"/>
            </a:endParaRPr>
          </a:p>
          <a:p>
            <a:pPr marL="930910">
              <a:lnSpc>
                <a:spcPts val="3520"/>
              </a:lnSpc>
              <a:spcBef>
                <a:spcPts val="1825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endParaRPr sz="3600">
              <a:latin typeface="Cambria Math"/>
              <a:cs typeface="Cambria Math"/>
            </a:endParaRPr>
          </a:p>
          <a:p>
            <a:pPr marL="254635">
              <a:lnSpc>
                <a:spcPts val="2570"/>
              </a:lnSpc>
              <a:tabLst>
                <a:tab pos="1308735" algn="l"/>
              </a:tabLst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r>
              <a:rPr sz="3600" spc="-5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∗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930910">
              <a:lnSpc>
                <a:spcPts val="3365"/>
              </a:lnSpc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427846" y="1599438"/>
            <a:ext cx="3670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99244" y="1599438"/>
            <a:ext cx="10699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15010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∗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449182" y="3027933"/>
            <a:ext cx="3670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878823" y="3352546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10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555480" y="3352546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10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8845677" y="1149858"/>
            <a:ext cx="976630" cy="2758440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15"/>
              </a:spcBef>
              <a:tabLst>
                <a:tab pos="688975" algn="l"/>
              </a:tabLst>
            </a:pPr>
            <a:r>
              <a:rPr sz="3600" u="sng" spc="-50" dirty="0">
                <a:solidFill>
                  <a:srgbClr val="001A46"/>
                </a:solidFill>
                <a:uFill>
                  <a:solidFill>
                    <a:srgbClr val="001A46"/>
                  </a:solidFill>
                </a:uFill>
                <a:latin typeface="Cambria Math"/>
                <a:cs typeface="Cambria Math"/>
              </a:rPr>
              <a:t>2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u="sng" spc="-50" dirty="0">
                <a:solidFill>
                  <a:srgbClr val="001A46"/>
                </a:solidFill>
                <a:uFill>
                  <a:solidFill>
                    <a:srgbClr val="001A46"/>
                  </a:solidFill>
                </a:uFill>
                <a:latin typeface="Cambria Math"/>
                <a:cs typeface="Cambria Math"/>
              </a:rPr>
              <a:t>3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  <a:tabLst>
                <a:tab pos="68897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3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endParaRPr sz="3600">
              <a:latin typeface="Cambria Math"/>
              <a:cs typeface="Cambria Math"/>
            </a:endParaRPr>
          </a:p>
          <a:p>
            <a:pPr marL="33655">
              <a:lnSpc>
                <a:spcPct val="100000"/>
              </a:lnSpc>
              <a:spcBef>
                <a:spcPts val="1789"/>
              </a:spcBef>
              <a:tabLst>
                <a:tab pos="71056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1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endParaRPr sz="3600">
              <a:latin typeface="Cambria Math"/>
              <a:cs typeface="Cambria Math"/>
            </a:endParaRPr>
          </a:p>
          <a:p>
            <a:pPr marL="33655">
              <a:lnSpc>
                <a:spcPct val="100000"/>
              </a:lnSpc>
              <a:spcBef>
                <a:spcPts val="820"/>
              </a:spcBef>
              <a:tabLst>
                <a:tab pos="71056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1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220581" y="3027933"/>
            <a:ext cx="10699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15010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∗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429752" y="4784852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10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712959" y="4784852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10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8000238" y="4114546"/>
            <a:ext cx="2738755" cy="1226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9895">
              <a:lnSpc>
                <a:spcPts val="3520"/>
              </a:lnSpc>
              <a:spcBef>
                <a:spcPts val="100"/>
              </a:spcBef>
              <a:tabLst>
                <a:tab pos="1713230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4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7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2570"/>
              </a:lnSpc>
              <a:tabLst>
                <a:tab pos="783590" algn="l"/>
                <a:tab pos="206692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∗ </a:t>
            </a:r>
            <a:r>
              <a:rPr sz="3600" spc="-35" dirty="0">
                <a:solidFill>
                  <a:srgbClr val="001A46"/>
                </a:solidFill>
                <a:latin typeface="Cambria Math"/>
                <a:cs typeface="Cambria Math"/>
              </a:rPr>
              <a:t>(−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)</a:t>
            </a:r>
            <a:r>
              <a:rPr sz="3600" spc="19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429895">
              <a:lnSpc>
                <a:spcPts val="3365"/>
              </a:lnSpc>
              <a:tabLst>
                <a:tab pos="1713230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7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8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2331192" y="3348990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10">
                <a:moveTo>
                  <a:pt x="252983" y="0"/>
                </a:moveTo>
                <a:lnTo>
                  <a:pt x="0" y="0"/>
                </a:lnTo>
                <a:lnTo>
                  <a:pt x="0" y="28955"/>
                </a:lnTo>
                <a:lnTo>
                  <a:pt x="252983" y="28955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3585443" y="3348990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10">
                <a:moveTo>
                  <a:pt x="252984" y="0"/>
                </a:moveTo>
                <a:lnTo>
                  <a:pt x="0" y="0"/>
                </a:lnTo>
                <a:lnTo>
                  <a:pt x="0" y="28955"/>
                </a:lnTo>
                <a:lnTo>
                  <a:pt x="252984" y="28955"/>
                </a:lnTo>
                <a:lnTo>
                  <a:pt x="252984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2319507" y="2678430"/>
            <a:ext cx="2292350" cy="1226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20"/>
              </a:lnSpc>
              <a:spcBef>
                <a:spcPts val="100"/>
              </a:spcBef>
              <a:tabLst>
                <a:tab pos="126682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4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8</a:t>
            </a:r>
            <a:endParaRPr sz="3600">
              <a:latin typeface="Cambria Math"/>
              <a:cs typeface="Cambria Math"/>
            </a:endParaRPr>
          </a:p>
          <a:p>
            <a:pPr marL="391795">
              <a:lnSpc>
                <a:spcPts val="2570"/>
              </a:lnSpc>
              <a:tabLst>
                <a:tab pos="1619885" algn="l"/>
              </a:tabLst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∶</a:t>
            </a:r>
            <a:r>
              <a:rPr sz="3600" spc="195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25" dirty="0">
                <a:solidFill>
                  <a:srgbClr val="001A46"/>
                </a:solidFill>
                <a:latin typeface="Cambria Math"/>
                <a:cs typeface="Cambria Math"/>
              </a:rPr>
              <a:t>(−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)</a:t>
            </a:r>
            <a:r>
              <a:rPr sz="3600" spc="185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3365"/>
              </a:lnSpc>
              <a:tabLst>
                <a:tab pos="126682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2510261" y="1240028"/>
            <a:ext cx="1911350" cy="1226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9895">
              <a:lnSpc>
                <a:spcPts val="3520"/>
              </a:lnSpc>
              <a:spcBef>
                <a:spcPts val="100"/>
              </a:spcBef>
              <a:tabLst>
                <a:tab pos="1176655" algn="l"/>
              </a:tabLst>
            </a:pPr>
            <a:r>
              <a:rPr sz="3600" u="sng" spc="-50" dirty="0">
                <a:solidFill>
                  <a:srgbClr val="001A46"/>
                </a:solidFill>
                <a:uFill>
                  <a:solidFill>
                    <a:srgbClr val="001A46"/>
                  </a:solidFill>
                </a:uFill>
                <a:latin typeface="Cambria Math"/>
                <a:cs typeface="Cambria Math"/>
              </a:rPr>
              <a:t>1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u="sng" spc="-50" dirty="0">
                <a:solidFill>
                  <a:srgbClr val="001A46"/>
                </a:solidFill>
                <a:uFill>
                  <a:solidFill>
                    <a:srgbClr val="001A46"/>
                  </a:solidFill>
                </a:uFill>
                <a:latin typeface="Cambria Math"/>
                <a:cs typeface="Cambria Math"/>
              </a:rPr>
              <a:t>3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2570"/>
              </a:lnSpc>
              <a:tabLst>
                <a:tab pos="809625" algn="l"/>
                <a:tab pos="155638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∶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  <a:p>
            <a:pPr marL="429895">
              <a:lnSpc>
                <a:spcPts val="3365"/>
              </a:lnSpc>
              <a:tabLst>
                <a:tab pos="117665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3516863" y="4796790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10">
                <a:moveTo>
                  <a:pt x="252984" y="0"/>
                </a:moveTo>
                <a:lnTo>
                  <a:pt x="0" y="0"/>
                </a:lnTo>
                <a:lnTo>
                  <a:pt x="0" y="28955"/>
                </a:lnTo>
                <a:lnTo>
                  <a:pt x="252984" y="28955"/>
                </a:lnTo>
                <a:lnTo>
                  <a:pt x="252984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12317983" y="4126484"/>
            <a:ext cx="1934210" cy="1226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99515">
              <a:lnSpc>
                <a:spcPts val="352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5</a:t>
            </a:r>
            <a:endParaRPr sz="3600">
              <a:latin typeface="Cambria Math"/>
              <a:cs typeface="Cambria Math"/>
            </a:endParaRPr>
          </a:p>
          <a:p>
            <a:pPr marL="1199515" marR="5080" indent="-1187450">
              <a:lnSpc>
                <a:spcPct val="55800"/>
              </a:lnSpc>
              <a:spcBef>
                <a:spcPts val="1110"/>
              </a:spcBef>
              <a:tabLst>
                <a:tab pos="1579245" algn="l"/>
              </a:tabLst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r>
              <a:rPr sz="3600" spc="-5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r>
              <a:rPr sz="3600" spc="20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∶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	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 2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627879" y="7043419"/>
            <a:ext cx="17252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−2𝑥</a:t>
            </a:r>
            <a:r>
              <a:rPr sz="3600" spc="31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r>
              <a:rPr sz="3600" spc="20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8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617211" y="8174863"/>
            <a:ext cx="19780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4𝑥</a:t>
            </a:r>
            <a:r>
              <a:rPr sz="3600" spc="31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r>
              <a:rPr sz="3600" spc="20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25" dirty="0">
                <a:solidFill>
                  <a:srgbClr val="001A46"/>
                </a:solidFill>
                <a:latin typeface="Cambria Math"/>
                <a:cs typeface="Cambria Math"/>
              </a:rPr>
              <a:t>−16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0478516" y="7357744"/>
            <a:ext cx="256540" cy="29209"/>
          </a:xfrm>
          <a:custGeom>
            <a:avLst/>
            <a:gdLst/>
            <a:ahLst/>
            <a:cxnLst/>
            <a:rect l="l" t="t" r="r" b="b"/>
            <a:pathLst>
              <a:path w="256540" h="29209">
                <a:moveTo>
                  <a:pt x="256031" y="0"/>
                </a:moveTo>
                <a:lnTo>
                  <a:pt x="0" y="0"/>
                </a:lnTo>
                <a:lnTo>
                  <a:pt x="0" y="28955"/>
                </a:lnTo>
                <a:lnTo>
                  <a:pt x="256031" y="28955"/>
                </a:lnTo>
                <a:lnTo>
                  <a:pt x="256031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10049002" y="6687692"/>
            <a:ext cx="1548130" cy="1226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9895">
              <a:lnSpc>
                <a:spcPts val="352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𝑥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2570"/>
              </a:lnSpc>
              <a:tabLst>
                <a:tab pos="812165" algn="l"/>
              </a:tabLst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−</a:t>
            </a: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	=</a:t>
            </a:r>
            <a:r>
              <a:rPr sz="3600" spc="200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endParaRPr sz="3600">
              <a:latin typeface="Cambria Math"/>
              <a:cs typeface="Cambria Math"/>
            </a:endParaRPr>
          </a:p>
          <a:p>
            <a:pPr marL="431800">
              <a:lnSpc>
                <a:spcPts val="3365"/>
              </a:lnSpc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1405234" y="8774430"/>
            <a:ext cx="253365" cy="29209"/>
          </a:xfrm>
          <a:custGeom>
            <a:avLst/>
            <a:gdLst/>
            <a:ahLst/>
            <a:cxnLst/>
            <a:rect l="l" t="t" r="r" b="b"/>
            <a:pathLst>
              <a:path w="253365" h="29209">
                <a:moveTo>
                  <a:pt x="252983" y="0"/>
                </a:moveTo>
                <a:lnTo>
                  <a:pt x="0" y="0"/>
                </a:lnTo>
                <a:lnTo>
                  <a:pt x="0" y="28956"/>
                </a:lnTo>
                <a:lnTo>
                  <a:pt x="252983" y="28956"/>
                </a:lnTo>
                <a:lnTo>
                  <a:pt x="252983" y="0"/>
                </a:lnTo>
                <a:close/>
              </a:path>
            </a:pathLst>
          </a:custGeom>
          <a:solidFill>
            <a:srgbClr val="001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9947275" y="8104758"/>
            <a:ext cx="1725295" cy="920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58595">
              <a:lnSpc>
                <a:spcPts val="352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1</a:t>
            </a:r>
            <a:endParaRPr sz="3600">
              <a:latin typeface="Cambria Math"/>
              <a:cs typeface="Cambria Math"/>
            </a:endParaRPr>
          </a:p>
          <a:p>
            <a:pPr marL="12700">
              <a:lnSpc>
                <a:spcPts val="3520"/>
              </a:lnSpc>
            </a:pPr>
            <a:r>
              <a:rPr sz="3600" dirty="0">
                <a:solidFill>
                  <a:srgbClr val="001A46"/>
                </a:solidFill>
                <a:latin typeface="Cambria Math"/>
                <a:cs typeface="Cambria Math"/>
              </a:rPr>
              <a:t>−3𝑥</a:t>
            </a:r>
            <a:r>
              <a:rPr sz="3600" spc="305" dirty="0">
                <a:solidFill>
                  <a:srgbClr val="001A46"/>
                </a:solidFill>
                <a:latin typeface="Cambria Math"/>
                <a:cs typeface="Cambria Math"/>
              </a:rPr>
              <a:t> </a:t>
            </a: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393551" y="8757005"/>
            <a:ext cx="2787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001A46"/>
                </a:solidFill>
                <a:latin typeface="Cambria Math"/>
                <a:cs typeface="Cambria Math"/>
              </a:rPr>
              <a:t>2</a:t>
            </a:r>
            <a:endParaRPr sz="36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41144" y="237325"/>
            <a:ext cx="5698829" cy="968839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8288000" cy="2001520"/>
            </a:xfrm>
            <a:custGeom>
              <a:avLst/>
              <a:gdLst/>
              <a:ahLst/>
              <a:cxnLst/>
              <a:rect l="l" t="t" r="r" b="b"/>
              <a:pathLst>
                <a:path w="18288000" h="2001520">
                  <a:moveTo>
                    <a:pt x="0" y="2001011"/>
                  </a:moveTo>
                  <a:lnTo>
                    <a:pt x="18288000" y="2001011"/>
                  </a:lnTo>
                  <a:lnTo>
                    <a:pt x="18288000" y="0"/>
                  </a:lnTo>
                  <a:lnTo>
                    <a:pt x="0" y="0"/>
                  </a:lnTo>
                  <a:lnTo>
                    <a:pt x="0" y="2001011"/>
                  </a:lnTo>
                  <a:close/>
                </a:path>
              </a:pathLst>
            </a:custGeom>
            <a:solidFill>
              <a:srgbClr val="046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2001011"/>
              <a:ext cx="18288000" cy="8286115"/>
            </a:xfrm>
            <a:custGeom>
              <a:avLst/>
              <a:gdLst/>
              <a:ahLst/>
              <a:cxnLst/>
              <a:rect l="l" t="t" r="r" b="b"/>
              <a:pathLst>
                <a:path w="18288000" h="8286115">
                  <a:moveTo>
                    <a:pt x="18288000" y="0"/>
                  </a:moveTo>
                  <a:lnTo>
                    <a:pt x="0" y="0"/>
                  </a:lnTo>
                  <a:lnTo>
                    <a:pt x="0" y="8285988"/>
                  </a:lnTo>
                  <a:lnTo>
                    <a:pt x="18288000" y="8285988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EEF5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234183" y="1028700"/>
              <a:ext cx="13820140" cy="2051685"/>
            </a:xfrm>
            <a:custGeom>
              <a:avLst/>
              <a:gdLst/>
              <a:ahLst/>
              <a:cxnLst/>
              <a:rect l="l" t="t" r="r" b="b"/>
              <a:pathLst>
                <a:path w="13820140" h="2051685">
                  <a:moveTo>
                    <a:pt x="12794361" y="0"/>
                  </a:moveTo>
                  <a:lnTo>
                    <a:pt x="1025270" y="0"/>
                  </a:lnTo>
                  <a:lnTo>
                    <a:pt x="977002" y="1116"/>
                  </a:lnTo>
                  <a:lnTo>
                    <a:pt x="929309" y="4431"/>
                  </a:lnTo>
                  <a:lnTo>
                    <a:pt x="882239" y="9897"/>
                  </a:lnTo>
                  <a:lnTo>
                    <a:pt x="835843" y="17464"/>
                  </a:lnTo>
                  <a:lnTo>
                    <a:pt x="790169" y="27083"/>
                  </a:lnTo>
                  <a:lnTo>
                    <a:pt x="745267" y="38704"/>
                  </a:lnTo>
                  <a:lnTo>
                    <a:pt x="701186" y="52279"/>
                  </a:lnTo>
                  <a:lnTo>
                    <a:pt x="657975" y="67758"/>
                  </a:lnTo>
                  <a:lnTo>
                    <a:pt x="615683" y="85092"/>
                  </a:lnTo>
                  <a:lnTo>
                    <a:pt x="574360" y="104231"/>
                  </a:lnTo>
                  <a:lnTo>
                    <a:pt x="534054" y="125128"/>
                  </a:lnTo>
                  <a:lnTo>
                    <a:pt x="494816" y="147731"/>
                  </a:lnTo>
                  <a:lnTo>
                    <a:pt x="456693" y="171993"/>
                  </a:lnTo>
                  <a:lnTo>
                    <a:pt x="419737" y="197863"/>
                  </a:lnTo>
                  <a:lnTo>
                    <a:pt x="383994" y="225294"/>
                  </a:lnTo>
                  <a:lnTo>
                    <a:pt x="349516" y="254235"/>
                  </a:lnTo>
                  <a:lnTo>
                    <a:pt x="316350" y="284637"/>
                  </a:lnTo>
                  <a:lnTo>
                    <a:pt x="284547" y="316451"/>
                  </a:lnTo>
                  <a:lnTo>
                    <a:pt x="254155" y="349628"/>
                  </a:lnTo>
                  <a:lnTo>
                    <a:pt x="225224" y="384119"/>
                  </a:lnTo>
                  <a:lnTo>
                    <a:pt x="197803" y="419874"/>
                  </a:lnTo>
                  <a:lnTo>
                    <a:pt x="171940" y="456844"/>
                  </a:lnTo>
                  <a:lnTo>
                    <a:pt x="147686" y="494980"/>
                  </a:lnTo>
                  <a:lnTo>
                    <a:pt x="125090" y="534233"/>
                  </a:lnTo>
                  <a:lnTo>
                    <a:pt x="104200" y="574554"/>
                  </a:lnTo>
                  <a:lnTo>
                    <a:pt x="85066" y="615893"/>
                  </a:lnTo>
                  <a:lnTo>
                    <a:pt x="67738" y="658201"/>
                  </a:lnTo>
                  <a:lnTo>
                    <a:pt x="52264" y="701430"/>
                  </a:lnTo>
                  <a:lnTo>
                    <a:pt x="38693" y="745529"/>
                  </a:lnTo>
                  <a:lnTo>
                    <a:pt x="27075" y="790449"/>
                  </a:lnTo>
                  <a:lnTo>
                    <a:pt x="17459" y="836142"/>
                  </a:lnTo>
                  <a:lnTo>
                    <a:pt x="9894" y="882558"/>
                  </a:lnTo>
                  <a:lnTo>
                    <a:pt x="4430" y="929647"/>
                  </a:lnTo>
                  <a:lnTo>
                    <a:pt x="1115" y="977362"/>
                  </a:lnTo>
                  <a:lnTo>
                    <a:pt x="0" y="1025651"/>
                  </a:lnTo>
                  <a:lnTo>
                    <a:pt x="1115" y="1073931"/>
                  </a:lnTo>
                  <a:lnTo>
                    <a:pt x="4430" y="1121636"/>
                  </a:lnTo>
                  <a:lnTo>
                    <a:pt x="9894" y="1168718"/>
                  </a:lnTo>
                  <a:lnTo>
                    <a:pt x="17459" y="1215127"/>
                  </a:lnTo>
                  <a:lnTo>
                    <a:pt x="27075" y="1260814"/>
                  </a:lnTo>
                  <a:lnTo>
                    <a:pt x="38693" y="1305730"/>
                  </a:lnTo>
                  <a:lnTo>
                    <a:pt x="52264" y="1349825"/>
                  </a:lnTo>
                  <a:lnTo>
                    <a:pt x="67738" y="1393050"/>
                  </a:lnTo>
                  <a:lnTo>
                    <a:pt x="85066" y="1435356"/>
                  </a:lnTo>
                  <a:lnTo>
                    <a:pt x="104200" y="1476693"/>
                  </a:lnTo>
                  <a:lnTo>
                    <a:pt x="125090" y="1517013"/>
                  </a:lnTo>
                  <a:lnTo>
                    <a:pt x="147686" y="1556266"/>
                  </a:lnTo>
                  <a:lnTo>
                    <a:pt x="171940" y="1594403"/>
                  </a:lnTo>
                  <a:lnTo>
                    <a:pt x="197803" y="1631374"/>
                  </a:lnTo>
                  <a:lnTo>
                    <a:pt x="225224" y="1667131"/>
                  </a:lnTo>
                  <a:lnTo>
                    <a:pt x="254155" y="1701624"/>
                  </a:lnTo>
                  <a:lnTo>
                    <a:pt x="284547" y="1734803"/>
                  </a:lnTo>
                  <a:lnTo>
                    <a:pt x="316350" y="1766620"/>
                  </a:lnTo>
                  <a:lnTo>
                    <a:pt x="349516" y="1797025"/>
                  </a:lnTo>
                  <a:lnTo>
                    <a:pt x="383994" y="1825969"/>
                  </a:lnTo>
                  <a:lnTo>
                    <a:pt x="419737" y="1853403"/>
                  </a:lnTo>
                  <a:lnTo>
                    <a:pt x="456693" y="1879277"/>
                  </a:lnTo>
                  <a:lnTo>
                    <a:pt x="494816" y="1903542"/>
                  </a:lnTo>
                  <a:lnTo>
                    <a:pt x="534054" y="1926150"/>
                  </a:lnTo>
                  <a:lnTo>
                    <a:pt x="574360" y="1947049"/>
                  </a:lnTo>
                  <a:lnTo>
                    <a:pt x="615683" y="1966193"/>
                  </a:lnTo>
                  <a:lnTo>
                    <a:pt x="657975" y="1983530"/>
                  </a:lnTo>
                  <a:lnTo>
                    <a:pt x="701186" y="1999012"/>
                  </a:lnTo>
                  <a:lnTo>
                    <a:pt x="745267" y="2012590"/>
                  </a:lnTo>
                  <a:lnTo>
                    <a:pt x="790169" y="2024214"/>
                  </a:lnTo>
                  <a:lnTo>
                    <a:pt x="835843" y="2033835"/>
                  </a:lnTo>
                  <a:lnTo>
                    <a:pt x="882239" y="2041403"/>
                  </a:lnTo>
                  <a:lnTo>
                    <a:pt x="929309" y="2046871"/>
                  </a:lnTo>
                  <a:lnTo>
                    <a:pt x="977002" y="2050187"/>
                  </a:lnTo>
                  <a:lnTo>
                    <a:pt x="1025270" y="2051303"/>
                  </a:lnTo>
                  <a:lnTo>
                    <a:pt x="12794361" y="2051303"/>
                  </a:lnTo>
                  <a:lnTo>
                    <a:pt x="12842629" y="2050187"/>
                  </a:lnTo>
                  <a:lnTo>
                    <a:pt x="12890322" y="2046871"/>
                  </a:lnTo>
                  <a:lnTo>
                    <a:pt x="12937392" y="2041403"/>
                  </a:lnTo>
                  <a:lnTo>
                    <a:pt x="12983788" y="2033835"/>
                  </a:lnTo>
                  <a:lnTo>
                    <a:pt x="13029462" y="2024214"/>
                  </a:lnTo>
                  <a:lnTo>
                    <a:pt x="13074364" y="2012590"/>
                  </a:lnTo>
                  <a:lnTo>
                    <a:pt x="13118445" y="1999012"/>
                  </a:lnTo>
                  <a:lnTo>
                    <a:pt x="13161656" y="1983530"/>
                  </a:lnTo>
                  <a:lnTo>
                    <a:pt x="13203948" y="1966193"/>
                  </a:lnTo>
                  <a:lnTo>
                    <a:pt x="13245271" y="1947049"/>
                  </a:lnTo>
                  <a:lnTo>
                    <a:pt x="13285577" y="1926150"/>
                  </a:lnTo>
                  <a:lnTo>
                    <a:pt x="13324815" y="1903542"/>
                  </a:lnTo>
                  <a:lnTo>
                    <a:pt x="13362938" y="1879277"/>
                  </a:lnTo>
                  <a:lnTo>
                    <a:pt x="13399894" y="1853403"/>
                  </a:lnTo>
                  <a:lnTo>
                    <a:pt x="13435637" y="1825969"/>
                  </a:lnTo>
                  <a:lnTo>
                    <a:pt x="13470115" y="1797025"/>
                  </a:lnTo>
                  <a:lnTo>
                    <a:pt x="13503281" y="1766620"/>
                  </a:lnTo>
                  <a:lnTo>
                    <a:pt x="13535084" y="1734803"/>
                  </a:lnTo>
                  <a:lnTo>
                    <a:pt x="13565476" y="1701624"/>
                  </a:lnTo>
                  <a:lnTo>
                    <a:pt x="13594407" y="1667131"/>
                  </a:lnTo>
                  <a:lnTo>
                    <a:pt x="13621828" y="1631374"/>
                  </a:lnTo>
                  <a:lnTo>
                    <a:pt x="13647691" y="1594403"/>
                  </a:lnTo>
                  <a:lnTo>
                    <a:pt x="13671945" y="1556266"/>
                  </a:lnTo>
                  <a:lnTo>
                    <a:pt x="13694541" y="1517013"/>
                  </a:lnTo>
                  <a:lnTo>
                    <a:pt x="13715431" y="1476693"/>
                  </a:lnTo>
                  <a:lnTo>
                    <a:pt x="13734565" y="1435356"/>
                  </a:lnTo>
                  <a:lnTo>
                    <a:pt x="13751893" y="1393050"/>
                  </a:lnTo>
                  <a:lnTo>
                    <a:pt x="13767367" y="1349825"/>
                  </a:lnTo>
                  <a:lnTo>
                    <a:pt x="13780938" y="1305730"/>
                  </a:lnTo>
                  <a:lnTo>
                    <a:pt x="13792556" y="1260814"/>
                  </a:lnTo>
                  <a:lnTo>
                    <a:pt x="13802172" y="1215127"/>
                  </a:lnTo>
                  <a:lnTo>
                    <a:pt x="13809737" y="1168718"/>
                  </a:lnTo>
                  <a:lnTo>
                    <a:pt x="13815201" y="1121636"/>
                  </a:lnTo>
                  <a:lnTo>
                    <a:pt x="13818516" y="1073931"/>
                  </a:lnTo>
                  <a:lnTo>
                    <a:pt x="13819631" y="1025651"/>
                  </a:lnTo>
                  <a:lnTo>
                    <a:pt x="13818515" y="977362"/>
                  </a:lnTo>
                  <a:lnTo>
                    <a:pt x="13815200" y="929647"/>
                  </a:lnTo>
                  <a:lnTo>
                    <a:pt x="13809734" y="882558"/>
                  </a:lnTo>
                  <a:lnTo>
                    <a:pt x="13802168" y="836142"/>
                  </a:lnTo>
                  <a:lnTo>
                    <a:pt x="13792549" y="790449"/>
                  </a:lnTo>
                  <a:lnTo>
                    <a:pt x="13780929" y="745529"/>
                  </a:lnTo>
                  <a:lnTo>
                    <a:pt x="13767355" y="701430"/>
                  </a:lnTo>
                  <a:lnTo>
                    <a:pt x="13751878" y="658201"/>
                  </a:lnTo>
                  <a:lnTo>
                    <a:pt x="13734546" y="615893"/>
                  </a:lnTo>
                  <a:lnTo>
                    <a:pt x="13715409" y="574554"/>
                  </a:lnTo>
                  <a:lnTo>
                    <a:pt x="13694515" y="534233"/>
                  </a:lnTo>
                  <a:lnTo>
                    <a:pt x="13671915" y="494980"/>
                  </a:lnTo>
                  <a:lnTo>
                    <a:pt x="13647658" y="456844"/>
                  </a:lnTo>
                  <a:lnTo>
                    <a:pt x="13621792" y="419874"/>
                  </a:lnTo>
                  <a:lnTo>
                    <a:pt x="13594367" y="384119"/>
                  </a:lnTo>
                  <a:lnTo>
                    <a:pt x="13565433" y="349628"/>
                  </a:lnTo>
                  <a:lnTo>
                    <a:pt x="13535038" y="316451"/>
                  </a:lnTo>
                  <a:lnTo>
                    <a:pt x="13503232" y="284637"/>
                  </a:lnTo>
                  <a:lnTo>
                    <a:pt x="13470064" y="254235"/>
                  </a:lnTo>
                  <a:lnTo>
                    <a:pt x="13435583" y="225294"/>
                  </a:lnTo>
                  <a:lnTo>
                    <a:pt x="13399840" y="197863"/>
                  </a:lnTo>
                  <a:lnTo>
                    <a:pt x="13362882" y="171993"/>
                  </a:lnTo>
                  <a:lnTo>
                    <a:pt x="13324759" y="147731"/>
                  </a:lnTo>
                  <a:lnTo>
                    <a:pt x="13285520" y="125128"/>
                  </a:lnTo>
                  <a:lnTo>
                    <a:pt x="13245216" y="104231"/>
                  </a:lnTo>
                  <a:lnTo>
                    <a:pt x="13203894" y="85092"/>
                  </a:lnTo>
                  <a:lnTo>
                    <a:pt x="13161604" y="67758"/>
                  </a:lnTo>
                  <a:lnTo>
                    <a:pt x="13118396" y="52279"/>
                  </a:lnTo>
                  <a:lnTo>
                    <a:pt x="13074319" y="38704"/>
                  </a:lnTo>
                  <a:lnTo>
                    <a:pt x="13029422" y="27083"/>
                  </a:lnTo>
                  <a:lnTo>
                    <a:pt x="12983754" y="17464"/>
                  </a:lnTo>
                  <a:lnTo>
                    <a:pt x="12937365" y="9897"/>
                  </a:lnTo>
                  <a:lnTo>
                    <a:pt x="12890303" y="4431"/>
                  </a:lnTo>
                  <a:lnTo>
                    <a:pt x="12842619" y="1116"/>
                  </a:lnTo>
                  <a:lnTo>
                    <a:pt x="12794361" y="0"/>
                  </a:lnTo>
                  <a:close/>
                </a:path>
              </a:pathLst>
            </a:custGeom>
            <a:solidFill>
              <a:srgbClr val="75C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4073525" cy="467385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544287" y="307847"/>
              <a:ext cx="743711" cy="1175003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26362" rIns="0" bIns="0" rtlCol="0">
            <a:spAutoFit/>
          </a:bodyPr>
          <a:lstStyle/>
          <a:p>
            <a:pPr marL="3398520">
              <a:lnSpc>
                <a:spcPct val="100000"/>
              </a:lnSpc>
              <a:spcBef>
                <a:spcPts val="95"/>
              </a:spcBef>
            </a:pPr>
            <a:r>
              <a:rPr sz="5200" spc="260" dirty="0">
                <a:solidFill>
                  <a:srgbClr val="001A46"/>
                </a:solidFill>
              </a:rPr>
              <a:t>Математический</a:t>
            </a:r>
            <a:r>
              <a:rPr sz="5200" spc="65" dirty="0">
                <a:solidFill>
                  <a:srgbClr val="001A46"/>
                </a:solidFill>
              </a:rPr>
              <a:t> </a:t>
            </a:r>
            <a:r>
              <a:rPr sz="5200" spc="245" dirty="0">
                <a:solidFill>
                  <a:srgbClr val="001A46"/>
                </a:solidFill>
              </a:rPr>
              <a:t>диктант</a:t>
            </a:r>
            <a:r>
              <a:rPr sz="5200" spc="25" dirty="0">
                <a:solidFill>
                  <a:srgbClr val="001A46"/>
                </a:solidFill>
              </a:rPr>
              <a:t> </a:t>
            </a:r>
            <a:r>
              <a:rPr sz="5200" spc="70" dirty="0">
                <a:solidFill>
                  <a:srgbClr val="001A46"/>
                </a:solidFill>
              </a:rPr>
              <a:t>№4</a:t>
            </a:r>
            <a:endParaRPr sz="5200"/>
          </a:p>
        </p:txBody>
      </p:sp>
      <p:sp>
        <p:nvSpPr>
          <p:cNvPr id="9" name="object 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756285" indent="-743585">
              <a:lnSpc>
                <a:spcPct val="100000"/>
              </a:lnSpc>
              <a:spcBef>
                <a:spcPts val="770"/>
              </a:spcBef>
              <a:buAutoNum type="arabicPeriod"/>
              <a:tabLst>
                <a:tab pos="756285" algn="l"/>
              </a:tabLst>
            </a:pPr>
            <a:r>
              <a:rPr spc="300" dirty="0"/>
              <a:t>Запишите</a:t>
            </a:r>
            <a:r>
              <a:rPr spc="-100" dirty="0"/>
              <a:t> </a:t>
            </a:r>
            <a:r>
              <a:rPr spc="254" dirty="0"/>
              <a:t>в</a:t>
            </a:r>
            <a:r>
              <a:rPr spc="-100" dirty="0"/>
              <a:t> </a:t>
            </a:r>
            <a:r>
              <a:rPr spc="229" dirty="0"/>
              <a:t>десятичном</a:t>
            </a:r>
            <a:r>
              <a:rPr spc="-110" dirty="0"/>
              <a:t> </a:t>
            </a:r>
            <a:r>
              <a:rPr spc="254" dirty="0"/>
              <a:t>виде</a:t>
            </a:r>
            <a:r>
              <a:rPr spc="-110" dirty="0"/>
              <a:t> </a:t>
            </a:r>
            <a:r>
              <a:rPr spc="240" dirty="0"/>
              <a:t>дробь</a:t>
            </a:r>
          </a:p>
          <a:p>
            <a:pPr marL="756285" indent="-743585">
              <a:lnSpc>
                <a:spcPct val="100000"/>
              </a:lnSpc>
              <a:spcBef>
                <a:spcPts val="675"/>
              </a:spcBef>
              <a:buAutoNum type="arabicPeriod"/>
              <a:tabLst>
                <a:tab pos="756285" algn="l"/>
                <a:tab pos="10067290" algn="l"/>
              </a:tabLst>
            </a:pPr>
            <a:r>
              <a:rPr spc="300" dirty="0"/>
              <a:t>Запишите</a:t>
            </a:r>
            <a:r>
              <a:rPr spc="-100" dirty="0"/>
              <a:t> </a:t>
            </a:r>
            <a:r>
              <a:rPr spc="135" dirty="0"/>
              <a:t>дробь,</a:t>
            </a:r>
            <a:r>
              <a:rPr spc="-90" dirty="0"/>
              <a:t> </a:t>
            </a:r>
            <a:r>
              <a:rPr spc="229" dirty="0"/>
              <a:t>как</a:t>
            </a:r>
            <a:r>
              <a:rPr spc="-75" dirty="0"/>
              <a:t> </a:t>
            </a:r>
            <a:r>
              <a:rPr spc="270" dirty="0"/>
              <a:t>обыкновенную</a:t>
            </a:r>
            <a:r>
              <a:rPr dirty="0"/>
              <a:t>	</a:t>
            </a:r>
            <a:r>
              <a:rPr spc="-10" dirty="0"/>
              <a:t>0,75=</a:t>
            </a:r>
          </a:p>
          <a:p>
            <a:pPr marL="880744" indent="-868044">
              <a:lnSpc>
                <a:spcPct val="100000"/>
              </a:lnSpc>
              <a:spcBef>
                <a:spcPts val="685"/>
              </a:spcBef>
              <a:buAutoNum type="arabicPeriod"/>
              <a:tabLst>
                <a:tab pos="880744" algn="l"/>
              </a:tabLst>
            </a:pPr>
            <a:r>
              <a:rPr spc="300" dirty="0"/>
              <a:t>Половина</a:t>
            </a:r>
            <a:r>
              <a:rPr spc="-125" dirty="0"/>
              <a:t> </a:t>
            </a:r>
            <a:r>
              <a:rPr spc="459" dirty="0"/>
              <a:t>–</a:t>
            </a:r>
            <a:r>
              <a:rPr spc="-100" dirty="0"/>
              <a:t> </a:t>
            </a:r>
            <a:r>
              <a:rPr spc="160" dirty="0"/>
              <a:t>это</a:t>
            </a:r>
          </a:p>
          <a:p>
            <a:pPr marL="756285" indent="-743585">
              <a:lnSpc>
                <a:spcPct val="100000"/>
              </a:lnSpc>
              <a:spcBef>
                <a:spcPts val="685"/>
              </a:spcBef>
              <a:buAutoNum type="arabicPeriod"/>
              <a:tabLst>
                <a:tab pos="756285" algn="l"/>
              </a:tabLst>
            </a:pPr>
            <a:r>
              <a:rPr spc="215" dirty="0"/>
              <a:t>Четверть</a:t>
            </a:r>
            <a:r>
              <a:rPr spc="-85" dirty="0"/>
              <a:t> </a:t>
            </a:r>
            <a:r>
              <a:rPr spc="459" dirty="0"/>
              <a:t>–</a:t>
            </a:r>
            <a:r>
              <a:rPr spc="-85" dirty="0"/>
              <a:t> </a:t>
            </a:r>
            <a:r>
              <a:rPr spc="160" dirty="0"/>
              <a:t>это</a:t>
            </a:r>
          </a:p>
          <a:p>
            <a:pPr marL="756285" indent="-743585">
              <a:lnSpc>
                <a:spcPct val="100000"/>
              </a:lnSpc>
              <a:spcBef>
                <a:spcPts val="670"/>
              </a:spcBef>
              <a:buAutoNum type="arabicPeriod"/>
              <a:tabLst>
                <a:tab pos="756285" algn="l"/>
              </a:tabLst>
            </a:pPr>
            <a:r>
              <a:rPr spc="240" dirty="0"/>
              <a:t>Пятая</a:t>
            </a:r>
            <a:r>
              <a:rPr spc="-100" dirty="0"/>
              <a:t> </a:t>
            </a:r>
            <a:r>
              <a:rPr spc="160" dirty="0"/>
              <a:t>часть</a:t>
            </a:r>
            <a:r>
              <a:rPr spc="-70" dirty="0"/>
              <a:t> </a:t>
            </a:r>
            <a:r>
              <a:rPr spc="459" dirty="0"/>
              <a:t>–</a:t>
            </a:r>
            <a:r>
              <a:rPr spc="-80" dirty="0"/>
              <a:t> </a:t>
            </a:r>
            <a:r>
              <a:rPr spc="160" dirty="0"/>
              <a:t>это</a:t>
            </a:r>
          </a:p>
          <a:p>
            <a:pPr marL="756285" indent="-743585">
              <a:lnSpc>
                <a:spcPct val="100000"/>
              </a:lnSpc>
              <a:spcBef>
                <a:spcPts val="685"/>
              </a:spcBef>
              <a:buAutoNum type="arabicPeriod"/>
              <a:tabLst>
                <a:tab pos="756285" algn="l"/>
              </a:tabLst>
            </a:pPr>
            <a:r>
              <a:rPr spc="305" dirty="0"/>
              <a:t>Осьмушка</a:t>
            </a:r>
            <a:r>
              <a:rPr spc="-105" dirty="0"/>
              <a:t> </a:t>
            </a:r>
            <a:r>
              <a:rPr spc="459" dirty="0"/>
              <a:t>–</a:t>
            </a:r>
            <a:r>
              <a:rPr spc="-75" dirty="0"/>
              <a:t> </a:t>
            </a:r>
            <a:r>
              <a:rPr spc="160" dirty="0"/>
              <a:t>это</a:t>
            </a:r>
          </a:p>
          <a:p>
            <a:pPr marL="756285" indent="-743585">
              <a:lnSpc>
                <a:spcPct val="100000"/>
              </a:lnSpc>
              <a:spcBef>
                <a:spcPts val="685"/>
              </a:spcBef>
              <a:buAutoNum type="arabicPeriod"/>
              <a:tabLst>
                <a:tab pos="756285" algn="l"/>
              </a:tabLst>
            </a:pPr>
            <a:r>
              <a:rPr spc="245" dirty="0"/>
              <a:t>Десятина</a:t>
            </a:r>
            <a:r>
              <a:rPr spc="-95" dirty="0"/>
              <a:t> </a:t>
            </a:r>
            <a:r>
              <a:rPr spc="459" dirty="0"/>
              <a:t>–</a:t>
            </a:r>
            <a:r>
              <a:rPr spc="-90" dirty="0"/>
              <a:t> </a:t>
            </a:r>
            <a:r>
              <a:rPr spc="160" dirty="0"/>
              <a:t>это</a:t>
            </a:r>
          </a:p>
          <a:p>
            <a:pPr marL="756285" indent="-743585">
              <a:lnSpc>
                <a:spcPct val="100000"/>
              </a:lnSpc>
              <a:spcBef>
                <a:spcPts val="670"/>
              </a:spcBef>
              <a:buAutoNum type="arabicPeriod"/>
              <a:tabLst>
                <a:tab pos="756285" algn="l"/>
              </a:tabLst>
            </a:pPr>
            <a:r>
              <a:rPr spc="300" dirty="0"/>
              <a:t>Одна</a:t>
            </a:r>
            <a:r>
              <a:rPr spc="-114" dirty="0"/>
              <a:t> </a:t>
            </a:r>
            <a:r>
              <a:rPr spc="190" dirty="0"/>
              <a:t>сотая</a:t>
            </a:r>
            <a:r>
              <a:rPr spc="-95" dirty="0"/>
              <a:t> </a:t>
            </a:r>
            <a:r>
              <a:rPr spc="459" dirty="0"/>
              <a:t>–</a:t>
            </a:r>
            <a:r>
              <a:rPr spc="-95" dirty="0"/>
              <a:t> </a:t>
            </a:r>
            <a:r>
              <a:rPr spc="160" dirty="0"/>
              <a:t>это</a:t>
            </a:r>
          </a:p>
          <a:p>
            <a:pPr marL="756285" indent="-743585">
              <a:lnSpc>
                <a:spcPct val="100000"/>
              </a:lnSpc>
              <a:spcBef>
                <a:spcPts val="685"/>
              </a:spcBef>
              <a:buAutoNum type="arabicPeriod"/>
              <a:tabLst>
                <a:tab pos="756285" algn="l"/>
              </a:tabLst>
            </a:pPr>
            <a:r>
              <a:rPr dirty="0"/>
              <a:t>1%</a:t>
            </a:r>
            <a:r>
              <a:rPr spc="-165" dirty="0"/>
              <a:t> </a:t>
            </a:r>
            <a:r>
              <a:rPr spc="50" dirty="0"/>
              <a:t>-</a:t>
            </a:r>
            <a:r>
              <a:rPr spc="-160" dirty="0"/>
              <a:t> </a:t>
            </a:r>
            <a:r>
              <a:rPr spc="160" dirty="0"/>
              <a:t>это</a:t>
            </a:r>
          </a:p>
          <a:p>
            <a:pPr marL="756285" indent="-743585">
              <a:lnSpc>
                <a:spcPct val="100000"/>
              </a:lnSpc>
              <a:spcBef>
                <a:spcPts val="685"/>
              </a:spcBef>
              <a:buAutoNum type="arabicPeriod"/>
              <a:tabLst>
                <a:tab pos="756285" algn="l"/>
              </a:tabLst>
            </a:pPr>
            <a:r>
              <a:rPr spc="-290" dirty="0"/>
              <a:t>11%</a:t>
            </a:r>
            <a:r>
              <a:rPr spc="-85" dirty="0"/>
              <a:t> </a:t>
            </a:r>
            <a:r>
              <a:rPr spc="50" dirty="0"/>
              <a:t>-</a:t>
            </a:r>
            <a:r>
              <a:rPr spc="-95" dirty="0"/>
              <a:t> </a:t>
            </a:r>
            <a:r>
              <a:rPr spc="160" dirty="0"/>
              <a:t>это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B8E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975360"/>
            <a:ext cx="11275060" cy="2049780"/>
          </a:xfrm>
          <a:custGeom>
            <a:avLst/>
            <a:gdLst/>
            <a:ahLst/>
            <a:cxnLst/>
            <a:rect l="l" t="t" r="r" b="b"/>
            <a:pathLst>
              <a:path w="11275060" h="2049780">
                <a:moveTo>
                  <a:pt x="10249154" y="0"/>
                </a:moveTo>
                <a:lnTo>
                  <a:pt x="0" y="0"/>
                </a:lnTo>
                <a:lnTo>
                  <a:pt x="0" y="2049780"/>
                </a:lnTo>
                <a:lnTo>
                  <a:pt x="10249154" y="2049780"/>
                </a:lnTo>
                <a:lnTo>
                  <a:pt x="10297432" y="2048664"/>
                </a:lnTo>
                <a:lnTo>
                  <a:pt x="10345136" y="2045349"/>
                </a:lnTo>
                <a:lnTo>
                  <a:pt x="10392215" y="2039885"/>
                </a:lnTo>
                <a:lnTo>
                  <a:pt x="10438620" y="2032321"/>
                </a:lnTo>
                <a:lnTo>
                  <a:pt x="10484302" y="2022705"/>
                </a:lnTo>
                <a:lnTo>
                  <a:pt x="10529212" y="2011088"/>
                </a:lnTo>
                <a:lnTo>
                  <a:pt x="10573300" y="1997518"/>
                </a:lnTo>
                <a:lnTo>
                  <a:pt x="10616518" y="1982046"/>
                </a:lnTo>
                <a:lnTo>
                  <a:pt x="10658816" y="1964719"/>
                </a:lnTo>
                <a:lnTo>
                  <a:pt x="10700145" y="1945588"/>
                </a:lnTo>
                <a:lnTo>
                  <a:pt x="10740456" y="1924701"/>
                </a:lnTo>
                <a:lnTo>
                  <a:pt x="10779699" y="1902108"/>
                </a:lnTo>
                <a:lnTo>
                  <a:pt x="10817826" y="1877858"/>
                </a:lnTo>
                <a:lnTo>
                  <a:pt x="10854787" y="1852001"/>
                </a:lnTo>
                <a:lnTo>
                  <a:pt x="10890533" y="1824585"/>
                </a:lnTo>
                <a:lnTo>
                  <a:pt x="10925015" y="1795660"/>
                </a:lnTo>
                <a:lnTo>
                  <a:pt x="10958184" y="1765276"/>
                </a:lnTo>
                <a:lnTo>
                  <a:pt x="10989990" y="1733481"/>
                </a:lnTo>
                <a:lnTo>
                  <a:pt x="11020384" y="1700324"/>
                </a:lnTo>
                <a:lnTo>
                  <a:pt x="11049317" y="1665856"/>
                </a:lnTo>
                <a:lnTo>
                  <a:pt x="11076740" y="1630125"/>
                </a:lnTo>
                <a:lnTo>
                  <a:pt x="11102604" y="1593180"/>
                </a:lnTo>
                <a:lnTo>
                  <a:pt x="11126860" y="1555071"/>
                </a:lnTo>
                <a:lnTo>
                  <a:pt x="11149457" y="1515848"/>
                </a:lnTo>
                <a:lnTo>
                  <a:pt x="11170348" y="1475558"/>
                </a:lnTo>
                <a:lnTo>
                  <a:pt x="11189482" y="1434252"/>
                </a:lnTo>
                <a:lnTo>
                  <a:pt x="11206812" y="1391979"/>
                </a:lnTo>
                <a:lnTo>
                  <a:pt x="11222286" y="1348788"/>
                </a:lnTo>
                <a:lnTo>
                  <a:pt x="11235858" y="1304729"/>
                </a:lnTo>
                <a:lnTo>
                  <a:pt x="11247476" y="1259850"/>
                </a:lnTo>
                <a:lnTo>
                  <a:pt x="11257092" y="1214201"/>
                </a:lnTo>
                <a:lnTo>
                  <a:pt x="11264657" y="1167831"/>
                </a:lnTo>
                <a:lnTo>
                  <a:pt x="11270121" y="1120790"/>
                </a:lnTo>
                <a:lnTo>
                  <a:pt x="11273436" y="1073126"/>
                </a:lnTo>
                <a:lnTo>
                  <a:pt x="11274552" y="1024890"/>
                </a:lnTo>
                <a:lnTo>
                  <a:pt x="11273435" y="976632"/>
                </a:lnTo>
                <a:lnTo>
                  <a:pt x="11270120" y="928951"/>
                </a:lnTo>
                <a:lnTo>
                  <a:pt x="11264654" y="881893"/>
                </a:lnTo>
                <a:lnTo>
                  <a:pt x="11257087" y="835510"/>
                </a:lnTo>
                <a:lnTo>
                  <a:pt x="11247469" y="789849"/>
                </a:lnTo>
                <a:lnTo>
                  <a:pt x="11235848" y="744961"/>
                </a:lnTo>
                <a:lnTo>
                  <a:pt x="11222274" y="700893"/>
                </a:lnTo>
                <a:lnTo>
                  <a:pt x="11206796" y="657696"/>
                </a:lnTo>
                <a:lnTo>
                  <a:pt x="11189464" y="615419"/>
                </a:lnTo>
                <a:lnTo>
                  <a:pt x="11170326" y="574110"/>
                </a:lnTo>
                <a:lnTo>
                  <a:pt x="11149431" y="533819"/>
                </a:lnTo>
                <a:lnTo>
                  <a:pt x="11126830" y="494595"/>
                </a:lnTo>
                <a:lnTo>
                  <a:pt x="11102571" y="456487"/>
                </a:lnTo>
                <a:lnTo>
                  <a:pt x="11076704" y="419545"/>
                </a:lnTo>
                <a:lnTo>
                  <a:pt x="11049277" y="383816"/>
                </a:lnTo>
                <a:lnTo>
                  <a:pt x="11020341" y="349352"/>
                </a:lnTo>
                <a:lnTo>
                  <a:pt x="10989943" y="316200"/>
                </a:lnTo>
                <a:lnTo>
                  <a:pt x="10958135" y="284411"/>
                </a:lnTo>
                <a:lnTo>
                  <a:pt x="10924964" y="254032"/>
                </a:lnTo>
                <a:lnTo>
                  <a:pt x="10890480" y="225114"/>
                </a:lnTo>
                <a:lnTo>
                  <a:pt x="10854732" y="197705"/>
                </a:lnTo>
                <a:lnTo>
                  <a:pt x="10817770" y="171855"/>
                </a:lnTo>
                <a:lnTo>
                  <a:pt x="10779643" y="147612"/>
                </a:lnTo>
                <a:lnTo>
                  <a:pt x="10740399" y="125026"/>
                </a:lnTo>
                <a:lnTo>
                  <a:pt x="10700089" y="104147"/>
                </a:lnTo>
                <a:lnTo>
                  <a:pt x="10658762" y="85023"/>
                </a:lnTo>
                <a:lnTo>
                  <a:pt x="10616466" y="67703"/>
                </a:lnTo>
                <a:lnTo>
                  <a:pt x="10573251" y="52236"/>
                </a:lnTo>
                <a:lnTo>
                  <a:pt x="10529167" y="38672"/>
                </a:lnTo>
                <a:lnTo>
                  <a:pt x="10484262" y="27060"/>
                </a:lnTo>
                <a:lnTo>
                  <a:pt x="10438586" y="17450"/>
                </a:lnTo>
                <a:lnTo>
                  <a:pt x="10392188" y="9889"/>
                </a:lnTo>
                <a:lnTo>
                  <a:pt x="10345117" y="4428"/>
                </a:lnTo>
                <a:lnTo>
                  <a:pt x="10297422" y="1115"/>
                </a:lnTo>
                <a:lnTo>
                  <a:pt x="10249154" y="0"/>
                </a:lnTo>
                <a:close/>
              </a:path>
            </a:pathLst>
          </a:custGeom>
          <a:solidFill>
            <a:srgbClr val="046C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56613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40" dirty="0"/>
              <a:t>Проверочная</a:t>
            </a:r>
            <a:r>
              <a:rPr spc="-15" dirty="0"/>
              <a:t> </a:t>
            </a:r>
            <a:r>
              <a:rPr spc="215" dirty="0"/>
              <a:t>работа</a:t>
            </a:r>
            <a:r>
              <a:rPr spc="5" dirty="0"/>
              <a:t> </a:t>
            </a:r>
            <a:r>
              <a:rPr spc="75" dirty="0"/>
              <a:t>№4</a:t>
            </a:r>
          </a:p>
        </p:txBody>
      </p:sp>
      <p:grpSp>
        <p:nvGrpSpPr>
          <p:cNvPr id="5" name="object 5"/>
          <p:cNvGrpSpPr/>
          <p:nvPr/>
        </p:nvGrpSpPr>
        <p:grpSpPr>
          <a:xfrm>
            <a:off x="10003535" y="0"/>
            <a:ext cx="3196590" cy="2350135"/>
            <a:chOff x="10003535" y="0"/>
            <a:chExt cx="3196590" cy="235013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003535" y="402336"/>
              <a:ext cx="1972055" cy="194767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872874" y="604393"/>
              <a:ext cx="1327099" cy="118389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940795" y="0"/>
              <a:ext cx="1258824" cy="1284731"/>
            </a:xfrm>
            <a:prstGeom prst="rect">
              <a:avLst/>
            </a:prstGeom>
          </p:spPr>
        </p:pic>
      </p:grpSp>
      <p:sp>
        <p:nvSpPr>
          <p:cNvPr id="9" name="object 9"/>
          <p:cNvSpPr/>
          <p:nvPr/>
        </p:nvSpPr>
        <p:spPr>
          <a:xfrm>
            <a:off x="1677161" y="3944111"/>
            <a:ext cx="11658600" cy="114300"/>
          </a:xfrm>
          <a:custGeom>
            <a:avLst/>
            <a:gdLst/>
            <a:ahLst/>
            <a:cxnLst/>
            <a:rect l="l" t="t" r="r" b="b"/>
            <a:pathLst>
              <a:path w="11658600" h="114300">
                <a:moveTo>
                  <a:pt x="11544300" y="0"/>
                </a:moveTo>
                <a:lnTo>
                  <a:pt x="11544300" y="114300"/>
                </a:lnTo>
                <a:lnTo>
                  <a:pt x="11620500" y="76200"/>
                </a:lnTo>
                <a:lnTo>
                  <a:pt x="11563350" y="76200"/>
                </a:lnTo>
                <a:lnTo>
                  <a:pt x="11563350" y="38100"/>
                </a:lnTo>
                <a:lnTo>
                  <a:pt x="11620500" y="38100"/>
                </a:lnTo>
                <a:lnTo>
                  <a:pt x="11544300" y="0"/>
                </a:lnTo>
                <a:close/>
              </a:path>
              <a:path w="11658600" h="114300">
                <a:moveTo>
                  <a:pt x="11544300" y="38100"/>
                </a:moveTo>
                <a:lnTo>
                  <a:pt x="0" y="38100"/>
                </a:lnTo>
                <a:lnTo>
                  <a:pt x="0" y="76200"/>
                </a:lnTo>
                <a:lnTo>
                  <a:pt x="11544300" y="76200"/>
                </a:lnTo>
                <a:lnTo>
                  <a:pt x="11544300" y="38100"/>
                </a:lnTo>
                <a:close/>
              </a:path>
              <a:path w="11658600" h="114300">
                <a:moveTo>
                  <a:pt x="11620500" y="38100"/>
                </a:moveTo>
                <a:lnTo>
                  <a:pt x="11563350" y="38100"/>
                </a:lnTo>
                <a:lnTo>
                  <a:pt x="11563350" y="76200"/>
                </a:lnTo>
                <a:lnTo>
                  <a:pt x="11620500" y="76200"/>
                </a:lnTo>
                <a:lnTo>
                  <a:pt x="11658600" y="57150"/>
                </a:lnTo>
                <a:lnTo>
                  <a:pt x="11620500" y="381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2498344" y="3283330"/>
          <a:ext cx="5244464" cy="16611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4990"/>
                <a:gridCol w="998855"/>
                <a:gridCol w="699135"/>
                <a:gridCol w="960755"/>
                <a:gridCol w="652779"/>
                <a:gridCol w="960755"/>
                <a:gridCol w="417195"/>
              </a:tblGrid>
              <a:tr h="4933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ts val="3420"/>
                        </a:lnSpc>
                      </a:pPr>
                      <a:r>
                        <a:rPr sz="3600" b="1" spc="-50" dirty="0">
                          <a:latin typeface="Calibri"/>
                          <a:cs typeface="Calibri"/>
                        </a:rPr>
                        <a:t>A</a:t>
                      </a:r>
                      <a:endParaRPr sz="36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1940">
                        <a:lnSpc>
                          <a:spcPts val="3620"/>
                        </a:lnSpc>
                      </a:pPr>
                      <a:r>
                        <a:rPr sz="3600" b="1" spc="-50" dirty="0">
                          <a:latin typeface="Calibri"/>
                          <a:cs typeface="Calibri"/>
                        </a:rPr>
                        <a:t>B</a:t>
                      </a:r>
                      <a:endParaRPr sz="36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18159">
                <a:tc>
                  <a:txBody>
                    <a:bodyPr/>
                    <a:lstStyle/>
                    <a:p>
                      <a:pPr marR="167005" algn="r">
                        <a:lnSpc>
                          <a:spcPts val="3885"/>
                        </a:lnSpc>
                      </a:pPr>
                      <a:r>
                        <a:rPr sz="4000" spc="-50" dirty="0">
                          <a:latin typeface="Calibri"/>
                          <a:cs typeface="Calibri"/>
                        </a:rPr>
                        <a:t>|</a:t>
                      </a:r>
                      <a:endParaRPr sz="4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940" algn="ctr">
                        <a:lnSpc>
                          <a:spcPts val="3885"/>
                        </a:lnSpc>
                      </a:pPr>
                      <a:r>
                        <a:rPr sz="4000" spc="-50" dirty="0">
                          <a:latin typeface="Calibri"/>
                          <a:cs typeface="Calibri"/>
                        </a:rPr>
                        <a:t>|</a:t>
                      </a:r>
                      <a:endParaRPr sz="4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0165" algn="ctr">
                        <a:lnSpc>
                          <a:spcPts val="3885"/>
                        </a:lnSpc>
                      </a:pPr>
                      <a:r>
                        <a:rPr sz="4000" spc="-50" dirty="0">
                          <a:latin typeface="Calibri"/>
                          <a:cs typeface="Calibri"/>
                        </a:rPr>
                        <a:t>|</a:t>
                      </a:r>
                      <a:endParaRPr sz="4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7975">
                        <a:lnSpc>
                          <a:spcPts val="3885"/>
                        </a:lnSpc>
                      </a:pPr>
                      <a:r>
                        <a:rPr sz="4000" spc="-50" dirty="0">
                          <a:latin typeface="Calibri"/>
                          <a:cs typeface="Calibri"/>
                        </a:rPr>
                        <a:t>|</a:t>
                      </a:r>
                      <a:endParaRPr sz="4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4139" algn="ctr">
                        <a:lnSpc>
                          <a:spcPts val="3885"/>
                        </a:lnSpc>
                      </a:pPr>
                      <a:r>
                        <a:rPr sz="4000" spc="-50" dirty="0">
                          <a:latin typeface="Calibri"/>
                          <a:cs typeface="Calibri"/>
                        </a:rPr>
                        <a:t>|</a:t>
                      </a:r>
                      <a:endParaRPr sz="4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6070">
                        <a:lnSpc>
                          <a:spcPts val="3885"/>
                        </a:lnSpc>
                      </a:pPr>
                      <a:r>
                        <a:rPr sz="4000" spc="-50" dirty="0">
                          <a:latin typeface="Calibri"/>
                          <a:cs typeface="Calibri"/>
                        </a:rPr>
                        <a:t>|</a:t>
                      </a:r>
                      <a:endParaRPr sz="4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1130">
                        <a:lnSpc>
                          <a:spcPts val="3885"/>
                        </a:lnSpc>
                      </a:pPr>
                      <a:r>
                        <a:rPr sz="4000" spc="-50" dirty="0">
                          <a:latin typeface="Calibri"/>
                          <a:cs typeface="Calibri"/>
                        </a:rPr>
                        <a:t>|</a:t>
                      </a:r>
                      <a:endParaRPr sz="4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649605">
                <a:tc>
                  <a:txBody>
                    <a:bodyPr/>
                    <a:lstStyle/>
                    <a:p>
                      <a:pPr marR="183515" algn="r">
                        <a:lnSpc>
                          <a:spcPct val="100000"/>
                        </a:lnSpc>
                        <a:spcBef>
                          <a:spcPts val="1115"/>
                        </a:spcBef>
                      </a:pPr>
                      <a:r>
                        <a:rPr sz="32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3200" spc="-50" dirty="0">
                          <a:latin typeface="Calibri"/>
                          <a:cs typeface="Calibri"/>
                        </a:rPr>
                        <a:t>3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141605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  <a:spcBef>
                          <a:spcPts val="1115"/>
                        </a:spcBef>
                      </a:pPr>
                      <a:r>
                        <a:rPr sz="32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3200" spc="-25" dirty="0">
                          <a:latin typeface="Calibri"/>
                          <a:cs typeface="Calibri"/>
                        </a:rPr>
                        <a:t>2,5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14160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15"/>
                        </a:spcBef>
                      </a:pPr>
                      <a:r>
                        <a:rPr sz="32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3200" spc="-50" dirty="0">
                          <a:latin typeface="Calibri"/>
                          <a:cs typeface="Calibri"/>
                        </a:rPr>
                        <a:t>2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141605" marB="0"/>
                </a:tc>
                <a:tc>
                  <a:txBody>
                    <a:bodyPr/>
                    <a:lstStyle/>
                    <a:p>
                      <a:pPr marL="182880">
                        <a:lnSpc>
                          <a:spcPct val="100000"/>
                        </a:lnSpc>
                        <a:spcBef>
                          <a:spcPts val="1115"/>
                        </a:spcBef>
                      </a:pPr>
                      <a:r>
                        <a:rPr sz="32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3200" spc="-25" dirty="0">
                          <a:latin typeface="Calibri"/>
                          <a:cs typeface="Calibri"/>
                        </a:rPr>
                        <a:t>1,5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141605" marB="0"/>
                </a:tc>
                <a:tc>
                  <a:txBody>
                    <a:bodyPr/>
                    <a:lstStyle/>
                    <a:p>
                      <a:pPr marR="37465" algn="ctr">
                        <a:lnSpc>
                          <a:spcPct val="100000"/>
                        </a:lnSpc>
                        <a:spcBef>
                          <a:spcPts val="1115"/>
                        </a:spcBef>
                      </a:pPr>
                      <a:r>
                        <a:rPr sz="32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3200" spc="-50" dirty="0">
                          <a:latin typeface="Calibri"/>
                          <a:cs typeface="Calibri"/>
                        </a:rPr>
                        <a:t>1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141605" marB="0"/>
                </a:tc>
                <a:tc>
                  <a:txBody>
                    <a:bodyPr/>
                    <a:lstStyle/>
                    <a:p>
                      <a:pPr marL="182880">
                        <a:lnSpc>
                          <a:spcPct val="100000"/>
                        </a:lnSpc>
                        <a:spcBef>
                          <a:spcPts val="1115"/>
                        </a:spcBef>
                      </a:pPr>
                      <a:r>
                        <a:rPr sz="32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3200" spc="-25" dirty="0">
                          <a:latin typeface="Calibri"/>
                          <a:cs typeface="Calibri"/>
                        </a:rPr>
                        <a:t>0,5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141605" marB="0"/>
                </a:tc>
                <a:tc>
                  <a:txBody>
                    <a:bodyPr/>
                    <a:lstStyle/>
                    <a:p>
                      <a:pPr marL="137160">
                        <a:lnSpc>
                          <a:spcPct val="100000"/>
                        </a:lnSpc>
                        <a:spcBef>
                          <a:spcPts val="1115"/>
                        </a:spcBef>
                      </a:pPr>
                      <a:r>
                        <a:rPr sz="3200" spc="-50" dirty="0">
                          <a:latin typeface="Calibri"/>
                          <a:cs typeface="Calibri"/>
                        </a:rPr>
                        <a:t>0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141605" marB="0"/>
                </a:tc>
              </a:tr>
            </a:tbl>
          </a:graphicData>
        </a:graphic>
      </p:graphicFrame>
      <p:sp>
        <p:nvSpPr>
          <p:cNvPr id="11" name="object 11"/>
          <p:cNvSpPr txBox="1"/>
          <p:nvPr/>
        </p:nvSpPr>
        <p:spPr>
          <a:xfrm>
            <a:off x="11892153" y="3133090"/>
            <a:ext cx="3136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0" dirty="0">
                <a:latin typeface="Calibri"/>
                <a:cs typeface="Calibri"/>
              </a:rPr>
              <a:t>D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394182" y="3827729"/>
            <a:ext cx="23622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0" dirty="0">
                <a:latin typeface="Calibri"/>
                <a:cs typeface="Calibri"/>
              </a:rPr>
              <a:t>x</a:t>
            </a:r>
            <a:endParaRPr sz="3600">
              <a:latin typeface="Calibri"/>
              <a:cs typeface="Calibri"/>
            </a:endParaRPr>
          </a:p>
        </p:txBody>
      </p:sp>
      <p:pic>
        <p:nvPicPr>
          <p:cNvPr id="13" name="object 1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485388" y="3936491"/>
            <a:ext cx="185927" cy="178307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722364" y="3910584"/>
            <a:ext cx="178307" cy="181355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732007" y="3919728"/>
            <a:ext cx="178307" cy="181355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811000" y="3919728"/>
            <a:ext cx="178307" cy="181355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8207795" y="3123945"/>
            <a:ext cx="3921125" cy="181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38400">
              <a:lnSpc>
                <a:spcPts val="4220"/>
              </a:lnSpc>
              <a:spcBef>
                <a:spcPts val="100"/>
              </a:spcBef>
            </a:pPr>
            <a:r>
              <a:rPr sz="3600" b="1" spc="-50" dirty="0">
                <a:latin typeface="Calibri"/>
                <a:cs typeface="Calibri"/>
              </a:rPr>
              <a:t>C</a:t>
            </a:r>
            <a:endParaRPr sz="3600">
              <a:latin typeface="Calibri"/>
              <a:cs typeface="Calibri"/>
            </a:endParaRPr>
          </a:p>
          <a:p>
            <a:pPr marL="71755">
              <a:lnSpc>
                <a:spcPts val="4390"/>
              </a:lnSpc>
              <a:tabLst>
                <a:tab pos="875030" algn="l"/>
                <a:tab pos="1680845" algn="l"/>
                <a:tab pos="2486025" algn="l"/>
                <a:tab pos="3289300" algn="l"/>
              </a:tabLst>
            </a:pPr>
            <a:r>
              <a:rPr sz="4000" spc="-50" dirty="0">
                <a:latin typeface="Calibri"/>
                <a:cs typeface="Calibri"/>
              </a:rPr>
              <a:t>|</a:t>
            </a:r>
            <a:r>
              <a:rPr sz="4000" dirty="0">
                <a:latin typeface="Calibri"/>
                <a:cs typeface="Calibri"/>
              </a:rPr>
              <a:t>	</a:t>
            </a:r>
            <a:r>
              <a:rPr sz="4000" spc="-50" dirty="0">
                <a:latin typeface="Calibri"/>
                <a:cs typeface="Calibri"/>
              </a:rPr>
              <a:t>|</a:t>
            </a:r>
            <a:r>
              <a:rPr sz="4000" dirty="0">
                <a:latin typeface="Calibri"/>
                <a:cs typeface="Calibri"/>
              </a:rPr>
              <a:t>	</a:t>
            </a:r>
            <a:r>
              <a:rPr sz="4000" spc="-50" dirty="0">
                <a:latin typeface="Calibri"/>
                <a:cs typeface="Calibri"/>
              </a:rPr>
              <a:t>|</a:t>
            </a:r>
            <a:r>
              <a:rPr sz="4000" dirty="0">
                <a:latin typeface="Calibri"/>
                <a:cs typeface="Calibri"/>
              </a:rPr>
              <a:t>	</a:t>
            </a:r>
            <a:r>
              <a:rPr sz="4000" spc="-50" dirty="0">
                <a:latin typeface="Calibri"/>
                <a:cs typeface="Calibri"/>
              </a:rPr>
              <a:t>|</a:t>
            </a:r>
            <a:r>
              <a:rPr sz="4000" dirty="0">
                <a:latin typeface="Calibri"/>
                <a:cs typeface="Calibri"/>
              </a:rPr>
              <a:t>	</a:t>
            </a:r>
            <a:r>
              <a:rPr sz="4000" spc="-50" dirty="0">
                <a:latin typeface="Calibri"/>
                <a:cs typeface="Calibri"/>
              </a:rPr>
              <a:t>|</a:t>
            </a:r>
            <a:endParaRPr sz="4000">
              <a:latin typeface="Calibri"/>
              <a:cs typeface="Calibri"/>
            </a:endParaRPr>
          </a:p>
          <a:p>
            <a:pPr marR="5080" algn="r">
              <a:lnSpc>
                <a:spcPts val="1735"/>
              </a:lnSpc>
            </a:pPr>
            <a:r>
              <a:rPr sz="1800" spc="-20" dirty="0">
                <a:latin typeface="Calibri"/>
                <a:cs typeface="Calibri"/>
              </a:rPr>
              <a:t>3,25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ts val="3729"/>
              </a:lnSpc>
              <a:tabLst>
                <a:tab pos="862330" algn="l"/>
                <a:tab pos="1744345" algn="l"/>
                <a:tab pos="2503805" algn="l"/>
                <a:tab pos="3386454" algn="l"/>
              </a:tabLst>
            </a:pPr>
            <a:r>
              <a:rPr sz="3200" spc="-50" dirty="0">
                <a:latin typeface="Calibri"/>
                <a:cs typeface="Calibri"/>
              </a:rPr>
              <a:t>1</a:t>
            </a:r>
            <a:r>
              <a:rPr sz="3200" dirty="0">
                <a:latin typeface="Calibri"/>
                <a:cs typeface="Calibri"/>
              </a:rPr>
              <a:t>	</a:t>
            </a:r>
            <a:r>
              <a:rPr sz="3200" spc="-25" dirty="0">
                <a:latin typeface="Calibri"/>
                <a:cs typeface="Calibri"/>
              </a:rPr>
              <a:t>1,5</a:t>
            </a:r>
            <a:r>
              <a:rPr sz="3200" dirty="0">
                <a:latin typeface="Calibri"/>
                <a:cs typeface="Calibri"/>
              </a:rPr>
              <a:t>	</a:t>
            </a:r>
            <a:r>
              <a:rPr sz="3200" spc="-50" dirty="0">
                <a:latin typeface="Calibri"/>
                <a:cs typeface="Calibri"/>
              </a:rPr>
              <a:t>2</a:t>
            </a:r>
            <a:r>
              <a:rPr sz="3200" dirty="0">
                <a:latin typeface="Calibri"/>
                <a:cs typeface="Calibri"/>
              </a:rPr>
              <a:t>	</a:t>
            </a:r>
            <a:r>
              <a:rPr sz="3200" spc="-25" dirty="0">
                <a:latin typeface="Calibri"/>
                <a:cs typeface="Calibri"/>
              </a:rPr>
              <a:t>2,5</a:t>
            </a:r>
            <a:r>
              <a:rPr sz="3200" dirty="0">
                <a:latin typeface="Calibri"/>
                <a:cs typeface="Calibri"/>
              </a:rPr>
              <a:t>	</a:t>
            </a:r>
            <a:r>
              <a:rPr sz="3200" spc="-50" dirty="0">
                <a:latin typeface="Calibri"/>
                <a:cs typeface="Calibri"/>
              </a:rPr>
              <a:t>3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735316" y="3816477"/>
            <a:ext cx="4298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56845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latin typeface="Calibri"/>
                <a:cs typeface="Calibri"/>
              </a:rPr>
              <a:t>| </a:t>
            </a:r>
            <a:r>
              <a:rPr sz="1800" spc="-20" dirty="0">
                <a:latin typeface="Calibri"/>
                <a:cs typeface="Calibri"/>
              </a:rPr>
              <a:t>0,25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51305" y="5841238"/>
            <a:ext cx="1360931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167495" algn="l"/>
                <a:tab pos="10381615" algn="l"/>
                <a:tab pos="11580495" algn="l"/>
                <a:tab pos="12764135" algn="l"/>
              </a:tabLst>
            </a:pPr>
            <a:r>
              <a:rPr sz="3600" b="1" spc="-110" dirty="0">
                <a:solidFill>
                  <a:srgbClr val="001A46"/>
                </a:solidFill>
                <a:latin typeface="Tahoma"/>
                <a:cs typeface="Tahoma"/>
              </a:rPr>
              <a:t>а)</a:t>
            </a:r>
            <a:r>
              <a:rPr sz="3600" b="1" spc="-5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114" dirty="0">
                <a:solidFill>
                  <a:srgbClr val="001A46"/>
                </a:solidFill>
                <a:latin typeface="Tahoma"/>
                <a:cs typeface="Tahoma"/>
              </a:rPr>
              <a:t>Запишите</a:t>
            </a:r>
            <a:r>
              <a:rPr sz="3600" b="1" spc="-6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110" dirty="0">
                <a:solidFill>
                  <a:srgbClr val="001A46"/>
                </a:solidFill>
                <a:latin typeface="Tahoma"/>
                <a:cs typeface="Tahoma"/>
              </a:rPr>
              <a:t>координаты</a:t>
            </a:r>
            <a:r>
              <a:rPr sz="3600" b="1" spc="-6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95" dirty="0">
                <a:solidFill>
                  <a:srgbClr val="001A46"/>
                </a:solidFill>
                <a:latin typeface="Tahoma"/>
                <a:cs typeface="Tahoma"/>
              </a:rPr>
              <a:t>точек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А(</a:t>
            </a:r>
            <a:r>
              <a:rPr sz="3600" b="1" spc="2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-415" dirty="0">
                <a:solidFill>
                  <a:srgbClr val="001A46"/>
                </a:solidFill>
                <a:latin typeface="Tahoma"/>
                <a:cs typeface="Tahoma"/>
              </a:rPr>
              <a:t>)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B(</a:t>
            </a:r>
            <a:r>
              <a:rPr sz="3600" b="1" spc="-125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-415" dirty="0">
                <a:solidFill>
                  <a:srgbClr val="001A46"/>
                </a:solidFill>
                <a:latin typeface="Tahoma"/>
                <a:cs typeface="Tahoma"/>
              </a:rPr>
              <a:t>)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C(</a:t>
            </a:r>
            <a:r>
              <a:rPr sz="3600" b="1" spc="-165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-415" dirty="0">
                <a:solidFill>
                  <a:srgbClr val="001A46"/>
                </a:solidFill>
                <a:latin typeface="Tahoma"/>
                <a:cs typeface="Tahoma"/>
              </a:rPr>
              <a:t>)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D(</a:t>
            </a:r>
            <a:r>
              <a:rPr sz="3600" b="1" spc="-19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-415" dirty="0">
                <a:solidFill>
                  <a:srgbClr val="001A46"/>
                </a:solidFill>
                <a:latin typeface="Tahoma"/>
                <a:cs typeface="Tahoma"/>
              </a:rPr>
              <a:t>)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251305" y="6932803"/>
            <a:ext cx="169183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337925" algn="l"/>
                <a:tab pos="13378815" algn="l"/>
                <a:tab pos="15306040" algn="l"/>
              </a:tabLst>
            </a:pP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б)</a:t>
            </a:r>
            <a:r>
              <a:rPr sz="3600" b="1" spc="-5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114" dirty="0">
                <a:solidFill>
                  <a:srgbClr val="001A46"/>
                </a:solidFill>
                <a:latin typeface="Tahoma"/>
                <a:cs typeface="Tahoma"/>
              </a:rPr>
              <a:t>Отметьте</a:t>
            </a:r>
            <a:r>
              <a:rPr sz="3600" b="1" spc="-8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85" dirty="0">
                <a:solidFill>
                  <a:srgbClr val="001A46"/>
                </a:solidFill>
                <a:latin typeface="Tahoma"/>
                <a:cs typeface="Tahoma"/>
              </a:rPr>
              <a:t>на</a:t>
            </a:r>
            <a:r>
              <a:rPr sz="3600" b="1" spc="-5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130" dirty="0">
                <a:solidFill>
                  <a:srgbClr val="001A46"/>
                </a:solidFill>
                <a:latin typeface="Tahoma"/>
                <a:cs typeface="Tahoma"/>
              </a:rPr>
              <a:t>координатной</a:t>
            </a:r>
            <a:r>
              <a:rPr sz="3600" b="1" spc="-65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140" dirty="0">
                <a:solidFill>
                  <a:srgbClr val="001A46"/>
                </a:solidFill>
                <a:latin typeface="Tahoma"/>
                <a:cs typeface="Tahoma"/>
              </a:rPr>
              <a:t>прямой</a:t>
            </a:r>
            <a:r>
              <a:rPr sz="3600" b="1" spc="-65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95" dirty="0">
                <a:solidFill>
                  <a:srgbClr val="001A46"/>
                </a:solidFill>
                <a:latin typeface="Tahoma"/>
                <a:cs typeface="Tahoma"/>
              </a:rPr>
              <a:t>точки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</a:t>
            </a:r>
            <a:r>
              <a:rPr sz="3600" b="1" spc="-114" dirty="0">
                <a:solidFill>
                  <a:srgbClr val="001A46"/>
                </a:solidFill>
                <a:latin typeface="Tahoma"/>
                <a:cs typeface="Tahoma"/>
              </a:rPr>
              <a:t>M(-</a:t>
            </a:r>
            <a:r>
              <a:rPr sz="3600" b="1" spc="-370" dirty="0">
                <a:solidFill>
                  <a:srgbClr val="001A46"/>
                </a:solidFill>
                <a:latin typeface="Tahoma"/>
                <a:cs typeface="Tahoma"/>
              </a:rPr>
              <a:t>1,25)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</a:t>
            </a:r>
            <a:r>
              <a:rPr sz="3600" b="1" spc="-10" dirty="0">
                <a:solidFill>
                  <a:srgbClr val="001A46"/>
                </a:solidFill>
                <a:latin typeface="Tahoma"/>
                <a:cs typeface="Tahoma"/>
              </a:rPr>
              <a:t>N(0,25)</a:t>
            </a:r>
            <a:r>
              <a:rPr sz="3600" b="1" dirty="0">
                <a:solidFill>
                  <a:srgbClr val="001A46"/>
                </a:solidFill>
                <a:latin typeface="Tahoma"/>
                <a:cs typeface="Tahoma"/>
              </a:rPr>
              <a:t>	</a:t>
            </a:r>
            <a:r>
              <a:rPr sz="3600" b="1" spc="-170" dirty="0">
                <a:solidFill>
                  <a:srgbClr val="001A46"/>
                </a:solidFill>
                <a:latin typeface="Tahoma"/>
                <a:cs typeface="Tahoma"/>
              </a:rPr>
              <a:t>K(2,25)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713603" y="8146592"/>
            <a:ext cx="1367155" cy="192913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3600" b="1" spc="-540" dirty="0">
                <a:solidFill>
                  <a:srgbClr val="001A46"/>
                </a:solidFill>
                <a:latin typeface="Tahoma"/>
                <a:cs typeface="Tahoma"/>
              </a:rPr>
              <a:t>|AB|=</a:t>
            </a:r>
            <a:endParaRPr sz="3600">
              <a:latin typeface="Tahoma"/>
              <a:cs typeface="Tahoma"/>
            </a:endParaRPr>
          </a:p>
          <a:p>
            <a:pPr marL="83820">
              <a:lnSpc>
                <a:spcPct val="100000"/>
              </a:lnSpc>
              <a:spcBef>
                <a:spcPts val="670"/>
              </a:spcBef>
            </a:pPr>
            <a:r>
              <a:rPr sz="3600" b="1" spc="-555" dirty="0">
                <a:solidFill>
                  <a:srgbClr val="001A46"/>
                </a:solidFill>
                <a:latin typeface="Tahoma"/>
                <a:cs typeface="Tahoma"/>
              </a:rPr>
              <a:t>|BC|=</a:t>
            </a:r>
            <a:endParaRPr sz="3600">
              <a:latin typeface="Tahoma"/>
              <a:cs typeface="Tahoma"/>
            </a:endParaRPr>
          </a:p>
          <a:p>
            <a:pPr marL="83820">
              <a:lnSpc>
                <a:spcPct val="100000"/>
              </a:lnSpc>
              <a:spcBef>
                <a:spcPts val="685"/>
              </a:spcBef>
            </a:pPr>
            <a:r>
              <a:rPr sz="3600" b="1" spc="-545" dirty="0">
                <a:solidFill>
                  <a:srgbClr val="001A46"/>
                </a:solidFill>
                <a:latin typeface="Tahoma"/>
                <a:cs typeface="Tahoma"/>
              </a:rPr>
              <a:t>|CD|=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621651" y="8146592"/>
            <a:ext cx="1395730" cy="192913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3600" b="1" spc="-550" dirty="0">
                <a:solidFill>
                  <a:srgbClr val="001A46"/>
                </a:solidFill>
                <a:latin typeface="Tahoma"/>
                <a:cs typeface="Tahoma"/>
              </a:rPr>
              <a:t>|AC|=</a:t>
            </a:r>
            <a:endParaRPr sz="3600">
              <a:latin typeface="Tahoma"/>
              <a:cs typeface="Tahoma"/>
            </a:endParaRPr>
          </a:p>
          <a:p>
            <a:pPr marL="67310">
              <a:lnSpc>
                <a:spcPct val="100000"/>
              </a:lnSpc>
              <a:spcBef>
                <a:spcPts val="670"/>
              </a:spcBef>
            </a:pPr>
            <a:r>
              <a:rPr sz="3600" b="1" spc="-540" dirty="0">
                <a:solidFill>
                  <a:srgbClr val="001A46"/>
                </a:solidFill>
                <a:latin typeface="Tahoma"/>
                <a:cs typeface="Tahoma"/>
              </a:rPr>
              <a:t>|AD|=</a:t>
            </a:r>
            <a:endParaRPr sz="3600">
              <a:latin typeface="Tahoma"/>
              <a:cs typeface="Tahoma"/>
            </a:endParaRPr>
          </a:p>
          <a:p>
            <a:pPr marL="97790">
              <a:lnSpc>
                <a:spcPct val="100000"/>
              </a:lnSpc>
              <a:spcBef>
                <a:spcPts val="685"/>
              </a:spcBef>
            </a:pPr>
            <a:r>
              <a:rPr sz="3600" b="1" spc="-545" dirty="0">
                <a:solidFill>
                  <a:srgbClr val="001A46"/>
                </a:solidFill>
                <a:latin typeface="Tahoma"/>
                <a:cs typeface="Tahoma"/>
              </a:rPr>
              <a:t>|BD|=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82346" y="5603875"/>
            <a:ext cx="623570" cy="17964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600" b="1" spc="-2785" dirty="0">
                <a:solidFill>
                  <a:srgbClr val="EEF5FA"/>
                </a:solidFill>
                <a:latin typeface="Tahoma"/>
                <a:cs typeface="Tahoma"/>
              </a:rPr>
              <a:t>1</a:t>
            </a:r>
            <a:endParaRPr sz="116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59715" y="7213600"/>
            <a:ext cx="5084445" cy="17964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sz="17400" b="1" spc="-667" baseline="-23946" dirty="0">
                <a:solidFill>
                  <a:srgbClr val="EEF5FA"/>
                </a:solidFill>
                <a:latin typeface="Tahoma"/>
                <a:cs typeface="Tahoma"/>
              </a:rPr>
              <a:t>2</a:t>
            </a:r>
            <a:r>
              <a:rPr sz="17400" b="1" spc="-1672" baseline="-23946" dirty="0">
                <a:solidFill>
                  <a:srgbClr val="EEF5FA"/>
                </a:solidFill>
                <a:latin typeface="Tahoma"/>
                <a:cs typeface="Tahoma"/>
              </a:rPr>
              <a:t> </a:t>
            </a:r>
            <a:r>
              <a:rPr sz="3600" b="1" spc="135" dirty="0">
                <a:solidFill>
                  <a:srgbClr val="001A46"/>
                </a:solidFill>
                <a:latin typeface="Tahoma"/>
                <a:cs typeface="Tahoma"/>
              </a:rPr>
              <a:t>Найдите</a:t>
            </a:r>
            <a:r>
              <a:rPr sz="3600" b="1" spc="-40" dirty="0">
                <a:solidFill>
                  <a:srgbClr val="001A46"/>
                </a:solidFill>
                <a:latin typeface="Tahoma"/>
                <a:cs typeface="Tahoma"/>
              </a:rPr>
              <a:t> </a:t>
            </a:r>
            <a:r>
              <a:rPr sz="3600" b="1" spc="125" dirty="0">
                <a:solidFill>
                  <a:srgbClr val="001A46"/>
                </a:solidFill>
                <a:latin typeface="Tahoma"/>
                <a:cs typeface="Tahoma"/>
              </a:rPr>
              <a:t>длину</a:t>
            </a:r>
            <a:endParaRPr sz="3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333</Words>
  <Application>Microsoft Office PowerPoint</Application>
  <PresentationFormat>Произвольный</PresentationFormat>
  <Paragraphs>240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Дроби</vt:lpstr>
      <vt:lpstr>Слайд 2</vt:lpstr>
      <vt:lpstr>Математический диктант №3</vt:lpstr>
      <vt:lpstr>Проверочная работа №3</vt:lpstr>
      <vt:lpstr>3</vt:lpstr>
      <vt:lpstr>5</vt:lpstr>
      <vt:lpstr>Слайд 7</vt:lpstr>
      <vt:lpstr>Математический диктант №4</vt:lpstr>
      <vt:lpstr>Проверочная работа №4</vt:lpstr>
      <vt:lpstr>3</vt:lpstr>
      <vt:lpstr>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Дроби</dc:title>
  <dc:creator>Екатерина Лейман</dc:creator>
  <cp:lastModifiedBy>Comp</cp:lastModifiedBy>
  <cp:revision>1</cp:revision>
  <dcterms:created xsi:type="dcterms:W3CDTF">2026-02-22T14:11:53Z</dcterms:created>
  <dcterms:modified xsi:type="dcterms:W3CDTF">2026-02-22T14:20:46Z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2022-07-27T00:00:00Z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2026-02-22T00:00:00Z</vt:filetime>
  </property>
  <property fmtid="{D5CDD505-2E9C-101B-9397-08002B2CF9AE}" pid="5" name="Producer">
    <vt:lpwstr>Microsoft® PowerPoint® 2016</vt:lpwstr>
  </property>
</Properties>
</file>