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18"/>
  </p:handoutMasterIdLst>
  <p:sldIdLst>
    <p:sldId id="256" r:id="rId3"/>
    <p:sldId id="258" r:id="rId4"/>
    <p:sldId id="259" r:id="rId5"/>
    <p:sldId id="260" r:id="rId6"/>
    <p:sldId id="261" r:id="rId7"/>
    <p:sldId id="262" r:id="rId8"/>
    <p:sldId id="322" r:id="rId9"/>
    <p:sldId id="326" r:id="rId10"/>
    <p:sldId id="296" r:id="rId11"/>
    <p:sldId id="328" r:id="rId12"/>
    <p:sldId id="299" r:id="rId13"/>
    <p:sldId id="300" r:id="rId14"/>
    <p:sldId id="301" r:id="rId15"/>
    <p:sldId id="302" r:id="rId16"/>
    <p:sldId id="330" r:id="rId17"/>
  </p:sldIdLst>
  <p:sldSz cx="9144000" cy="6858000" type="screen4x3"/>
  <p:notesSz cx="6888163" cy="100203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1098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F25DF27-3F54-41B6-BE22-E9CE7E86306B}" type="datetimeFigureOut">
              <a:rPr lang="ru-RU" smtClean="0"/>
              <a:pPr/>
              <a:t>23.02.2026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96BE51BC-F1C0-4B32-A548-DD27165391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50328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558041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95286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965496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60106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801901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218347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6357842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12351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2512917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2093366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087789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916249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598699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D1EDC-A2B1-4467-8D3F-4DFD9B83CAD8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066487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058400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45174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3252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296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854304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8743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AC259-EBD3-4477-8ED1-9C4E8D32F78F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642574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7"/>
            <a:ext cx="9144000" cy="68520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C259-EBD3-4477-8ED1-9C4E8D32F78F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C2C70-2A90-47DD-B4C7-2A4AE87F3363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99107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4"/>
            <a:ext cx="9143999" cy="685207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D1EDC-A2B1-4467-8D3F-4DFD9B83CAD8}" type="datetimeFigureOut">
              <a:rPr lang="uk-UA" smtClean="0"/>
              <a:pPr/>
              <a:t>23.02.2026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570F2-E200-4629-A09A-B32E2C0D788B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08539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786190"/>
            <a:ext cx="8463884" cy="2428892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E1098A"/>
                </a:solidFill>
              </a:rPr>
              <a:t>«Формы  и методы социализации и успешной самореализации  обучающихся в современном </a:t>
            </a:r>
            <a:r>
              <a:rPr lang="ru-RU" sz="4000" b="1" dirty="0" smtClean="0">
                <a:solidFill>
                  <a:srgbClr val="E1098A"/>
                </a:solidFill>
              </a:rPr>
              <a:t>обществе</a:t>
            </a:r>
            <a:endParaRPr lang="uk-UA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6" name="Picture 2" descr="C:\Users\User\Desktop\Мой 7-В\R4XyAMfJox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428604"/>
            <a:ext cx="4714908" cy="3000396"/>
          </a:xfrm>
          <a:prstGeom prst="rect">
            <a:avLst/>
          </a:prstGeom>
          <a:ln w="190500" cap="sq">
            <a:solidFill>
              <a:schemeClr val="accent3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3423648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Формирование социальной компетентности Создание условий для проявления у ребят своих индивидуальных способностей, включение учащихся в активные и нестандартные формы деятельности, привлечение ребят в различные кружки. Направления воспитательных мероприятий: - патриотическое; - духовно-нравственное; - трудовое; - формирование правовой культуры и другие.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74040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lvl="0" indent="0" algn="ctr" fontAlgn="base">
              <a:spcBef>
                <a:spcPct val="0"/>
              </a:spcBef>
              <a:spcAft>
                <a:spcPts val="1000"/>
              </a:spcAft>
              <a:buNone/>
            </a:pPr>
            <a:r>
              <a:rPr lang="ru-RU" b="1" dirty="0" smtClean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Направления воспитательной работы с учащимися</a:t>
            </a:r>
            <a:endParaRPr lang="ru-RU" sz="2000" dirty="0" smtClean="0">
              <a:solidFill>
                <a:srgbClr val="0070C0"/>
              </a:solidFill>
            </a:endParaRPr>
          </a:p>
          <a:p>
            <a:pPr marL="0" lvl="0" indent="0" algn="ctr" fontAlgn="base">
              <a:spcBef>
                <a:spcPct val="0"/>
              </a:spcBef>
              <a:spcAft>
                <a:spcPts val="1000"/>
              </a:spcAft>
              <a:buNone/>
            </a:pPr>
            <a:endParaRPr lang="ru-RU" sz="20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</a:endParaRPr>
          </a:p>
          <a:p>
            <a:pPr marL="0" lvl="0" indent="0" algn="ctr" fontAlgn="base">
              <a:spcBef>
                <a:spcPct val="0"/>
              </a:spcBef>
              <a:spcAft>
                <a:spcPts val="1000"/>
              </a:spcAft>
              <a:buNone/>
            </a:pP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</a:rPr>
              <a:t>                                                           </a:t>
            </a:r>
            <a:endParaRPr lang="ru-RU" sz="20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85786" y="3000372"/>
            <a:ext cx="3429024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b="1" noProof="1" smtClean="0">
                <a:solidFill>
                  <a:schemeClr val="tx1"/>
                </a:solidFill>
                <a:latin typeface="Times New Roman" pitchFamily="18" charset="0"/>
              </a:rPr>
              <a:t>Воспитательная работа</a:t>
            </a:r>
            <a:endParaRPr lang="ru-RU" sz="24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000496" y="3000372"/>
            <a:ext cx="100013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286248" y="4000504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857620" y="4500570"/>
            <a:ext cx="128588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428728" y="4572008"/>
            <a:ext cx="121444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Овал 23"/>
          <p:cNvSpPr/>
          <p:nvPr/>
        </p:nvSpPr>
        <p:spPr>
          <a:xfrm>
            <a:off x="5214942" y="2571744"/>
            <a:ext cx="2357454" cy="857256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Гражданско-патриотическое воспитание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357818" y="3714752"/>
            <a:ext cx="2428892" cy="107157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Духовно-нравственное воспитание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86512" y="385762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" name="Овал 26"/>
          <p:cNvSpPr/>
          <p:nvPr/>
        </p:nvSpPr>
        <p:spPr>
          <a:xfrm>
            <a:off x="5572132" y="5000636"/>
            <a:ext cx="2214578" cy="107157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ysClr val="windowText" lastClr="000000"/>
                </a:solidFill>
              </a:rPr>
              <a:t>Формирование здорового образа жизни</a:t>
            </a:r>
            <a:endParaRPr lang="ru-RU" sz="1600" dirty="0">
              <a:solidFill>
                <a:sysClr val="windowText" lastClr="000000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2571736" y="4786322"/>
            <a:ext cx="2428892" cy="1143008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Профилактика ДДТ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Гражданско-патриотическое воспитание</a:t>
            </a:r>
            <a:endParaRPr lang="ru-RU" dirty="0"/>
          </a:p>
        </p:txBody>
      </p:sp>
      <p:pic>
        <p:nvPicPr>
          <p:cNvPr id="2051" name="Picture 3" descr="C:\Users\User\Desktop\Новая папка (4)\20180220_1518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714752"/>
            <a:ext cx="4786346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71472" y="1571612"/>
            <a:ext cx="77153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Гражданско-патриотическое воспитание направленно на привитие учащимся любви к Родине ,приобщать их к социальным ценностям – патриотизму, гражданственности, исторической памяти, долгу; формировать основы национального самосознания и правовой культуры</a:t>
            </a:r>
            <a:endParaRPr lang="ru-RU" sz="2400" dirty="0">
              <a:solidFill>
                <a:srgbClr val="FF5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3857628"/>
            <a:ext cx="364333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Основные мероприятия:</a:t>
            </a:r>
          </a:p>
          <a:p>
            <a:r>
              <a:rPr lang="ru-RU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- Уроки  мужества</a:t>
            </a:r>
          </a:p>
          <a:p>
            <a:r>
              <a:rPr lang="ru-RU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- Смотр строя и песни</a:t>
            </a:r>
          </a:p>
          <a:p>
            <a:r>
              <a:rPr lang="ru-RU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- Проведение правовых дней</a:t>
            </a:r>
          </a:p>
          <a:p>
            <a:r>
              <a:rPr lang="ru-RU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>- Торжественные  линейки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0541" cmpd="sng">
                  <a:solidFill>
                    <a:srgbClr val="FF6600"/>
                  </a:solidFill>
                  <a:prstDash val="solid"/>
                </a:ln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Духовно-нравственное воспитание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214422"/>
            <a:ext cx="821537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Духовно-нравственное воспитание представляет собой процесс последовательного расширения и укрепления ценностно-смысловой сферы личности, формирования способности обучающегося сознательно выстраивать отношение к себе, другим людям, обществу, государству, миру в целом на основе общепринятых моральных норм и нравственных идеалов</a:t>
            </a:r>
            <a:endParaRPr lang="ru-RU" dirty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071810"/>
            <a:ext cx="30003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66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Основные мероприятия: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Конкурс сценок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-День учителя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«День матери»</a:t>
            </a:r>
          </a:p>
        </p:txBody>
      </p:sp>
      <p:pic>
        <p:nvPicPr>
          <p:cNvPr id="3" name="Picture 2" descr="D:\ФОТО ДЕНЬ САМОУПР\IMG_30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3143240" y="2928934"/>
            <a:ext cx="5357848" cy="319722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rgbClr val="006600"/>
                  </a:solidFill>
                </a:ln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Формирование здорового образа жизни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1714488"/>
            <a:ext cx="82868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99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по данному направлению направлена на создание и поддержание условий для физического развития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учащихся</a:t>
            </a:r>
            <a:r>
              <a:rPr lang="ru-RU" sz="2800" b="1" dirty="0" smtClean="0">
                <a:solidFill>
                  <a:srgbClr val="0099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охраны и укрепления их здоровья, формирование ценностей ЗОЖ</a:t>
            </a:r>
            <a:endParaRPr lang="ru-RU" sz="2800" b="1" dirty="0" smtClean="0">
              <a:solidFill>
                <a:srgbClr val="009999"/>
              </a:solidFill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000504"/>
            <a:ext cx="3786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99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мероприятия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99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Дни здоровья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99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Спортивные соревнования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99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Школа безопасности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99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Классные часы по вредным привычкам </a:t>
            </a:r>
            <a:endParaRPr lang="ru-RU" b="1" dirty="0">
              <a:solidFill>
                <a:srgbClr val="00999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Социализация личности происходит в трех сферах - деятельности, общении и самосознании.</a:t>
            </a:r>
          </a:p>
          <a:p>
            <a:r>
              <a:rPr lang="ru-RU" dirty="0" smtClean="0"/>
              <a:t>В условиях всеохватывающих перемен, происходящих в настоящее время в нашем обществе именно образование способствует социализации вступающего в жизнь человека, самоопределению его как личности, пониманию им своего места в обществе.</a:t>
            </a:r>
          </a:p>
          <a:p>
            <a:r>
              <a:rPr lang="ru-RU" dirty="0" smtClean="0"/>
              <a:t>Поэтому важной задачей является воспитание гражданина России, активного, способного к социальному творчеству,, способного к участию в демократическом самоуправлении, чувствующего ответственность за судьбу страны.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Вступление</a:t>
            </a:r>
            <a:endParaRPr lang="ru-RU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5"/>
            <a:ext cx="8229600" cy="323295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  <a:latin typeface="Arial CYR"/>
                <a:ea typeface="Times New Roman"/>
              </a:rPr>
              <a:t>    Молодой человек в современном мире является субъектом собственной жизнедеятельности и общественных отношений, ответственным за принимаемые им решения. 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  <a:latin typeface="Arial CYR"/>
              </a:rPr>
              <a:t>   Задача учебного заведения подготовить воспитанника к жизни в социуме, способствовать его успешной адаптации в современном мире.</a:t>
            </a:r>
            <a:endParaRPr lang="ru-RU" b="1" dirty="0" smtClean="0">
              <a:solidFill>
                <a:srgbClr val="9900CC"/>
              </a:solidFill>
            </a:endParaRP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7890" name="Picture 2" descr="http://natpress.net/uploads/posts/2011-09/1316091144_cf6556f3da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5072075"/>
            <a:ext cx="2000264" cy="1357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0" name="Picture 2" descr="C:\Users\User\Desktop\Мой 7-В\IMG_38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4429132"/>
            <a:ext cx="4286280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1285860"/>
            <a:ext cx="650085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«Человек – существо социальное, и высшее дело его жизни, окончательная цель его усилий лежит не в его личной судьбе, а в социальных   судьбах   всего человечества».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      </a:t>
            </a:r>
            <a:r>
              <a:rPr lang="ru-RU" sz="3200" b="1" i="1" dirty="0" smtClean="0">
                <a:solidFill>
                  <a:srgbClr val="C00000"/>
                </a:solidFill>
              </a:rPr>
              <a:t>В.С. Соловьёв, русский философ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Вступление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Согласно ФГОС нового поколения успешность современного человека определяют ориентированность на знания и использование новых технологий, активная жизненная позиция, установка на рациональное использование своего времени и проектирование своего будущего, активное финансовое поведение, эффективное социальное сотрудничество, здоровый и безопасный образ жизни.</a:t>
            </a:r>
            <a:endParaRPr lang="ru-RU" dirty="0"/>
          </a:p>
        </p:txBody>
      </p:sp>
      <p:pic>
        <p:nvPicPr>
          <p:cNvPr id="36866" name="Picture 2" descr="http://rt1935.narod.ru/images/raznoe/raznoe2/fgosoo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5662973"/>
            <a:ext cx="3744416" cy="1195027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Вступление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    Современный ребёнок должен сегодня не только что-то делать и знать, он должен научиться учиться, уметь применять полученные знания  самостоятельно в любой жизненной ситуации. 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    Социальный опыт включает в себя много составляющих, среди которых выделяются две основные: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    а) нормы, правила, ценности, отношения и т.п. социальной среды;</a:t>
            </a:r>
          </a:p>
          <a:p>
            <a:pPr>
              <a:buNone/>
            </a:pPr>
            <a:r>
              <a:rPr lang="ru-RU" b="1" dirty="0" smtClean="0">
                <a:solidFill>
                  <a:srgbClr val="9900CC"/>
                </a:solidFill>
              </a:rPr>
              <a:t>    б) культура труда, производственной и других видов деятельности.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5842" name="Picture 2" descr="http://kursoviks.com.ua/thumb/d1iAYIGs2uIsECyLyijojg/580r450/689517/%D1%81%D0%BE%D1%86%D0%B8%D0%B0%D0%BB%D1%8C%D0%BD%D0%BE%D0%B5_%D1%81%D1%82%D0%B0%D0%BD%D0%BE%D0%B2%D0%BB%D0%B5%D0%BD%D0%B8%D0%B5_%D0%BC%D0%BE%D0%BB%D0%BE%D0%B4%D0%B5%D0%B6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3" y="5013176"/>
            <a:ext cx="4640513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Monotype Corsiva" pitchFamily="66" charset="0"/>
              </a:rPr>
              <a:t>Вступление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309634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300" b="1" dirty="0" smtClean="0">
                <a:solidFill>
                  <a:srgbClr val="9900CC"/>
                </a:solidFill>
              </a:rPr>
              <a:t>    Поэтому</a:t>
            </a:r>
            <a:r>
              <a:rPr lang="ru-RU" b="1" dirty="0" smtClean="0">
                <a:solidFill>
                  <a:srgbClr val="9900CC"/>
                </a:solidFill>
              </a:rPr>
              <a:t>  </a:t>
            </a:r>
            <a:r>
              <a:rPr lang="ru-RU" b="1" dirty="0" smtClean="0">
                <a:solidFill>
                  <a:srgbClr val="9900CC"/>
                </a:solidFill>
                <a:latin typeface="Arial CYR"/>
                <a:cs typeface="Times New Roman"/>
              </a:rPr>
              <a:t>р</a:t>
            </a:r>
            <a:r>
              <a:rPr lang="ru-RU" b="1" dirty="0" smtClean="0">
                <a:solidFill>
                  <a:srgbClr val="9900CC"/>
                </a:solidFill>
                <a:latin typeface="Arial CYR"/>
                <a:ea typeface="Times New Roman"/>
                <a:cs typeface="Times New Roman"/>
              </a:rPr>
              <a:t>азвитие у детей социальной активности это процесс освоения личностью общественного опыта, закрепленного в культуре, а одним из важнейших направлений в этой работе является деятельность воспитателя по организации гимназического самоуправления, способствующего воспитанию у гимназистов социально значимых качеств, гражданской активности личности. </a:t>
            </a:r>
            <a:endParaRPr lang="ru-RU" b="1" dirty="0" smtClean="0">
              <a:solidFill>
                <a:srgbClr val="9900CC"/>
              </a:solidFill>
              <a:ea typeface="Times New Roman"/>
              <a:cs typeface="Times New Roman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C:\Users\User\Desktop\ФОТО ДЛЯ ВИДЕО (4)\Самоподготовка\20180116_1749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714744" y="4071942"/>
            <a:ext cx="5000660" cy="2786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E1098A"/>
                </a:solidFill>
                <a:latin typeface="Monotype Corsiva" pitchFamily="66" charset="0"/>
              </a:rPr>
              <a:t>Социализация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46434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 </a:t>
            </a:r>
            <a:r>
              <a:rPr lang="ru-RU" sz="2800" b="1" dirty="0" smtClean="0">
                <a:solidFill>
                  <a:srgbClr val="990000"/>
                </a:solidFill>
              </a:rPr>
              <a:t>Социализация — это процесс получения ребёнком навыков, необходимых для полноценной жизни в обществе. В отличие от других живых существ, чье поведение обусловлено биологически, человек, как существо </a:t>
            </a:r>
            <a:r>
              <a:rPr lang="ru-RU" sz="2800" b="1" dirty="0" err="1" smtClean="0">
                <a:solidFill>
                  <a:srgbClr val="990000"/>
                </a:solidFill>
              </a:rPr>
              <a:t>биосоциальное</a:t>
            </a:r>
            <a:r>
              <a:rPr lang="ru-RU" sz="2800" b="1" dirty="0" smtClean="0">
                <a:solidFill>
                  <a:srgbClr val="990000"/>
                </a:solidFill>
              </a:rPr>
              <a:t>, нуждается в процессе социализации для того, чтобы выжить.</a:t>
            </a:r>
            <a:endParaRPr lang="ru-RU" sz="2800" dirty="0"/>
          </a:p>
        </p:txBody>
      </p:sp>
      <p:pic>
        <p:nvPicPr>
          <p:cNvPr id="5" name="Содержимое 3" descr="QmUcfPOYIN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3786190"/>
            <a:ext cx="6715172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ru-RU" dirty="0" smtClean="0"/>
              <a:t>Воспитание в каждом ребенке человечности, доброты, гражданственности, творческого отношения к деятельности, бережного, внимательного отношения к окружающему миру, владение культурой своего народа – ведущие ценности, которыми должен руководствоваться, педагогический коллектив и которыми должна насыщаться воспитательная система школы.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 </a:t>
            </a:r>
            <a:r>
              <a:rPr lang="ru-RU" sz="3600" b="1" i="1" u="sng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воспитательной системы:</a:t>
            </a:r>
            <a:endParaRPr lang="ru-RU" sz="36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формирование  у  обучающихся  гражданственности, патриотизма, высоких духовных принципов и ценностей;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воспитание   и  развитие   потребности  к   здоровому   образу   жизни;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выявление   и   развитие   природных  задатков   и  творческого   потенциала каждого ребенка;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формирование самосознания, самоопределения, осознания собственного «Я», помощь ребёнку в самореализации и социализации.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</TotalTime>
  <Words>647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Специальное оформление</vt:lpstr>
      <vt:lpstr>«Формы  и методы социализации и успешной самореализации  обучающихся в современном обществе</vt:lpstr>
      <vt:lpstr>Вступление</vt:lpstr>
      <vt:lpstr>Слайд 3</vt:lpstr>
      <vt:lpstr>Вступление</vt:lpstr>
      <vt:lpstr>Вступление</vt:lpstr>
      <vt:lpstr>Вступление</vt:lpstr>
      <vt:lpstr>Социализация</vt:lpstr>
      <vt:lpstr>Слайд 8</vt:lpstr>
      <vt:lpstr> </vt:lpstr>
      <vt:lpstr>Слайд 10</vt:lpstr>
      <vt:lpstr>Слайд 11</vt:lpstr>
      <vt:lpstr>Гражданско-патриотическое воспитание</vt:lpstr>
      <vt:lpstr>Духовно-нравственное воспитание</vt:lpstr>
      <vt:lpstr>Формирование здорового образа жизни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Павел</dc:creator>
  <cp:lastModifiedBy>User</cp:lastModifiedBy>
  <cp:revision>130</cp:revision>
  <dcterms:created xsi:type="dcterms:W3CDTF">2009-01-08T12:15:48Z</dcterms:created>
  <dcterms:modified xsi:type="dcterms:W3CDTF">2026-02-23T11:12:30Z</dcterms:modified>
</cp:coreProperties>
</file>