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301" r:id="rId3"/>
    <p:sldId id="259" r:id="rId4"/>
    <p:sldId id="286" r:id="rId5"/>
    <p:sldId id="287" r:id="rId6"/>
    <p:sldId id="288" r:id="rId7"/>
    <p:sldId id="289" r:id="rId8"/>
    <p:sldId id="305" r:id="rId9"/>
    <p:sldId id="290" r:id="rId10"/>
    <p:sldId id="291" r:id="rId11"/>
    <p:sldId id="292" r:id="rId12"/>
    <p:sldId id="293" r:id="rId13"/>
    <p:sldId id="294" r:id="rId14"/>
    <p:sldId id="304" r:id="rId15"/>
    <p:sldId id="303" r:id="rId16"/>
    <p:sldId id="295" r:id="rId17"/>
    <p:sldId id="296" r:id="rId18"/>
    <p:sldId id="302" r:id="rId19"/>
    <p:sldId id="297" r:id="rId20"/>
    <p:sldId id="298" r:id="rId21"/>
    <p:sldId id="299" r:id="rId22"/>
    <p:sldId id="300" r:id="rId23"/>
  </p:sldIdLst>
  <p:sldSz cx="9144000" cy="6858000" type="screen4x3"/>
  <p:notesSz cx="6858000" cy="994568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97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97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42975" y="746125"/>
            <a:ext cx="4972050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6677"/>
            <a:ext cx="2971800" cy="497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9446677"/>
            <a:ext cx="2971800" cy="497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22465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2:notes"/>
          <p:cNvSpPr txBox="1">
            <a:spLocks noGrp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 idx="4294967295"/>
          </p:nvPr>
        </p:nvSpPr>
        <p:spPr>
          <a:xfrm>
            <a:off x="2195512" y="2205037"/>
            <a:ext cx="6474035" cy="2962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dirty="0"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4294967295"/>
          </p:nvPr>
        </p:nvSpPr>
        <p:spPr>
          <a:xfrm>
            <a:off x="2665562" y="439946"/>
            <a:ext cx="5406875" cy="1203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26987" lvl="0" indent="0" algn="ctr">
              <a:lnSpc>
                <a:spcPct val="90000"/>
              </a:lnSpc>
              <a:spcBef>
                <a:spcPts val="0"/>
              </a:spcBef>
              <a:buClr>
                <a:srgbClr val="320E04"/>
              </a:buClr>
              <a:buSzPts val="2800"/>
              <a:buNone/>
            </a:pPr>
            <a:r>
              <a:rPr lang="ru-RU" b="1" dirty="0">
                <a:solidFill>
                  <a:srgbClr val="FF0000"/>
                </a:solidFill>
              </a:rPr>
              <a:t>Педагогический совет КГОБУ Гражданская КШИ </a:t>
            </a:r>
            <a:r>
              <a:rPr lang="ru-RU" b="1">
                <a:solidFill>
                  <a:srgbClr val="FF0000"/>
                </a:solidFill>
              </a:rPr>
              <a:t/>
            </a:r>
            <a:br>
              <a:rPr lang="ru-RU" b="1">
                <a:solidFill>
                  <a:srgbClr val="FF0000"/>
                </a:solidFill>
              </a:rPr>
            </a:br>
            <a:endParaRPr b="1" dirty="0">
              <a:solidFill>
                <a:srgbClr val="FF0000"/>
              </a:solidFill>
            </a:endParaRPr>
          </a:p>
        </p:txBody>
      </p:sp>
      <p:pic>
        <p:nvPicPr>
          <p:cNvPr id="91" name="Google Shape;91;p13" descr="C:\МОЁ\school xtra_clear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85750"/>
            <a:ext cx="2298700" cy="6286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398142" y="2096218"/>
            <a:ext cx="6029865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«Развитие у учащихся жизненных ценностей и социальных компетенций в целях интеграции детей в общество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>
              <a:lnSpc>
                <a:spcPct val="115000"/>
              </a:lnSpc>
            </a:pP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</a:pPr>
            <a:r>
              <a:rPr lang="ru-RU" sz="2800" b="1" dirty="0" err="1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Воспитатель:Ольховик</a:t>
            </a:r>
            <a:r>
              <a:rPr lang="ru-RU" sz="28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Л.А.</a:t>
            </a:r>
            <a:endParaRPr lang="ru-RU" sz="28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925" y="163902"/>
            <a:ext cx="8600535" cy="640942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3. Здоровье.</a:t>
            </a:r>
          </a:p>
          <a:p>
            <a:pPr algn="l"/>
            <a:r>
              <a:rPr lang="ru-RU" dirty="0"/>
              <a:t>- </a:t>
            </a:r>
            <a:r>
              <a:rPr lang="ru-RU" b="1" dirty="0"/>
              <a:t>проведение уроков по здоровому образу </a:t>
            </a:r>
            <a:r>
              <a:rPr lang="ru-RU" b="1" dirty="0" smtClean="0"/>
              <a:t>жизни;</a:t>
            </a:r>
            <a:endParaRPr lang="ru-RU" dirty="0"/>
          </a:p>
          <a:p>
            <a:pPr algn="l"/>
            <a:r>
              <a:rPr lang="ru-RU" b="1" dirty="0"/>
              <a:t> - организацию спортивных секций и </a:t>
            </a:r>
            <a:r>
              <a:rPr lang="ru-RU" b="1" dirty="0" smtClean="0"/>
              <a:t>мероприятий;</a:t>
            </a:r>
            <a:endParaRPr lang="ru-RU" dirty="0"/>
          </a:p>
          <a:p>
            <a:pPr algn="l"/>
            <a:r>
              <a:rPr lang="ru-RU" b="1" dirty="0"/>
              <a:t> - пропаганду правильного </a:t>
            </a:r>
            <a:r>
              <a:rPr lang="ru-RU" b="1" dirty="0" smtClean="0"/>
              <a:t>питания;</a:t>
            </a:r>
            <a:endParaRPr lang="ru-RU" dirty="0"/>
          </a:p>
          <a:p>
            <a:pPr algn="l"/>
            <a:r>
              <a:rPr lang="ru-RU" b="1" dirty="0"/>
              <a:t> - профилактику вредных </a:t>
            </a:r>
            <a:r>
              <a:rPr lang="ru-RU" b="1" dirty="0" smtClean="0"/>
              <a:t>привычек;</a:t>
            </a:r>
            <a:endParaRPr lang="ru-RU" dirty="0"/>
          </a:p>
          <a:p>
            <a:pPr algn="l"/>
            <a:r>
              <a:rPr lang="ru-RU" b="1" dirty="0"/>
              <a:t> - обеспечение условий для занятий физической культурой</a:t>
            </a:r>
            <a:r>
              <a:rPr lang="ru-RU" dirty="0"/>
              <a:t> </a:t>
            </a:r>
            <a:r>
              <a:rPr lang="ru-RU" b="1" dirty="0"/>
              <a:t>и спортом.</a:t>
            </a:r>
            <a:endParaRPr lang="ru-RU" dirty="0"/>
          </a:p>
          <a:p>
            <a:pPr algn="l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88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7971"/>
            <a:ext cx="7772400" cy="94890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4.Любовь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Родине.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057" y="1164566"/>
            <a:ext cx="8410753" cy="4474234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способствовать формированию любви к родине, через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- изучение истории и культуры своей страны, участие в патриотических мероприятиях.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-воспитание уважения к государственным символам.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 -развитие чувства гордости за свою страну.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Google Shape;117;p17" descr="C:\МОЁ\КАРТИНКИ\ШКОЛА\54616256_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000250" cy="13629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1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4426" y="388188"/>
            <a:ext cx="7772400" cy="897147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5.Семья.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585" y="1073988"/>
            <a:ext cx="8177841" cy="5085271"/>
          </a:xfrm>
        </p:spPr>
        <p:txBody>
          <a:bodyPr/>
          <a:lstStyle/>
          <a:p>
            <a:pPr algn="l"/>
            <a:r>
              <a:rPr lang="ru-RU" dirty="0" smtClean="0"/>
              <a:t>      </a:t>
            </a:r>
            <a:r>
              <a:rPr lang="ru-RU" dirty="0" smtClean="0">
                <a:solidFill>
                  <a:schemeClr val="tx1"/>
                </a:solidFill>
              </a:rPr>
              <a:t>Важно</a:t>
            </a:r>
            <a:r>
              <a:rPr lang="ru-RU" dirty="0">
                <a:solidFill>
                  <a:schemeClr val="tx1"/>
                </a:solidFill>
              </a:rPr>
              <a:t>, чтобы ребенок с ОВЗ ощущал поддержку и любовь своей семьи, </a:t>
            </a:r>
            <a:r>
              <a:rPr lang="ru-RU" dirty="0" smtClean="0">
                <a:solidFill>
                  <a:schemeClr val="tx1"/>
                </a:solidFill>
              </a:rPr>
              <a:t>понимал  </a:t>
            </a:r>
            <a:r>
              <a:rPr lang="ru-RU" dirty="0">
                <a:solidFill>
                  <a:schemeClr val="tx1"/>
                </a:solidFill>
              </a:rPr>
              <a:t>ее значимость и уникальность. 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Семья </a:t>
            </a:r>
            <a:r>
              <a:rPr lang="ru-RU" dirty="0">
                <a:solidFill>
                  <a:schemeClr val="tx1"/>
                </a:solidFill>
              </a:rPr>
              <a:t>является первым и главным воспитателем, местом, где формируются базовые ценности, такие как уважение, ответственность, любовь и честность.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Google Shape;117;p17" descr="C:\МОЁ\КАРТИНКИ\ШКОЛА\54616256_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000250" cy="1181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60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51"/>
            <a:ext cx="7772400" cy="671512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</a:rPr>
              <a:t>Дополнительные аспекты: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322" y="879895"/>
            <a:ext cx="8367622" cy="5546784"/>
          </a:xfrm>
        </p:spPr>
        <p:txBody>
          <a:bodyPr/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Программы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дополнительного образования могут помочь детям с ОВЗ развить свои таланты и способности, адаптироваться к общественной жизни и получить поддержку в реализации своих творческих способностей.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Развитие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жизненных ценностей у учащихся с ОВЗ является комплексной задачей, требующей внимания и усилий со стороны семьи, образования и общества в целом.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Google Shape;117;p17" descr="C:\МОЁ\КАРТИНКИ\ШКОЛА\54616256_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97479" cy="681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7;p17" descr="C:\МОЁ\КАРТИНКИ\ШКОЛА\54616256_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2400"/>
            <a:ext cx="1158815" cy="529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111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257175"/>
            <a:ext cx="8272462" cy="5629275"/>
          </a:xfrm>
        </p:spPr>
        <p:txBody>
          <a:bodyPr/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</a:rPr>
              <a:t>6</a:t>
            </a:r>
            <a:r>
              <a:rPr lang="ru-RU" b="1" dirty="0" smtClean="0">
                <a:solidFill>
                  <a:srgbClr val="FF0000"/>
                </a:solidFill>
              </a:rPr>
              <a:t>. Социальная компетентность </a:t>
            </a:r>
            <a:r>
              <a:rPr lang="ru-RU" dirty="0" smtClean="0"/>
              <a:t>–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это сложная система качеств личности, которая формируется из комплекса социальных знаний, социальных мотивов, социальных способностей, навыков, привычек, способов деятельности.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" y="257175"/>
            <a:ext cx="8229600" cy="6172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Социальная компетентность.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400" dirty="0" smtClean="0"/>
              <a:t>- культура поведения; </a:t>
            </a:r>
          </a:p>
          <a:p>
            <a:pPr>
              <a:buFontTx/>
              <a:buChar char="-"/>
            </a:pPr>
            <a:r>
              <a:rPr lang="ru-RU" sz="2400" dirty="0" smtClean="0"/>
              <a:t>уровень самооценки и адекватной реакции на ситуацию; </a:t>
            </a:r>
          </a:p>
          <a:p>
            <a:pPr>
              <a:buFontTx/>
              <a:buChar char="-"/>
            </a:pPr>
            <a:r>
              <a:rPr lang="ru-RU" sz="2400" dirty="0" smtClean="0"/>
              <a:t>уровень готовности к самостоятельной жизни; </a:t>
            </a:r>
          </a:p>
          <a:p>
            <a:pPr>
              <a:buFontTx/>
              <a:buChar char="-"/>
            </a:pPr>
            <a:r>
              <a:rPr lang="ru-RU" sz="2400" dirty="0" smtClean="0"/>
              <a:t>самостоятельный выбор профессии,  места жительства;</a:t>
            </a:r>
          </a:p>
          <a:p>
            <a:pPr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навыков межличностного общения, коллективной деятельности, </a:t>
            </a:r>
            <a:r>
              <a:rPr lang="ru-RU" sz="2400" smtClean="0"/>
              <a:t>социально-бытовой ориентации;  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умение решать актуальные житейские задачи.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9397"/>
            <a:ext cx="9144000" cy="5598544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ценить   человек?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люди живут на земле, и каждый живет по –разному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каждого человека есть свои  нравственные ценности-это то ,что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ценит больше всего в жизни, что для него свято, в чем он убежден и чем  руководствуется в своих поступках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Иначе говоря, ценность –это все то, что значимо 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жизни.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Чему стремятся люди в жизни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Хорошие образование.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Счастливая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семья.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Деньги 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богатство.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Дружба 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Уверенность в себе и самоуважение.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Хорошее здоровье.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Хорошая пища, дом, квартира.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Сохранение жизни и природы на земле, любовь к Родине.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Счастье близких людей</a:t>
            </a:r>
            <a:r>
              <a:rPr lang="ru-RU" sz="2400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76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«Ты не один на свете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эту истину трудно ребенку усвоить, если он не постигнет на практике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Надо, чтобы он постоянно видел, что в семье все делается поровну- труд, заботу, внимание, лакомства, радость, огорчение.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В воспитании участвует все: наши дела, чувства, суждения, интересы, вкусы, потребности, в общем вся атмосфера семьи, которой «дышит»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ребенок.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7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5" name="Google Shape;165;p24"/>
          <p:cNvCxnSpPr/>
          <p:nvPr/>
        </p:nvCxnSpPr>
        <p:spPr>
          <a:xfrm>
            <a:off x="3952875" y="3660775"/>
            <a:ext cx="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66" name="Google Shape;166;p24"/>
          <p:cNvSpPr txBox="1"/>
          <p:nvPr/>
        </p:nvSpPr>
        <p:spPr>
          <a:xfrm>
            <a:off x="4286250" y="214312"/>
            <a:ext cx="1795462" cy="673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Общешкольный родительский комитет</a:t>
            </a:r>
            <a:endParaRPr/>
          </a:p>
        </p:txBody>
      </p:sp>
      <p:sp>
        <p:nvSpPr>
          <p:cNvPr id="168" name="Google Shape;168;p24"/>
          <p:cNvSpPr txBox="1"/>
          <p:nvPr/>
        </p:nvSpPr>
        <p:spPr>
          <a:xfrm>
            <a:off x="6215062" y="214312"/>
            <a:ext cx="1428750" cy="42862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Педсовет</a:t>
            </a:r>
            <a:endParaRPr/>
          </a:p>
        </p:txBody>
      </p:sp>
      <p:sp>
        <p:nvSpPr>
          <p:cNvPr id="170" name="Google Shape;170;p24"/>
          <p:cNvSpPr txBox="1"/>
          <p:nvPr/>
        </p:nvSpPr>
        <p:spPr>
          <a:xfrm>
            <a:off x="1571625" y="214312"/>
            <a:ext cx="1143000" cy="7143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Совет</a:t>
            </a: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учащихся</a:t>
            </a: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школы</a:t>
            </a:r>
            <a:endParaRPr dirty="0"/>
          </a:p>
        </p:txBody>
      </p:sp>
      <p:sp>
        <p:nvSpPr>
          <p:cNvPr id="175" name="Google Shape;175;p24"/>
          <p:cNvSpPr txBox="1"/>
          <p:nvPr/>
        </p:nvSpPr>
        <p:spPr>
          <a:xfrm>
            <a:off x="1834191" y="1857375"/>
            <a:ext cx="1428750" cy="7143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ru-RU" sz="14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Внеурочная деятельность</a:t>
            </a:r>
            <a:endParaRPr dirty="0"/>
          </a:p>
        </p:txBody>
      </p:sp>
      <p:sp>
        <p:nvSpPr>
          <p:cNvPr id="177" name="Google Shape;177;p24"/>
          <p:cNvSpPr txBox="1"/>
          <p:nvPr/>
        </p:nvSpPr>
        <p:spPr>
          <a:xfrm>
            <a:off x="6786562" y="928687"/>
            <a:ext cx="1798637" cy="50006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Совет профилактики</a:t>
            </a:r>
            <a:endParaRPr/>
          </a:p>
        </p:txBody>
      </p:sp>
      <p:sp>
        <p:nvSpPr>
          <p:cNvPr id="178" name="Google Shape;178;p24"/>
          <p:cNvSpPr txBox="1"/>
          <p:nvPr/>
        </p:nvSpPr>
        <p:spPr>
          <a:xfrm>
            <a:off x="6491286" y="2323306"/>
            <a:ext cx="1323975" cy="5699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Инспектор</a:t>
            </a: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ru-RU" b="1" dirty="0" smtClean="0">
                <a:solidFill>
                  <a:schemeClr val="dk1"/>
                </a:solidFill>
              </a:rPr>
              <a:t>КДН, ПДН</a:t>
            </a:r>
            <a:endParaRPr dirty="0"/>
          </a:p>
        </p:txBody>
      </p:sp>
      <p:sp>
        <p:nvSpPr>
          <p:cNvPr id="181" name="Google Shape;181;p24"/>
          <p:cNvSpPr txBox="1"/>
          <p:nvPr/>
        </p:nvSpPr>
        <p:spPr>
          <a:xfrm>
            <a:off x="5072062" y="4857750"/>
            <a:ext cx="1357312" cy="571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Школьный</a:t>
            </a: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сайт</a:t>
            </a:r>
            <a:endParaRPr dirty="0"/>
          </a:p>
        </p:txBody>
      </p:sp>
      <p:sp>
        <p:nvSpPr>
          <p:cNvPr id="183" name="Google Shape;183;p24"/>
          <p:cNvSpPr txBox="1"/>
          <p:nvPr/>
        </p:nvSpPr>
        <p:spPr>
          <a:xfrm>
            <a:off x="6446895" y="3160114"/>
            <a:ext cx="2197041" cy="73323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Отряд</a:t>
            </a:r>
            <a:r>
              <a:rPr lang="ru-RU" sz="14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ы:</a:t>
            </a:r>
            <a:r>
              <a:rPr lang="en-US" sz="14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1400" b="1" i="0" u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Эколята</a:t>
            </a:r>
            <a:r>
              <a:rPr lang="ru-RU" sz="14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», «Орлята», «Движение Первых»</a:t>
            </a:r>
            <a:endParaRPr dirty="0"/>
          </a:p>
        </p:txBody>
      </p:sp>
      <p:sp>
        <p:nvSpPr>
          <p:cNvPr id="184" name="Google Shape;184;p24"/>
          <p:cNvSpPr txBox="1"/>
          <p:nvPr/>
        </p:nvSpPr>
        <p:spPr>
          <a:xfrm>
            <a:off x="2928937" y="4541267"/>
            <a:ext cx="1428750" cy="42862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dirty="0" smtClean="0">
                <a:solidFill>
                  <a:schemeClr val="dk1"/>
                </a:solidFill>
              </a:rPr>
              <a:t>СДК</a:t>
            </a:r>
            <a:endParaRPr dirty="0"/>
          </a:p>
        </p:txBody>
      </p:sp>
      <p:sp>
        <p:nvSpPr>
          <p:cNvPr id="187" name="Google Shape;187;p24"/>
          <p:cNvSpPr txBox="1"/>
          <p:nvPr/>
        </p:nvSpPr>
        <p:spPr>
          <a:xfrm>
            <a:off x="1155940" y="3136375"/>
            <a:ext cx="1357312" cy="571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Библиотека</a:t>
            </a:r>
            <a:endParaRPr dirty="0"/>
          </a:p>
        </p:txBody>
      </p:sp>
      <p:sp>
        <p:nvSpPr>
          <p:cNvPr id="188" name="Google Shape;188;p24"/>
          <p:cNvSpPr txBox="1"/>
          <p:nvPr/>
        </p:nvSpPr>
        <p:spPr>
          <a:xfrm>
            <a:off x="6643686" y="4429125"/>
            <a:ext cx="1730247" cy="705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ru-RU" sz="14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Музейный уголок «Светлица»</a:t>
            </a:r>
            <a:endParaRPr dirty="0"/>
          </a:p>
        </p:txBody>
      </p:sp>
      <p:cxnSp>
        <p:nvCxnSpPr>
          <p:cNvPr id="191" name="Google Shape;191;p24"/>
          <p:cNvCxnSpPr/>
          <p:nvPr/>
        </p:nvCxnSpPr>
        <p:spPr>
          <a:xfrm rot="-5400000">
            <a:off x="4179093" y="1178718"/>
            <a:ext cx="642937" cy="0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192" name="Google Shape;192;p24"/>
          <p:cNvCxnSpPr/>
          <p:nvPr/>
        </p:nvCxnSpPr>
        <p:spPr>
          <a:xfrm rot="10800000" flipH="1">
            <a:off x="5214937" y="642937"/>
            <a:ext cx="1428750" cy="857250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194" name="Google Shape;194;p24"/>
          <p:cNvCxnSpPr/>
          <p:nvPr/>
        </p:nvCxnSpPr>
        <p:spPr>
          <a:xfrm rot="10800000" flipH="1">
            <a:off x="5643562" y="1428750"/>
            <a:ext cx="1214437" cy="642937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195" name="Google Shape;195;p24"/>
          <p:cNvCxnSpPr/>
          <p:nvPr/>
        </p:nvCxnSpPr>
        <p:spPr>
          <a:xfrm>
            <a:off x="5786437" y="2214562"/>
            <a:ext cx="642937" cy="357187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00" name="Google Shape;200;p24"/>
          <p:cNvCxnSpPr/>
          <p:nvPr/>
        </p:nvCxnSpPr>
        <p:spPr>
          <a:xfrm rot="10800000">
            <a:off x="2571750" y="928687"/>
            <a:ext cx="1643062" cy="857250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02" name="Google Shape;202;p24"/>
          <p:cNvCxnSpPr/>
          <p:nvPr/>
        </p:nvCxnSpPr>
        <p:spPr>
          <a:xfrm rot="10800000">
            <a:off x="3286125" y="2143125"/>
            <a:ext cx="714375" cy="71437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06" name="Google Shape;206;p24"/>
          <p:cNvCxnSpPr/>
          <p:nvPr/>
        </p:nvCxnSpPr>
        <p:spPr>
          <a:xfrm flipH="1">
            <a:off x="2428875" y="2571750"/>
            <a:ext cx="1785937" cy="928687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07" name="Google Shape;207;p24"/>
          <p:cNvCxnSpPr/>
          <p:nvPr/>
        </p:nvCxnSpPr>
        <p:spPr>
          <a:xfrm rot="5400000">
            <a:off x="3446462" y="3732212"/>
            <a:ext cx="1928812" cy="322262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08" name="Google Shape;208;p24"/>
          <p:cNvCxnSpPr/>
          <p:nvPr/>
        </p:nvCxnSpPr>
        <p:spPr>
          <a:xfrm rot="-5400000" flipH="1">
            <a:off x="4643437" y="3571875"/>
            <a:ext cx="1928812" cy="642937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09" name="Google Shape;209;p24"/>
          <p:cNvCxnSpPr/>
          <p:nvPr/>
        </p:nvCxnSpPr>
        <p:spPr>
          <a:xfrm rot="-5400000" flipH="1">
            <a:off x="5250656" y="3036093"/>
            <a:ext cx="1643062" cy="1285875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10" name="Google Shape;210;p24"/>
          <p:cNvCxnSpPr/>
          <p:nvPr/>
        </p:nvCxnSpPr>
        <p:spPr>
          <a:xfrm rot="-5400000" flipH="1">
            <a:off x="5572125" y="2857500"/>
            <a:ext cx="928687" cy="785812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11" name="Google Shape;211;p24"/>
          <p:cNvCxnSpPr/>
          <p:nvPr/>
        </p:nvCxnSpPr>
        <p:spPr>
          <a:xfrm rot="5400000">
            <a:off x="3286125" y="3286125"/>
            <a:ext cx="1500187" cy="642937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sp>
        <p:nvSpPr>
          <p:cNvPr id="214" name="Google Shape;214;p24"/>
          <p:cNvSpPr txBox="1"/>
          <p:nvPr/>
        </p:nvSpPr>
        <p:spPr>
          <a:xfrm>
            <a:off x="642937" y="4357688"/>
            <a:ext cx="1928813" cy="7858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ru-RU" sz="1600" b="1" dirty="0" smtClean="0">
                <a:solidFill>
                  <a:schemeClr val="dk1"/>
                </a:solidFill>
              </a:rPr>
              <a:t>Классные руководители и воспитатели</a:t>
            </a:r>
            <a:endParaRPr dirty="0"/>
          </a:p>
        </p:txBody>
      </p:sp>
      <p:cxnSp>
        <p:nvCxnSpPr>
          <p:cNvPr id="215" name="Google Shape;215;p24"/>
          <p:cNvCxnSpPr/>
          <p:nvPr/>
        </p:nvCxnSpPr>
        <p:spPr>
          <a:xfrm flipH="1">
            <a:off x="2143125" y="2643187"/>
            <a:ext cx="2071687" cy="1857375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cxnSp>
        <p:nvCxnSpPr>
          <p:cNvPr id="216" name="Google Shape;216;p24"/>
          <p:cNvCxnSpPr/>
          <p:nvPr/>
        </p:nvCxnSpPr>
        <p:spPr>
          <a:xfrm rot="5400000">
            <a:off x="8216106" y="1499393"/>
            <a:ext cx="142875" cy="1587"/>
          </a:xfrm>
          <a:prstGeom prst="straightConnector1">
            <a:avLst/>
          </a:prstGeom>
          <a:noFill/>
          <a:ln w="9525" cap="flat" cmpd="sng">
            <a:solidFill>
              <a:srgbClr val="B6DCDF"/>
            </a:solidFill>
            <a:prstDash val="solid"/>
            <a:miter lim="800000"/>
            <a:headEnd type="none" w="med" len="med"/>
            <a:tailEnd type="stealth" w="med" len="med"/>
          </a:ln>
        </p:spPr>
      </p:cxnSp>
      <p:sp>
        <p:nvSpPr>
          <p:cNvPr id="225" name="Google Shape;225;p24"/>
          <p:cNvSpPr txBox="1"/>
          <p:nvPr/>
        </p:nvSpPr>
        <p:spPr>
          <a:xfrm>
            <a:off x="3000375" y="214312"/>
            <a:ext cx="1143000" cy="571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ru-RU" b="1" dirty="0" smtClean="0">
                <a:solidFill>
                  <a:schemeClr val="dk1"/>
                </a:solidFill>
              </a:rPr>
              <a:t>Актив</a:t>
            </a:r>
            <a:r>
              <a:rPr lang="en-US" sz="1400" b="1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1400" b="1" i="0" u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класса</a:t>
            </a:r>
            <a:endParaRPr dirty="0"/>
          </a:p>
        </p:txBody>
      </p:sp>
      <p:sp>
        <p:nvSpPr>
          <p:cNvPr id="227" name="Google Shape;227;p24"/>
          <p:cNvSpPr/>
          <p:nvPr/>
        </p:nvSpPr>
        <p:spPr>
          <a:xfrm>
            <a:off x="4000500" y="1214437"/>
            <a:ext cx="1785937" cy="2000250"/>
          </a:xfrm>
          <a:prstGeom prst="ellipse">
            <a:avLst/>
          </a:prstGeom>
          <a:solidFill>
            <a:srgbClr val="F8FBFC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Заместитель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директора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ВР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371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Традиционные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семейные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ценности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каркас , на котором выстраивается сплоченная сущность конкретной семьи.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Без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семейных ценностей, которые в равных пропорциях почитаются и защищаются всей родней, не может быть настоящей семьи с крепким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«фундаментом»</a:t>
            </a:r>
          </a:p>
        </p:txBody>
      </p:sp>
    </p:spTree>
    <p:extLst>
      <p:ext uri="{BB962C8B-B14F-4D97-AF65-F5344CB8AC3E}">
        <p14:creationId xmlns:p14="http://schemas.microsoft.com/office/powerpoint/2010/main" val="844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8" y="0"/>
            <a:ext cx="8529637" cy="5986463"/>
          </a:xfrm>
        </p:spPr>
        <p:txBody>
          <a:bodyPr/>
          <a:lstStyle/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Цель педагогического совета: </a:t>
            </a:r>
          </a:p>
          <a:p>
            <a:endParaRPr lang="ru-RU" b="1" dirty="0" smtClean="0"/>
          </a:p>
          <a:p>
            <a:r>
              <a:rPr lang="ru-RU" dirty="0" smtClean="0"/>
              <a:t>Способствовать формированию</a:t>
            </a:r>
          </a:p>
          <a:p>
            <a:r>
              <a:rPr lang="ru-RU" dirty="0" smtClean="0"/>
              <a:t>единого </a:t>
            </a:r>
            <a:r>
              <a:rPr lang="ru-RU" dirty="0" err="1" smtClean="0"/>
              <a:t>учебно</a:t>
            </a:r>
            <a:r>
              <a:rPr lang="ru-RU" dirty="0" smtClean="0"/>
              <a:t> - воспитательного</a:t>
            </a:r>
          </a:p>
          <a:p>
            <a:r>
              <a:rPr lang="ru-RU" dirty="0" smtClean="0"/>
              <a:t>пространства, главной ценностью</a:t>
            </a:r>
          </a:p>
          <a:p>
            <a:r>
              <a:rPr lang="ru-RU" dirty="0" smtClean="0"/>
              <a:t>которого является личность</a:t>
            </a:r>
          </a:p>
          <a:p>
            <a:r>
              <a:rPr lang="ru-RU" dirty="0" smtClean="0"/>
              <a:t>ребенка, его счастье и успех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34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жизненных ценностей у учащихся 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это сложный и многогранный процесс, требующий системного подхода и тесного взаимодействия школы, семьи и общества.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Создание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условий для счастливого детства, обеспечение качественного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забота о здоровье и воспитание любви к родине – это те задачи, решение которых обеспечит формирование гармонично развитой личности, способной к самореализации и внесению вклада в развитие своей страны.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7548113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30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3752" y="1801905"/>
            <a:ext cx="812202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Важно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помнить, что каждый ребенок – это уникальная личность, и задача педагогов – помочь ему раскрыть свой потенциал и стать счастливым человеком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5" name="Google Shape;117;p17" descr="C:\МОЁ\КАРТИНКИ\ШКОЛА\54616256_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3282" y="0"/>
            <a:ext cx="2000250" cy="2000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417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919" y="322731"/>
            <a:ext cx="879605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Жить ,творить, радоваться;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Любить и заботиться о ближних;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 делайте людям того, чего не хотите чтобы они делали вам;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Улыбайтесь каждому мгновению жизни;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Любите жизнь и живите с огромным желанием быть нужным;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Быть понимающим  и понятным;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Занимайтесь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любимым делом увлеченно;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Никогда не отчаиваться, искать выход из самых трудных ситуаций;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завидовать, не обижать и не обижаться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1559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/>
        </p:nvSpPr>
        <p:spPr>
          <a:xfrm>
            <a:off x="224287" y="428625"/>
            <a:ext cx="8562525" cy="554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200000"/>
              </a:lnSpc>
            </a:pPr>
            <a:r>
              <a:rPr lang="ru-RU" sz="4000" b="1" dirty="0"/>
              <a:t>Добрая школа-это хорошо,</a:t>
            </a:r>
            <a:endParaRPr lang="ru-RU" sz="4000" dirty="0"/>
          </a:p>
          <a:p>
            <a:pPr>
              <a:lnSpc>
                <a:spcPct val="200000"/>
              </a:lnSpc>
            </a:pPr>
            <a:r>
              <a:rPr lang="ru-RU" sz="4000" b="1" dirty="0"/>
              <a:t>Умная школа-это великолепно, но ребенок должен быть еще и                 подготовлен к жизни.</a:t>
            </a:r>
            <a:endParaRPr lang="ru-RU" sz="4000" dirty="0"/>
          </a:p>
        </p:txBody>
      </p:sp>
      <p:pic>
        <p:nvPicPr>
          <p:cNvPr id="112" name="Google Shape;112;p16" descr="C:\МОЁ\1905780-an-orange-business-man-reading-from-a-stack-of-books-wearing-a-graduation-cap-perhaps-he-is-learning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52484" y="3916661"/>
            <a:ext cx="209550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76" y="94129"/>
            <a:ext cx="8834718" cy="661595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Кто такие дети с ОВЗ? 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en-US" sz="2000" dirty="0" smtClean="0"/>
              <a:t>	</a:t>
            </a:r>
            <a:r>
              <a:rPr lang="ru-RU" sz="2400" dirty="0" smtClean="0"/>
              <a:t>Понятие </a:t>
            </a:r>
            <a:r>
              <a:rPr lang="ru-RU" sz="2400" dirty="0"/>
              <a:t>«дети с ОВЗ» охватывает широкий круг лиц, у которых есть какие-то ограничения или нарушения в здоровье, оказывающие влияние на их развитие и деятельность. Эти ограничения могут быть врожденными или приобретенными, постоянными или временными, видимыми или невидимыми. Статус ОВЗ присваивает психолого-медико-педагогическая комиссия, для получения этого статуса нужно пройти обследование. Малышу с ОВЗ не обязательно будет присвоена инвалидность, но каждому такому ребенку нужна дополнительная поддержка и коррекция.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6316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	</a:t>
            </a:r>
            <a:r>
              <a:rPr lang="ru-RU" sz="2400" b="1" dirty="0" smtClean="0">
                <a:solidFill>
                  <a:srgbClr val="FF0000"/>
                </a:solidFill>
              </a:rPr>
              <a:t>Дети </a:t>
            </a:r>
            <a:r>
              <a:rPr lang="ru-RU" sz="2400" b="1" dirty="0">
                <a:solidFill>
                  <a:srgbClr val="FF0000"/>
                </a:solidFill>
              </a:rPr>
              <a:t>с ограниченными возможностями </a:t>
            </a:r>
            <a:r>
              <a:rPr lang="ru-RU" sz="2400" dirty="0"/>
              <a:t>— это очень неоднородная группа, в нее входят малыши с разными видами нарушений:</a:t>
            </a:r>
            <a:br>
              <a:rPr lang="ru-RU" sz="2400" dirty="0"/>
            </a:br>
            <a:r>
              <a:rPr lang="ru-RU" sz="2400" dirty="0" smtClean="0"/>
              <a:t>- слуховыми </a:t>
            </a:r>
            <a:r>
              <a:rPr lang="ru-RU" sz="2400" dirty="0"/>
              <a:t>(глухие, слабослышащие);</a:t>
            </a:r>
            <a:br>
              <a:rPr lang="ru-RU" sz="2400" dirty="0"/>
            </a:br>
            <a:r>
              <a:rPr lang="ru-RU" sz="2400" dirty="0" smtClean="0"/>
              <a:t>- зрительными </a:t>
            </a:r>
            <a:r>
              <a:rPr lang="ru-RU" sz="2400" dirty="0"/>
              <a:t>(слепые, слабовидящие);</a:t>
            </a:r>
            <a:br>
              <a:rPr lang="ru-RU" sz="2400" dirty="0"/>
            </a:br>
            <a:r>
              <a:rPr lang="ru-RU" sz="2400" dirty="0" smtClean="0"/>
              <a:t>- речевыми </a:t>
            </a:r>
            <a:r>
              <a:rPr lang="ru-RU" sz="2400" dirty="0"/>
              <a:t>(</a:t>
            </a:r>
            <a:r>
              <a:rPr lang="ru-RU" sz="2400" dirty="0" smtClean="0"/>
              <a:t>заикание</a:t>
            </a:r>
            <a:r>
              <a:rPr lang="ru-RU" sz="2400" dirty="0"/>
              <a:t> </a:t>
            </a:r>
            <a:r>
              <a:rPr lang="ru-RU" sz="2400" dirty="0" smtClean="0"/>
              <a:t>и другие нарушения звукопроизношения);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 опорно-двигательными </a:t>
            </a:r>
            <a:r>
              <a:rPr lang="ru-RU" sz="2400" dirty="0"/>
              <a:t>(церебральный паралич, </a:t>
            </a:r>
            <a:r>
              <a:rPr lang="ru-RU" sz="2400" dirty="0" smtClean="0"/>
              <a:t>и </a:t>
            </a:r>
            <a:r>
              <a:rPr lang="ru-RU" sz="2400" dirty="0"/>
              <a:t>т.д.);</a:t>
            </a:r>
            <a:br>
              <a:rPr lang="ru-RU" sz="2400" dirty="0"/>
            </a:br>
            <a:r>
              <a:rPr lang="ru-RU" sz="2400" dirty="0" smtClean="0"/>
              <a:t>- интеллектуальными </a:t>
            </a:r>
            <a:r>
              <a:rPr lang="ru-RU" sz="2400" dirty="0"/>
              <a:t>(умственная отсталость, ЗПР);</a:t>
            </a:r>
            <a:br>
              <a:rPr lang="ru-RU" sz="2400" dirty="0"/>
            </a:br>
            <a:r>
              <a:rPr lang="ru-RU" sz="2400" dirty="0" smtClean="0"/>
              <a:t>- комплексными </a:t>
            </a:r>
            <a:r>
              <a:rPr lang="ru-RU" sz="2400" dirty="0"/>
              <a:t>нарушениями </a:t>
            </a:r>
            <a:r>
              <a:rPr lang="ru-RU" sz="2400" dirty="0" smtClean="0"/>
              <a:t>развития.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	Каждая </a:t>
            </a:r>
            <a:r>
              <a:rPr lang="ru-RU" sz="2400" dirty="0"/>
              <a:t>категория имеет свои специфические особенности развития и потребности. Поэтому для работы с ними требуется индивидуальный подход и </a:t>
            </a:r>
            <a:r>
              <a:rPr lang="ru-RU" sz="2400" dirty="0" smtClean="0"/>
              <a:t>дифференцированная коррекция.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517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2887" y="146349"/>
            <a:ext cx="7772400" cy="1470025"/>
          </a:xfrm>
        </p:spPr>
        <p:txBody>
          <a:bodyPr/>
          <a:lstStyle/>
          <a:p>
            <a:pPr algn="just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	Современный </a:t>
            </a:r>
            <a:r>
              <a:rPr lang="ru-RU" sz="3200" dirty="0"/>
              <a:t>мир ставит перед образованием новые вызовы, требуя не только передачи знаний, но и воспитания личности, способной к самореализации и адаптации к изменяющимся условиям.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	</a:t>
            </a:r>
            <a:r>
              <a:rPr lang="ru-RU" sz="3200" dirty="0" smtClean="0"/>
              <a:t>Развитие </a:t>
            </a:r>
            <a:r>
              <a:rPr lang="ru-RU" sz="3200" dirty="0"/>
              <a:t>жизненных ценностей у учащихся является неотъемлемой частью этого процесса.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Google Shape;117;p17" descr="C:\МОЁ\КАРТИНКИ\ШКОЛА\54616256_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44264" y="4589253"/>
            <a:ext cx="2000250" cy="2000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162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5249" y="206734"/>
            <a:ext cx="8613476" cy="6409726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000" dirty="0" smtClean="0"/>
              <a:t>Основные </a:t>
            </a:r>
            <a:r>
              <a:rPr lang="ru-RU" sz="2000" dirty="0"/>
              <a:t>аспекты развития жизненных ценностей у детей с ОВЗ:</a:t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r>
              <a:rPr lang="ru-RU" sz="2000" dirty="0" smtClean="0">
                <a:solidFill>
                  <a:srgbClr val="FF0000"/>
                </a:solidFill>
              </a:rPr>
              <a:t>. </a:t>
            </a:r>
            <a:r>
              <a:rPr lang="ru-RU" sz="2000" b="1" dirty="0" smtClean="0">
                <a:solidFill>
                  <a:srgbClr val="FF0000"/>
                </a:solidFill>
              </a:rPr>
              <a:t>Счастливое детство.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Школа </a:t>
            </a:r>
            <a:r>
              <a:rPr lang="ru-RU" sz="2000" dirty="0"/>
              <a:t>может способствовать этому, создавая благоприятную среду, включая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-  позитивные взаимоотношения между учениками и учителями;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-  условия для самовыражения и реализации творческого потенциала;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- организацию </a:t>
            </a:r>
            <a:r>
              <a:rPr lang="ru-RU" sz="2000" b="1" dirty="0" err="1"/>
              <a:t>внеучебной</a:t>
            </a:r>
            <a:r>
              <a:rPr lang="ru-RU" sz="2000" b="1" dirty="0"/>
              <a:t> деятельности, направленной на </a:t>
            </a:r>
            <a:r>
              <a:rPr lang="ru-RU" sz="2000" b="1" dirty="0" smtClean="0"/>
              <a:t>развитие  </a:t>
            </a:r>
            <a:r>
              <a:rPr lang="ru-RU" sz="2000" b="1" dirty="0"/>
              <a:t>интересов и увлечений;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>-  </a:t>
            </a:r>
            <a:r>
              <a:rPr lang="ru-RU" sz="2000" b="1" dirty="0"/>
              <a:t>вовлечение родителей в образовательный процесс.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70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IMG_20250827_1300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06"/>
            <a:ext cx="9144000" cy="684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45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057" y="103517"/>
            <a:ext cx="8660920" cy="657332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2. Образование.</a:t>
            </a:r>
            <a:endParaRPr lang="ru-RU" dirty="0">
              <a:solidFill>
                <a:srgbClr val="FF0000"/>
              </a:solidFill>
            </a:endParaRPr>
          </a:p>
          <a:p>
            <a:pPr algn="l"/>
            <a:r>
              <a:rPr lang="ru-RU" sz="2400" dirty="0"/>
              <a:t>Школа должна:</a:t>
            </a:r>
          </a:p>
          <a:p>
            <a:pPr algn="l"/>
            <a:r>
              <a:rPr lang="ru-RU" sz="2400" b="1" dirty="0"/>
              <a:t>-  обеспечивать доступ к качественному образованию для всех учащихся;</a:t>
            </a:r>
          </a:p>
          <a:p>
            <a:pPr algn="l"/>
            <a:r>
              <a:rPr lang="ru-RU" sz="2400" b="1" dirty="0"/>
              <a:t>-  внедрять современные образовательные технологии и методики;</a:t>
            </a:r>
          </a:p>
          <a:p>
            <a:pPr algn="l"/>
            <a:r>
              <a:rPr lang="ru-RU" sz="2400" b="1" dirty="0"/>
              <a:t>-  развивать у учащихся навыки самостоятельной работы и          самообразования;</a:t>
            </a:r>
          </a:p>
          <a:p>
            <a:pPr algn="l"/>
            <a:r>
              <a:rPr lang="ru-RU" sz="2400" b="1" dirty="0"/>
              <a:t>- формировать осознанное отношение к обучению и стремление к постоянному развитию.</a:t>
            </a:r>
          </a:p>
          <a:p>
            <a:pPr algn="just"/>
            <a:r>
              <a:rPr lang="ru-RU" sz="2400" b="1" dirty="0"/>
              <a:t> </a:t>
            </a:r>
            <a:r>
              <a:rPr lang="ru-RU" sz="2400" b="1" dirty="0" smtClean="0"/>
              <a:t>		 </a:t>
            </a:r>
            <a:r>
              <a:rPr lang="ru-RU" sz="2400" b="1" dirty="0"/>
              <a:t>Обучение развивает у детей с ОВЗ </a:t>
            </a:r>
            <a:r>
              <a:rPr lang="ru-RU" sz="2400" b="1" dirty="0" smtClean="0"/>
              <a:t>самостоятельность</a:t>
            </a:r>
            <a:r>
              <a:rPr lang="ru-RU" sz="2400" b="1" dirty="0"/>
              <a:t>, уверенность в себе, а у их сверстников - </a:t>
            </a:r>
            <a:r>
              <a:rPr lang="ru-RU" sz="2400" b="1" dirty="0" smtClean="0"/>
              <a:t>терпимость, доброжелательность и </a:t>
            </a:r>
            <a:r>
              <a:rPr lang="ru-RU" sz="2400" b="1" dirty="0"/>
              <a:t>уважение к особенностям других.</a:t>
            </a:r>
            <a:r>
              <a:rPr lang="ru-RU" b="1" dirty="0"/>
              <a:t> </a:t>
            </a:r>
          </a:p>
          <a:p>
            <a:pPr algn="just"/>
            <a:r>
              <a:rPr lang="ru-RU" b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4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385</Words>
  <Application>Microsoft Office PowerPoint</Application>
  <PresentationFormat>Экран (4:3)</PresentationFormat>
  <Paragraphs>91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    </vt:lpstr>
      <vt:lpstr>Презентация PowerPoint</vt:lpstr>
      <vt:lpstr>Презентация PowerPoint</vt:lpstr>
      <vt:lpstr> Кто такие дети с ОВЗ?   Понятие «дети с ОВЗ» охватывает широкий круг лиц, у которых есть какие-то ограничения или нарушения в здоровье, оказывающие влияние на их развитие и деятельность. Эти ограничения могут быть врожденными или приобретенными, постоянными или временными, видимыми или невидимыми. Статус ОВЗ присваивает психолого-медико-педагогическая комиссия, для получения этого статуса нужно пройти обследование. Малышу с ОВЗ не обязательно будет присвоена инвалидность, но каждому такому ребенку нужна дополнительная поддержка и коррекция. </vt:lpstr>
      <vt:lpstr>   Дети с ограниченными возможностями — это очень неоднородная группа, в нее входят малыши с разными видами нарушений: - слуховыми (глухие, слабослышащие); - зрительными (слепые, слабовидящие); - речевыми (заикание и другие нарушения звукопроизношения); - опорно-двигательными (церебральный паралич, и т.д.); - интеллектуальными (умственная отсталость, ЗПР); - комплексными нарушениями развития.   Каждая категория имеет свои специфические особенности развития и потребности. Поэтому для работы с ними требуется индивидуальный подход и дифференцированная коррекция. </vt:lpstr>
      <vt:lpstr>         Современный мир ставит перед образованием новые вызовы, требуя не только передачи знаний, но и воспитания личности, способной к самореализации и адаптации к изменяющимся условиям.   Развитие жизненных ценностей у учащихся является неотъемлемой частью этого процесса. </vt:lpstr>
      <vt:lpstr>Основные аспекты развития жизненных ценностей у детей с ОВЗ:  1. Счастливое детство.   Школа может способствовать этому, создавая благоприятную среду, включая:  -  позитивные взаимоотношения между учениками и учителями; -  условия для самовыражения и реализации творческого потенциала; - организацию внеучебной деятельности, направленной на развитие  интересов и увлечений; -  вовлечение родителей в образовательный процесс.  </vt:lpstr>
      <vt:lpstr>Презентация PowerPoint</vt:lpstr>
      <vt:lpstr>Презентация PowerPoint</vt:lpstr>
      <vt:lpstr>Презентация PowerPoint</vt:lpstr>
      <vt:lpstr>4.Любовь к Родине.  </vt:lpstr>
      <vt:lpstr>5.Семья. </vt:lpstr>
      <vt:lpstr>Дополнительные аспекты: </vt:lpstr>
      <vt:lpstr>Презентация PowerPoint</vt:lpstr>
      <vt:lpstr>Презентация PowerPoint</vt:lpstr>
      <vt:lpstr>       Что может ценить   человек?     Разные люди живут на земле, и каждый живет по –разному  .   У каждого человека есть свои  нравственные ценности-это то ,что   он ценит больше всего в жизни, что для него свято, в чем он убежден и чем  руководствуется в своих поступках.  Иначе говоря, ценность –это все то, что значимо для жизни.   Чему стремятся люди в жизни? Хорошие образование. Счастливая семья. Деньги ,богатство. Дружба .   Уверенность в себе и самоуважение. Хорошее здоровье. Хорошая пища, дом, квартира. Сохранение жизни и природы на земле, любовь к Родине. Счастье близких людей.   </vt:lpstr>
      <vt:lpstr>«Ты не один на свете»   -эту истину трудно ребенку усвоить, если он не постигнет на практике. Надо, чтобы он постоянно видел, что в семье все делается поровну- труд, заботу, внимание, лакомства, радость, огорчение.    В воспитании участвует все: наши дела, чувства, суждения, интересы, вкусы, потребности, в общем вся атмосфера семьи, которой «дышит» ребенок. </vt:lpstr>
      <vt:lpstr>Презентация PowerPoint</vt:lpstr>
      <vt:lpstr>Традиционные семейные ценности - это каркас , на котором выстраивается сплоченная сущность конкретной семьи.   Без семейных ценностей, которые в равных пропорциях почитаются и защищаются всей родней, не может быть настоящей семьи с крепким «фундаментом»</vt:lpstr>
      <vt:lpstr>    Развитие жизненных ценностей у учащихся – это сложный и многогранный процесс, требующий системного подхода и тесного взаимодействия школы, семьи и общества.     Создание условий для счастливого детства, обеспечение качественного образования, забота о здоровье и воспитание любви к родине – это те задачи, решение которых обеспечит формирование гармонично развитой личности, способной к самореализации и внесению вклада в развитие своей страны. 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cp:lastModifiedBy>Пользователь</cp:lastModifiedBy>
  <cp:revision>49</cp:revision>
  <dcterms:modified xsi:type="dcterms:W3CDTF">2026-02-16T03:42:31Z</dcterms:modified>
</cp:coreProperties>
</file>