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6" r:id="rId3"/>
    <p:sldId id="259" r:id="rId4"/>
    <p:sldId id="303" r:id="rId5"/>
    <p:sldId id="258" r:id="rId6"/>
    <p:sldId id="291" r:id="rId7"/>
    <p:sldId id="283" r:id="rId8"/>
    <p:sldId id="260" r:id="rId9"/>
    <p:sldId id="293" r:id="rId10"/>
    <p:sldId id="262" r:id="rId11"/>
    <p:sldId id="294" r:id="rId12"/>
    <p:sldId id="265" r:id="rId13"/>
    <p:sldId id="266" r:id="rId14"/>
    <p:sldId id="267" r:id="rId15"/>
    <p:sldId id="270" r:id="rId16"/>
    <p:sldId id="304" r:id="rId17"/>
    <p:sldId id="305" r:id="rId18"/>
    <p:sldId id="268" r:id="rId19"/>
    <p:sldId id="269" r:id="rId20"/>
    <p:sldId id="275" r:id="rId21"/>
    <p:sldId id="279" r:id="rId22"/>
    <p:sldId id="306" r:id="rId23"/>
    <p:sldId id="273" r:id="rId24"/>
    <p:sldId id="284" r:id="rId25"/>
    <p:sldId id="285" r:id="rId26"/>
    <p:sldId id="298" r:id="rId27"/>
    <p:sldId id="274" r:id="rId28"/>
    <p:sldId id="297" r:id="rId29"/>
    <p:sldId id="280" r:id="rId30"/>
    <p:sldId id="282" r:id="rId31"/>
    <p:sldId id="307" r:id="rId3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ru-RU" strike="noStrike" noProof="1" smtClean="0"/>
              <a:t>Образец подзаголовка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uk-UA" altLang="ru-RU" dirty="0"/>
              <a:t>Зразок заголовка</a:t>
            </a:r>
            <a:endParaRPr lang="ru-RU" altLang="ru-RU" dirty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uk-UA" altLang="ru-RU" dirty="0"/>
              <a:t>Зразок тексту</a:t>
            </a:r>
            <a:endParaRPr lang="uk-UA" altLang="ru-RU" dirty="0"/>
          </a:p>
          <a:p>
            <a:pPr lvl="1"/>
            <a:r>
              <a:rPr lang="uk-UA" altLang="ru-RU" dirty="0"/>
              <a:t>Другий рівень</a:t>
            </a:r>
            <a:endParaRPr lang="uk-UA" altLang="ru-RU" dirty="0"/>
          </a:p>
          <a:p>
            <a:pPr lvl="2"/>
            <a:r>
              <a:rPr lang="uk-UA" altLang="ru-RU" dirty="0"/>
              <a:t>Третій рівень</a:t>
            </a:r>
            <a:endParaRPr lang="uk-UA" altLang="ru-RU" dirty="0"/>
          </a:p>
          <a:p>
            <a:pPr lvl="3"/>
            <a:r>
              <a:rPr lang="uk-UA" altLang="ru-RU" dirty="0"/>
              <a:t>Четвертий рівень</a:t>
            </a:r>
            <a:endParaRPr lang="uk-UA" altLang="ru-RU" dirty="0"/>
          </a:p>
          <a:p>
            <a:pPr lvl="4"/>
            <a:r>
              <a:rPr lang="uk-UA" altLang="ru-RU" dirty="0"/>
              <a:t>П'ятий рівень</a:t>
            </a:r>
            <a:endParaRPr lang="ru-RU" altLang="ru-RU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C31990-B5B8-4C52-A72C-7F46C5153E5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ru-RU" altLang="ru-RU" strike="noStrike" noProof="1" dirty="0">
                <a:latin typeface="Calibri" panose="020F0502020204030204" pitchFamily="34" charset="0"/>
                <a:ea typeface="+mn-ea"/>
                <a:cs typeface="+mn-cs"/>
              </a:rPr>
            </a:fld>
            <a:endParaRPr lang="ru-RU" altLang="ru-RU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2952750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br>
              <a:rPr lang="ru-RU" altLang="ru-RU" b="1" dirty="0">
                <a:latin typeface="Times New Roman" panose="02020603050405020304" pitchFamily="18" charset="0"/>
              </a:rPr>
            </a:br>
            <a:br>
              <a:rPr lang="ru-RU" altLang="ru-RU" b="1" dirty="0">
                <a:latin typeface="Times New Roman" panose="02020603050405020304" pitchFamily="18" charset="0"/>
              </a:rPr>
            </a:br>
            <a:r>
              <a:rPr lang="ru-RU" altLang="ru-RU" b="1" dirty="0">
                <a:latin typeface="Times New Roman" panose="02020603050405020304" pitchFamily="18" charset="0"/>
              </a:rPr>
              <a:t>Развитие орфографической грамотности у учащихся 1-4 классов</a:t>
            </a:r>
            <a:br>
              <a:rPr lang="ru-RU" altLang="ru-RU" b="1" dirty="0">
                <a:latin typeface="Times New Roman" panose="02020603050405020304" pitchFamily="18" charset="0"/>
              </a:rPr>
            </a:br>
            <a:br>
              <a:rPr lang="ru-RU" altLang="ru-RU" b="1" dirty="0">
                <a:latin typeface="Times New Roman" panose="02020603050405020304" pitchFamily="18" charset="0"/>
              </a:rPr>
            </a:br>
            <a:br>
              <a:rPr lang="ru-RU" altLang="ru-RU" b="1" dirty="0">
                <a:latin typeface="Times New Roman" panose="02020603050405020304" pitchFamily="18" charset="0"/>
              </a:rPr>
            </a:br>
            <a:endParaRPr lang="ru-RU" alt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0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429125" y="4000500"/>
            <a:ext cx="4714875" cy="2071688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spcBef>
                <a:spcPct val="0"/>
              </a:spcBef>
              <a:buClrTx/>
              <a:buSzTx/>
            </a:pP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Киласева Ю</a:t>
            </a:r>
            <a:r>
              <a:rPr lang="en-US" altLang="ru-RU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. C.</a:t>
            </a: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, учитель </a:t>
            </a:r>
            <a:endParaRPr lang="ru-RU" altLang="en-US" sz="2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начальных классов</a:t>
            </a:r>
            <a:endParaRPr lang="ru-RU" altLang="en-US" sz="2400" kern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2051" name="Picture 4" descr="http://bondareva.ucoz.net/depositphotos-18915977-m-2015_1_orig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50" y="3857625"/>
            <a:ext cx="2752725" cy="257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2" descr="http://clipart-library.com/img/17239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3929063"/>
            <a:ext cx="1908175" cy="254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Скругленный прямоугольник 2"/>
          <p:cNvSpPr/>
          <p:nvPr/>
        </p:nvSpPr>
        <p:spPr>
          <a:xfrm>
            <a:off x="3286125" y="2286000"/>
            <a:ext cx="3000375" cy="1928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2250" y="3500438"/>
            <a:ext cx="2071688" cy="10302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spcBef>
                <a:spcPts val="1800"/>
              </a:spcBef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Диктант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fontAlgn="base" hangingPunct="1">
              <a:spcBef>
                <a:spcPts val="1800"/>
              </a:spcBef>
              <a:buNone/>
            </a:pPr>
            <a:r>
              <a:rPr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5" y="714375"/>
            <a:ext cx="3000375" cy="954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Орфографическое чтение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50" y="2143125"/>
            <a:ext cx="2286000" cy="954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spcBef>
                <a:spcPts val="1800"/>
              </a:spcBef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Списывание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0" y="5143500"/>
            <a:ext cx="2928938" cy="954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Какографические</a:t>
            </a:r>
            <a:r>
              <a:rPr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упражнения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38" y="714375"/>
            <a:ext cx="3143250" cy="12303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Письмо с проговариванием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fontAlgn="base" hangingPunct="1">
              <a:buNone/>
            </a:pPr>
            <a:r>
              <a:rPr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63" y="5143500"/>
            <a:ext cx="2928938" cy="8302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4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Комментированное </a:t>
            </a:r>
            <a:endParaRPr sz="24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fontAlgn="base" hangingPunct="1">
              <a:buNone/>
            </a:pPr>
            <a:r>
              <a:rPr sz="24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письмо</a:t>
            </a:r>
            <a:endParaRPr sz="24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3" y="3714750"/>
            <a:ext cx="2500313" cy="954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Дидактические</a:t>
            </a:r>
            <a:r>
              <a:rPr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игры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3" y="2214563"/>
            <a:ext cx="2571750" cy="954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sz="2800" strike="noStrike" noProof="1" dirty="0">
                <a:solidFill>
                  <a:srgbClr val="000000"/>
                </a:solidFill>
                <a:latin typeface="Calibri" panose="020F0502020204030204" pitchFamily="34" charset="0"/>
              </a:rPr>
              <a:t>Работа над ошибками</a:t>
            </a:r>
            <a:endParaRPr sz="2800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274" name="TextBox 12"/>
          <p:cNvSpPr txBox="1"/>
          <p:nvPr/>
        </p:nvSpPr>
        <p:spPr>
          <a:xfrm>
            <a:off x="3357563" y="2500313"/>
            <a:ext cx="2928937" cy="1570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2400" b="1" dirty="0">
                <a:latin typeface="Calibri" panose="020F0502020204030204" pitchFamily="34" charset="0"/>
              </a:rPr>
              <a:t>ПРИЁМЫ ФОРМИРОВАНИЯ ОРФОГРАФИЧЕСКОЙ ЗОРКОСТИ </a:t>
            </a:r>
            <a:endParaRPr lang="ru-RU" altLang="en-US" sz="24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Заголовок 1"/>
          <p:cNvSpPr>
            <a:spLocks noGrp="1"/>
          </p:cNvSpPr>
          <p:nvPr>
            <p:ph type="ctrTitle"/>
          </p:nvPr>
        </p:nvSpPr>
        <p:spPr>
          <a:xfrm>
            <a:off x="642938" y="928688"/>
            <a:ext cx="8215312" cy="5143500"/>
          </a:xfrm>
          <a:ln/>
        </p:spPr>
        <p:txBody>
          <a:bodyPr vert="horz" wrap="square" lIns="91440" tIns="45720" rIns="91440" bIns="45720" anchor="ctr" anchorCtr="0"/>
          <a:p>
            <a:pPr algn="l" eaLnBrk="1" hangingPunct="1">
              <a:buClrTx/>
              <a:buSzTx/>
              <a:buFontTx/>
            </a:pPr>
            <a:r>
              <a:rPr lang="ru-RU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	Необходимо, начиная с начальной школы, </a:t>
            </a:r>
            <a:br>
              <a:rPr lang="ru-RU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развивать артикуляционную память на основе орфографического чтения. </a:t>
            </a:r>
            <a:br>
              <a:rPr lang="ru-RU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	Если ежедневно на каждом уроке (математике, русском языке, чтении, окружающем мире) отводить по 5-7 минут для орфографического чтения, это принесет хороший результат  (задачи, правила, специально подобранные тексты, столбики слов, словосочетаний, в парах, по памятке, по упражнению и т.д.)</a:t>
            </a:r>
            <a:r>
              <a:rPr lang="ru-RU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alt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290" name="Прямоугольник 2"/>
          <p:cNvSpPr/>
          <p:nvPr/>
        </p:nvSpPr>
        <p:spPr>
          <a:xfrm>
            <a:off x="1571625" y="714375"/>
            <a:ext cx="671512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3200" b="1" dirty="0">
                <a:latin typeface="Times New Roman" panose="02020603050405020304" pitchFamily="18" charset="0"/>
              </a:rPr>
              <a:t>Орфографическое чтение</a:t>
            </a:r>
            <a:endParaRPr lang="ru-RU" altLang="en-US" sz="3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125538"/>
            <a:ext cx="7772400" cy="1511300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ru-RU" altLang="en-US" sz="3600" b="1" dirty="0">
                <a:latin typeface="Times New Roman" panose="02020603050405020304" pitchFamily="18" charset="0"/>
              </a:rPr>
              <a:t>Комментированное письмо </a:t>
            </a:r>
            <a:br>
              <a:rPr lang="ru-RU" altLang="en-US" sz="3600" b="1" dirty="0">
                <a:latin typeface="Times New Roman" panose="02020603050405020304" pitchFamily="18" charset="0"/>
              </a:rPr>
            </a:br>
            <a:r>
              <a:rPr lang="ru-RU" altLang="en-US" sz="3600" b="1" dirty="0">
                <a:latin typeface="Times New Roman" panose="02020603050405020304" pitchFamily="18" charset="0"/>
              </a:rPr>
              <a:t>с указанием орфограмм </a:t>
            </a:r>
            <a:br>
              <a:rPr lang="ru-RU" altLang="en-US" sz="3600" dirty="0">
                <a:latin typeface="Times New Roman" panose="02020603050405020304" pitchFamily="18" charset="0"/>
              </a:rPr>
            </a:br>
            <a:br>
              <a:rPr lang="ru-RU" altLang="en-US" dirty="0">
                <a:latin typeface="Times New Roman" panose="02020603050405020304" pitchFamily="18" charset="0"/>
              </a:rPr>
            </a:br>
            <a:endParaRPr lang="ru-RU" altLang="en-US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16113"/>
            <a:ext cx="7772400" cy="4465637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ClrTx/>
              <a:buSzTx/>
            </a:pPr>
            <a:endParaRPr lang="ru-RU" altLang="en-US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	При комментировании или орфографическом разборе ученик, прежде всего,</a:t>
            </a:r>
            <a:endParaRPr lang="ru-RU" altLang="en-US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 находит объект объяснения, т.е. орфограмму. </a:t>
            </a:r>
            <a:b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      Достигается высокий уровень самоконтроля, так как ученик не просто фиксирует, а объясняет правописание. </a:t>
            </a:r>
            <a:endParaRPr lang="ru-RU" altLang="en-US" sz="2800" kern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079500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ru-RU" altLang="en-US" sz="3600" b="1" dirty="0">
                <a:latin typeface="Times New Roman" panose="02020603050405020304" pitchFamily="18" charset="0"/>
              </a:rPr>
              <a:t>Письмо с проговариванием </a:t>
            </a:r>
            <a:endParaRPr lang="ru-RU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1285875"/>
            <a:ext cx="8143875" cy="4929188"/>
          </a:xfrm>
          <a:ln/>
        </p:spPr>
        <p:txBody>
          <a:bodyPr vert="horz" wrap="square" lIns="91440" tIns="45720" rIns="91440" bIns="45720" anchor="t" anchorCtr="0"/>
          <a:p>
            <a:pPr algn="l" eaLnBrk="1" hangingPunct="1">
              <a:spcBef>
                <a:spcPct val="0"/>
              </a:spcBef>
              <a:buClrTx/>
              <a:buSzTx/>
            </a:pP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	Письмо с проговариванием объединяет весь класс, постепенно все ребята начинают работать в хорошем темпе. В начале проговаривать может учитель, затем сильные ученики, потом в работу включаются и средние, и слабые учащиеся. </a:t>
            </a:r>
            <a:endParaRPr lang="ru-RU" altLang="en-US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 eaLnBrk="1" hangingPunct="1">
              <a:spcBef>
                <a:spcPct val="0"/>
              </a:spcBef>
              <a:buClrTx/>
              <a:buSzTx/>
            </a:pP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	Проговаривание – это своего рода предупреждение ошибок. И если ученик вдруг проговорил слово с ошибкой, то класс и учитель вовремя предотвратят беду, т.е. не дадут зафиксировать эту ошибку на письме. </a:t>
            </a:r>
            <a:endParaRPr lang="ru-RU" altLang="en-US" sz="2800" kern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539750" y="457200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200" b="1" dirty="0">
                <a:latin typeface="Times New Roman" panose="02020603050405020304" pitchFamily="18" charset="0"/>
              </a:rPr>
              <a:t>Специально организованное списывание </a:t>
            </a:r>
            <a:br>
              <a:rPr lang="ru-RU" altLang="en-US" sz="3200" dirty="0">
                <a:latin typeface="Times New Roman" panose="02020603050405020304" pitchFamily="18" charset="0"/>
              </a:rPr>
            </a:br>
            <a:endParaRPr lang="ru-RU" alt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ru-RU" altLang="en-US" sz="2800" dirty="0">
                <a:latin typeface="Times New Roman" panose="02020603050405020304" pitchFamily="18" charset="0"/>
              </a:rPr>
              <a:t>Предлагаемый прием списывания разработан группой психологов под руководством В.В. Репкина и П.С. Жедек. Для того чтобы данная работа принесла желаемый результат:</a:t>
            </a:r>
            <a:endParaRPr lang="ru-RU" altLang="en-US" sz="28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en-US" sz="2800" dirty="0">
                <a:latin typeface="Times New Roman" panose="02020603050405020304" pitchFamily="18" charset="0"/>
              </a:rPr>
              <a:t>проводить ежедневно, на протяжении всей начальной школы;</a:t>
            </a:r>
            <a:endParaRPr lang="ru-RU" altLang="en-US" sz="28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en-US" sz="2800" dirty="0">
                <a:latin typeface="Times New Roman" panose="02020603050405020304" pitchFamily="18" charset="0"/>
              </a:rPr>
              <a:t>должен жестко соблюдаться сам алгоритм письма, так как каждый шаг имеет определенную смысловую нагрузку и не может быть выкинут из списка. Только полное воспроизведение алгоритма гарантирует успех.</a:t>
            </a:r>
            <a:endParaRPr lang="ru-RU" alt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1"/>
          <p:cNvSpPr/>
          <p:nvPr/>
        </p:nvSpPr>
        <p:spPr>
          <a:xfrm>
            <a:off x="357188" y="1285875"/>
            <a:ext cx="8501062" cy="4246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>
              <a:buFont typeface="Arial" panose="020B0604020202020204" pitchFamily="34" charset="0"/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Внимательно прочитай предложение.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Повтори его не заглядывая в текст.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Подчеркни в предложении все орфограммы.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Прочитай предложение орфографически.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Повтори еще раз предложение, орфографически проговаривая все звуки.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Начинай писать, диктуя себе по слогам (орфографически) и подчеркивая орфограммы.</a:t>
            </a:r>
            <a:endParaRPr lang="ru-RU" altLang="en-US" sz="24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eaLnBrk="0" hangingPunct="0">
              <a:buChar char="•"/>
            </a:pPr>
            <a:r>
              <a:rPr lang="ru-RU" altLang="en-US" sz="2400" dirty="0">
                <a:solidFill>
                  <a:srgbClr val="333333"/>
                </a:solidFill>
                <a:latin typeface="Times New Roman" panose="02020603050405020304" pitchFamily="18" charset="0"/>
              </a:rPr>
              <a:t> Сверь списанное с текстом, особое внимание обрати на орфограммы.</a:t>
            </a:r>
            <a:endParaRPr lang="ru-RU" altLang="en-US" sz="2400" dirty="0">
              <a:latin typeface="Times New Roman" panose="02020603050405020304" pitchFamily="18" charset="0"/>
            </a:endParaRPr>
          </a:p>
          <a:p>
            <a:pPr eaLnBrk="0" hangingPunct="0"/>
            <a:endParaRPr lang="ru-RU" altLang="en-US" sz="2000" dirty="0">
              <a:latin typeface="Arial" panose="020B0604020202020204" pitchFamily="34" charset="0"/>
            </a:endParaRPr>
          </a:p>
        </p:txBody>
      </p:sp>
      <p:sp>
        <p:nvSpPr>
          <p:cNvPr id="16386" name="TextBox 2"/>
          <p:cNvSpPr txBox="1"/>
          <p:nvPr/>
        </p:nvSpPr>
        <p:spPr>
          <a:xfrm>
            <a:off x="1571625" y="428625"/>
            <a:ext cx="57150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3600" b="1" dirty="0">
                <a:latin typeface="Times New Roman" panose="02020603050405020304" pitchFamily="18" charset="0"/>
              </a:rPr>
              <a:t>Алгоритм списывания</a:t>
            </a:r>
            <a:endParaRPr lang="ru-RU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Box 1"/>
          <p:cNvSpPr txBox="1"/>
          <p:nvPr/>
        </p:nvSpPr>
        <p:spPr>
          <a:xfrm>
            <a:off x="1000125" y="571500"/>
            <a:ext cx="714375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3600" b="1" dirty="0">
                <a:latin typeface="Times New Roman" panose="02020603050405020304" pitchFamily="18" charset="0"/>
              </a:rPr>
              <a:t>Виды диктантов</a:t>
            </a:r>
            <a:endParaRPr lang="ru-RU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410" name="TextBox 2"/>
          <p:cNvSpPr txBox="1"/>
          <p:nvPr/>
        </p:nvSpPr>
        <p:spPr>
          <a:xfrm>
            <a:off x="785813" y="1214438"/>
            <a:ext cx="6715125" cy="5140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Зрительный диктант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Диктант «Проверяю себя»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Диктант с постукиванием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Выборочный диктант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Диктант с пропусками орфограмм</a:t>
            </a:r>
            <a:endParaRPr lang="ru-RU" altLang="en-US" sz="2800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altLang="en-US" sz="2400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altLang="en-US" sz="2400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altLang="en-US" sz="2400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altLang="en-US" sz="2400" dirty="0">
              <a:latin typeface="Times New Roman" panose="02020603050405020304" pitchFamily="18" charset="0"/>
            </a:endParaRPr>
          </a:p>
          <a:p>
            <a:pPr marL="342900" indent="-342900">
              <a:buChar char="•"/>
            </a:pPr>
            <a:endParaRPr lang="ru-RU" alt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411" name="Picture 2" descr="C:\Users\User\Desktop\sajt-4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4500563"/>
            <a:ext cx="3500437" cy="2035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685800" y="836613"/>
            <a:ext cx="7772400" cy="792162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ru-RU" altLang="en-US" sz="3600" b="1" dirty="0">
                <a:latin typeface="Times New Roman" panose="02020603050405020304" pitchFamily="18" charset="0"/>
              </a:rPr>
              <a:t>Зрительный диктант </a:t>
            </a:r>
            <a:br>
              <a:rPr lang="ru-RU" altLang="en-US" sz="3200" dirty="0">
                <a:latin typeface="Times New Roman" panose="02020603050405020304" pitchFamily="18" charset="0"/>
              </a:rPr>
            </a:br>
            <a:r>
              <a:rPr lang="ru-RU" altLang="en-US" sz="3200" b="1" dirty="0">
                <a:latin typeface="Times New Roman" panose="02020603050405020304" pitchFamily="18" charset="0"/>
              </a:rPr>
              <a:t>(</a:t>
            </a:r>
            <a:r>
              <a:rPr lang="ru-RU" altLang="en-US" sz="3200" dirty="0">
                <a:latin typeface="Times New Roman" panose="02020603050405020304" pitchFamily="18" charset="0"/>
              </a:rPr>
              <a:t>цель  – предупреждение ошибок)</a:t>
            </a:r>
            <a:br>
              <a:rPr lang="ru-RU" altLang="en-US" sz="3200" dirty="0">
                <a:latin typeface="Times New Roman" panose="02020603050405020304" pitchFamily="18" charset="0"/>
              </a:rPr>
            </a:br>
            <a:endParaRPr lang="ru-RU" alt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1571625"/>
            <a:ext cx="8172450" cy="4872038"/>
          </a:xfrm>
          <a:ln/>
        </p:spPr>
        <p:txBody>
          <a:bodyPr vert="horz" wrap="square" lIns="91440" tIns="45720" rIns="91440" bIns="45720" anchor="t" anchorCtr="0"/>
          <a:p>
            <a:pPr algn="l" eaLnBrk="1" hangingPunct="1">
              <a:buClrTx/>
              <a:buSzTx/>
            </a:pPr>
            <a:r>
              <a:rPr lang="ru-RU" altLang="en-US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 	</a:t>
            </a: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На доске записывается несколько предложений или текст. Текст выразительно читается. Выделяются наиболее интересные с точки зрения орфографии слова, объясняется их правописание, отдельные слова проговариваются. Затем учащимся предлагается ''сфотографировать'' (закрыть глаза и написать). Текст на время закрывается, и дети еще раз отвечают на вопросы, проговаривают трудные слова. </a:t>
            </a:r>
            <a:endParaRPr lang="ru-RU" altLang="en-US" sz="2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 eaLnBrk="1" hangingPunct="1">
              <a:spcBef>
                <a:spcPct val="0"/>
              </a:spcBef>
              <a:buClrTx/>
              <a:buSzTx/>
            </a:pP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	В случае необходимости текст открывается снова. </a:t>
            </a:r>
            <a:endParaRPr lang="ru-RU" altLang="en-US" sz="2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 eaLnBrk="1" hangingPunct="1">
              <a:spcBef>
                <a:spcPct val="0"/>
              </a:spcBef>
              <a:buClrTx/>
              <a:buSzTx/>
            </a:pPr>
            <a:r>
              <a:rPr lang="ru-RU" alt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	Если ученик засомневается в написании какого-то слова, то он все равно имеет право поставить точку на месте сомнительной буквы. </a:t>
            </a:r>
            <a:endParaRPr lang="ru-RU" altLang="en-US" sz="2400" kern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600" b="1" dirty="0">
                <a:latin typeface="Times New Roman" panose="02020603050405020304" pitchFamily="18" charset="0"/>
              </a:rPr>
              <a:t>Диктант "Проверяю себя” </a:t>
            </a:r>
            <a:endParaRPr lang="ru-RU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4708525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ru-RU" altLang="en-US" sz="2800" dirty="0">
                <a:latin typeface="Times New Roman" panose="02020603050405020304" pitchFamily="18" charset="0"/>
              </a:rPr>
              <a:t>         </a:t>
            </a:r>
            <a:r>
              <a:rPr lang="ru-RU" altLang="en-US" sz="2700" dirty="0">
                <a:latin typeface="Times New Roman" panose="02020603050405020304" pitchFamily="18" charset="0"/>
              </a:rPr>
              <a:t>Выполняя этот диктант, учащиеся могут спрашивать у учителя, как пишется то или иное слово. Первое и главное достоинство диктанта состоит в том, что дети начинают нащупывать свои слабые места, учатся спрашивать и сомневаться, мы им даем возможность писать без ошибок, предупреждать их. </a:t>
            </a:r>
            <a:endParaRPr lang="ru-RU" altLang="en-US" sz="27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700" dirty="0">
                <a:latin typeface="Times New Roman" panose="02020603050405020304" pitchFamily="18" charset="0"/>
              </a:rPr>
              <a:t>	Этот диктант позволяет писать часто и много, а ошибок делать мало или не делать вовсе: орфографический навык совершенствуется и укрепляется.</a:t>
            </a:r>
            <a:r>
              <a:rPr lang="ru-RU" altLang="en-US" sz="2700" dirty="0"/>
              <a:t> </a:t>
            </a:r>
            <a:endParaRPr lang="ru-RU" altLang="en-US" sz="27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600" b="1" dirty="0">
                <a:latin typeface="Times New Roman" panose="02020603050405020304" pitchFamily="18" charset="0"/>
              </a:rPr>
              <a:t>Диктант с постукиванием</a:t>
            </a:r>
            <a:endParaRPr lang="ru-RU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1428750" y="1428750"/>
            <a:ext cx="6643688" cy="3214688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lnSpc>
                <a:spcPct val="150000"/>
              </a:lnSpc>
              <a:buNone/>
            </a:pPr>
            <a:r>
              <a:rPr lang="ru-RU" altLang="en-US" sz="2800" dirty="0">
                <a:latin typeface="Times New Roman" panose="02020603050405020304" pitchFamily="18" charset="0"/>
              </a:rPr>
              <a:t>Во время диктанта учитель постукивает по столу в тот момент, когда произносит слово с орфограммой. Это постукивание заставляет ученика думать. </a:t>
            </a:r>
            <a:br>
              <a:rPr lang="ru-RU" altLang="en-US" sz="2800" dirty="0">
                <a:latin typeface="Times New Roman" panose="02020603050405020304" pitchFamily="18" charset="0"/>
              </a:rPr>
            </a:br>
            <a:endParaRPr lang="ru-RU" alt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483" name="Picture 3" descr="C:\Users\User\Desktop\diti_1453972972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88" y="3643313"/>
            <a:ext cx="3709987" cy="276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5" descr="https://img3.stockfresh.com/files/n/norwayblue/m/56/3199592_stock-photo-eyewear-glasses-teacher-touching-chin-with-index-finghe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12" y="3929063"/>
            <a:ext cx="2500312" cy="250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35662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400" b="1" dirty="0">
                <a:latin typeface="Times New Roman" panose="02020603050405020304" pitchFamily="18" charset="0"/>
              </a:rPr>
              <a:t>«Систематичность упражнений – есть первая и главная основа их успеха, и недостаток этой систематичности главная причина, почему многочисленные и долговременные упражнения в орфографии дают плохие результаты» </a:t>
            </a:r>
            <a:br>
              <a:rPr lang="ru-RU" altLang="en-US" sz="3400" b="1" dirty="0">
                <a:latin typeface="Times New Roman" panose="02020603050405020304" pitchFamily="18" charset="0"/>
              </a:rPr>
            </a:br>
            <a:r>
              <a:rPr lang="ru-RU" altLang="en-US" sz="3400" b="1" dirty="0">
                <a:latin typeface="Times New Roman" panose="02020603050405020304" pitchFamily="18" charset="0"/>
              </a:rPr>
              <a:t>                                 </a:t>
            </a:r>
            <a:br>
              <a:rPr lang="ru-RU" altLang="en-US" sz="3400" b="1" dirty="0">
                <a:latin typeface="Times New Roman" panose="02020603050405020304" pitchFamily="18" charset="0"/>
              </a:rPr>
            </a:br>
            <a:r>
              <a:rPr lang="ru-RU" altLang="en-US" sz="3400" b="1" dirty="0">
                <a:latin typeface="Times New Roman" panose="02020603050405020304" pitchFamily="18" charset="0"/>
              </a:rPr>
              <a:t>                                        К. Д. Ушинский</a:t>
            </a:r>
            <a:endParaRPr lang="ru-RU" altLang="en-US" sz="3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600" b="1" dirty="0">
                <a:latin typeface="Times New Roman" panose="02020603050405020304" pitchFamily="18" charset="0"/>
              </a:rPr>
              <a:t>Выборочный диктант</a:t>
            </a:r>
            <a:endParaRPr lang="ru-RU" altLang="en-US" sz="3600" dirty="0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500063" y="1714500"/>
            <a:ext cx="8229600" cy="4137025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ru-RU" altLang="en-US" dirty="0">
                <a:latin typeface="Times New Roman" panose="02020603050405020304" pitchFamily="18" charset="0"/>
              </a:rPr>
              <a:t>Дети по заданию учителя отбирают</a:t>
            </a:r>
            <a:endParaRPr lang="ru-RU" altLang="en-US" dirty="0"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altLang="en-US" dirty="0">
                <a:latin typeface="Times New Roman" panose="02020603050405020304" pitchFamily="18" charset="0"/>
              </a:rPr>
              <a:t> для записи соответствующие</a:t>
            </a:r>
            <a:endParaRPr lang="ru-RU" altLang="en-US" dirty="0"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altLang="en-US" dirty="0">
                <a:latin typeface="Times New Roman" panose="02020603050405020304" pitchFamily="18" charset="0"/>
              </a:rPr>
              <a:t> определенному заданию части текста. </a:t>
            </a:r>
            <a:endParaRPr lang="ru-RU" altLang="en-US" dirty="0">
              <a:latin typeface="Times New Roman" panose="02020603050405020304" pitchFamily="18" charset="0"/>
            </a:endParaRPr>
          </a:p>
          <a:p>
            <a:pPr marL="0" indent="0" eaLnBrk="1" hangingPunct="1"/>
            <a:endParaRPr lang="ru-RU" altLang="en-US" dirty="0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4438" y="3355975"/>
            <a:ext cx="3798887" cy="2803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Прямоугольник 1"/>
          <p:cNvSpPr/>
          <p:nvPr/>
        </p:nvSpPr>
        <p:spPr>
          <a:xfrm>
            <a:off x="714375" y="2214563"/>
            <a:ext cx="7929563" cy="32781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altLang="en-US" sz="2400" dirty="0">
                <a:latin typeface="Times New Roman" panose="02020603050405020304" pitchFamily="18" charset="0"/>
              </a:rPr>
              <a:t>	Ученики на длительный период получают разрешение пропускать букву, если не знают, какую писать. </a:t>
            </a:r>
            <a:endParaRPr lang="ru-RU" altLang="en-US" sz="2400" dirty="0">
              <a:latin typeface="Times New Roman" panose="02020603050405020304" pitchFamily="18" charset="0"/>
            </a:endParaRPr>
          </a:p>
          <a:p>
            <a:r>
              <a:rPr lang="ru-RU" altLang="en-US" sz="2400" dirty="0">
                <a:latin typeface="Times New Roman" panose="02020603050405020304" pitchFamily="18" charset="0"/>
              </a:rPr>
              <a:t>	Диктант «с дырками» может быть двух видов:</a:t>
            </a:r>
            <a:endParaRPr lang="ru-RU" altLang="en-US" sz="2400" dirty="0">
              <a:latin typeface="Times New Roman" panose="02020603050405020304" pitchFamily="18" charset="0"/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en-US" sz="2400" dirty="0">
                <a:latin typeface="Times New Roman" panose="02020603050405020304" pitchFamily="18" charset="0"/>
              </a:rPr>
              <a:t>  </a:t>
            </a:r>
            <a:r>
              <a:rPr lang="ru-RU" altLang="en-US" sz="2400" i="1" dirty="0">
                <a:latin typeface="Times New Roman" panose="02020603050405020304" pitchFamily="18" charset="0"/>
              </a:rPr>
              <a:t>Пропуски делаются везде, где есть орфограммы.</a:t>
            </a:r>
            <a:endParaRPr lang="ru-RU" altLang="en-US" sz="2400" i="1" dirty="0">
              <a:latin typeface="Times New Roman" panose="02020603050405020304" pitchFamily="18" charset="0"/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altLang="en-US" sz="2400" i="1" dirty="0">
                <a:latin typeface="Times New Roman" panose="02020603050405020304" pitchFamily="18" charset="0"/>
              </a:rPr>
              <a:t>  Пропуски делаются только там, где ученик</a:t>
            </a:r>
            <a:endParaRPr lang="ru-RU" altLang="en-US" sz="2400" i="1" dirty="0">
              <a:latin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altLang="en-US" sz="2400" i="1" dirty="0">
                <a:latin typeface="Times New Roman" panose="02020603050405020304" pitchFamily="18" charset="0"/>
              </a:rPr>
              <a:t>   сомневается в букве.</a:t>
            </a:r>
            <a:endParaRPr lang="ru-RU" altLang="en-US" sz="2400" i="1" dirty="0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alt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30" name="TextBox 2"/>
          <p:cNvSpPr txBox="1"/>
          <p:nvPr/>
        </p:nvSpPr>
        <p:spPr>
          <a:xfrm>
            <a:off x="1143000" y="714375"/>
            <a:ext cx="7572375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altLang="en-US" sz="3600" b="1" dirty="0">
                <a:latin typeface="Times New Roman" panose="02020603050405020304" pitchFamily="18" charset="0"/>
              </a:rPr>
              <a:t>Диктант с пропусками орфограмм или письмо «с дырками» или «?»</a:t>
            </a:r>
            <a:endParaRPr lang="ru-RU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229600" cy="2217738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600" b="1" dirty="0">
                <a:latin typeface="Times New Roman" panose="02020603050405020304" pitchFamily="18" charset="0"/>
              </a:rPr>
              <a:t>Какографические упражнения </a:t>
            </a:r>
            <a:br>
              <a:rPr lang="ru-RU" altLang="en-US" sz="3600" dirty="0">
                <a:latin typeface="Times New Roman" panose="02020603050405020304" pitchFamily="18" charset="0"/>
              </a:rPr>
            </a:br>
            <a:endParaRPr lang="ru-RU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ru-RU" altLang="en-US" dirty="0">
                <a:latin typeface="Times New Roman" panose="02020603050405020304" pitchFamily="18" charset="0"/>
              </a:rPr>
              <a:t>Предусматривают исправление учениками умышленно допущенных в текстах ошибочных написаний. </a:t>
            </a:r>
            <a:endParaRPr lang="ru-RU" altLang="en-US" dirty="0">
              <a:latin typeface="Times New Roman" panose="02020603050405020304" pitchFamily="18" charset="0"/>
            </a:endParaRPr>
          </a:p>
          <a:p>
            <a:pPr marL="0" indent="0" algn="ctr" eaLnBrk="1" hangingPunct="1">
              <a:buNone/>
            </a:pPr>
            <a:endParaRPr lang="ru-RU" altLang="en-US" dirty="0"/>
          </a:p>
        </p:txBody>
      </p:sp>
      <p:pic>
        <p:nvPicPr>
          <p:cNvPr id="23555" name="Picture 2" descr="https://ds02.infourok.ru/uploads/ex/0c9e/00064e2d-e1479cc3/img16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0800" y="2708275"/>
            <a:ext cx="4724400" cy="3444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TextBox 2"/>
          <p:cNvSpPr txBox="1"/>
          <p:nvPr/>
        </p:nvSpPr>
        <p:spPr>
          <a:xfrm>
            <a:off x="611188" y="1643063"/>
            <a:ext cx="8532812" cy="3416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altLang="en-US" sz="3600" dirty="0">
                <a:latin typeface="Comic Sans MS" panose="030F0702030302020204" pitchFamily="66" charset="0"/>
              </a:rPr>
              <a:t>Мы чясто ходим на соседний болшой прут лавить рыпку. Переходим его по шадкому масту. И вот мы на бирегу. На лугу у пруда растут галубые незабутки. В трафке прыгают кузнечики.</a:t>
            </a:r>
            <a:endParaRPr lang="ru-RU" altLang="en-US" sz="3600" dirty="0">
              <a:latin typeface="Comic Sans MS" panose="030F0702030302020204" pitchFamily="66" charset="0"/>
            </a:endParaRPr>
          </a:p>
        </p:txBody>
      </p:sp>
      <p:pic>
        <p:nvPicPr>
          <p:cNvPr id="24578" name="Picture 12" descr="Кот-рыболов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25" y="4429125"/>
            <a:ext cx="2643188" cy="211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Box 1"/>
          <p:cNvSpPr txBox="1"/>
          <p:nvPr/>
        </p:nvSpPr>
        <p:spPr>
          <a:xfrm>
            <a:off x="1428750" y="357188"/>
            <a:ext cx="6516688" cy="1066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32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Найди и исправь ошибки. Запиши текст правильно.</a:t>
            </a:r>
            <a:endParaRPr lang="ru-RU" altLang="en-US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Прямоугольник 1"/>
          <p:cNvSpPr/>
          <p:nvPr/>
        </p:nvSpPr>
        <p:spPr>
          <a:xfrm>
            <a:off x="1000125" y="1643063"/>
            <a:ext cx="7886700" cy="3970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altLang="en-US" sz="3600" dirty="0">
                <a:latin typeface="Comic Sans MS" panose="030F0702030302020204" pitchFamily="66" charset="0"/>
              </a:rPr>
              <a:t>Мы ч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а</a:t>
            </a:r>
            <a:r>
              <a:rPr lang="ru-RU" altLang="en-US" sz="3600" dirty="0">
                <a:latin typeface="Comic Sans MS" panose="030F0702030302020204" pitchFamily="66" charset="0"/>
              </a:rPr>
              <a:t>сто ходим на соседний бол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ь</a:t>
            </a:r>
            <a:r>
              <a:rPr lang="ru-RU" altLang="en-US" sz="3600" dirty="0">
                <a:latin typeface="Comic Sans MS" panose="030F0702030302020204" pitchFamily="66" charset="0"/>
              </a:rPr>
              <a:t>шой пру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д</a:t>
            </a:r>
            <a:r>
              <a:rPr lang="ru-RU" altLang="en-US" sz="3600" dirty="0">
                <a:latin typeface="Comic Sans MS" panose="030F0702030302020204" pitchFamily="66" charset="0"/>
              </a:rPr>
              <a:t> л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о</a:t>
            </a:r>
            <a:r>
              <a:rPr lang="ru-RU" altLang="en-US" sz="3600" dirty="0">
                <a:latin typeface="Comic Sans MS" panose="030F0702030302020204" pitchFamily="66" charset="0"/>
              </a:rPr>
              <a:t>вить ры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б</a:t>
            </a:r>
            <a:r>
              <a:rPr lang="ru-RU" altLang="en-US" sz="3600" dirty="0">
                <a:latin typeface="Comic Sans MS" panose="030F0702030302020204" pitchFamily="66" charset="0"/>
              </a:rPr>
              <a:t>ку. Переходим его по ша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т</a:t>
            </a:r>
            <a:r>
              <a:rPr lang="ru-RU" altLang="en-US" sz="3600" dirty="0">
                <a:latin typeface="Comic Sans MS" panose="030F0702030302020204" pitchFamily="66" charset="0"/>
              </a:rPr>
              <a:t>кому м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о</a:t>
            </a:r>
            <a:r>
              <a:rPr lang="ru-RU" altLang="en-US" sz="3600" dirty="0">
                <a:latin typeface="Comic Sans MS" panose="030F0702030302020204" pitchFamily="66" charset="0"/>
              </a:rPr>
              <a:t>сту. И вот мы на б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е</a:t>
            </a:r>
            <a:r>
              <a:rPr lang="ru-RU" altLang="en-US" sz="3600" dirty="0">
                <a:latin typeface="Comic Sans MS" panose="030F0702030302020204" pitchFamily="66" charset="0"/>
              </a:rPr>
              <a:t>регу. На лугу упруда растут г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о</a:t>
            </a:r>
            <a:r>
              <a:rPr lang="ru-RU" altLang="en-US" sz="3600" dirty="0">
                <a:latin typeface="Comic Sans MS" panose="030F0702030302020204" pitchFamily="66" charset="0"/>
              </a:rPr>
              <a:t>лубые незабу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д</a:t>
            </a:r>
            <a:r>
              <a:rPr lang="ru-RU" altLang="en-US" sz="3600" dirty="0">
                <a:latin typeface="Comic Sans MS" panose="030F0702030302020204" pitchFamily="66" charset="0"/>
              </a:rPr>
              <a:t>ки. В тра</a:t>
            </a:r>
            <a:r>
              <a:rPr lang="ru-RU" altLang="en-US" sz="3600" dirty="0">
                <a:solidFill>
                  <a:srgbClr val="00B050"/>
                </a:solidFill>
                <a:latin typeface="Comic Sans MS" panose="030F0702030302020204" pitchFamily="66" charset="0"/>
              </a:rPr>
              <a:t>в</a:t>
            </a:r>
            <a:r>
              <a:rPr lang="ru-RU" altLang="en-US" sz="3600" dirty="0">
                <a:latin typeface="Comic Sans MS" panose="030F0702030302020204" pitchFamily="66" charset="0"/>
              </a:rPr>
              <a:t>ке прыгают кузнечики.</a:t>
            </a:r>
            <a:endParaRPr lang="ru-RU" altLang="en-US" sz="3600" dirty="0">
              <a:latin typeface="Comic Sans MS" panose="030F0702030302020204" pitchFamily="66" charset="0"/>
            </a:endParaRPr>
          </a:p>
        </p:txBody>
      </p:sp>
      <p:sp>
        <p:nvSpPr>
          <p:cNvPr id="25602" name="TextBox 2"/>
          <p:cNvSpPr txBox="1"/>
          <p:nvPr/>
        </p:nvSpPr>
        <p:spPr>
          <a:xfrm>
            <a:off x="1857375" y="571500"/>
            <a:ext cx="557212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altLang="en-US" sz="32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Проверяем:</a:t>
            </a:r>
            <a:endParaRPr lang="ru-RU" altLang="en-US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Содержимое 2"/>
          <p:cNvSpPr txBox="1"/>
          <p:nvPr/>
        </p:nvSpPr>
        <p:spPr>
          <a:xfrm>
            <a:off x="714375" y="500063"/>
            <a:ext cx="8429625" cy="5748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ctr"/>
            <a:r>
              <a:rPr lang="ru-RU" altLang="en-US" sz="2800" dirty="0">
                <a:latin typeface="Calibri" panose="020F0502020204030204" pitchFamily="34" charset="0"/>
              </a:rPr>
              <a:t>Дети должны не только найти и исправить ошибки, но и определить вид ошибки, распределить слова </a:t>
            </a:r>
            <a:endParaRPr lang="ru-RU" altLang="en-US" sz="2800" dirty="0">
              <a:latin typeface="Calibri" panose="020F0502020204030204" pitchFamily="34" charset="0"/>
            </a:endParaRPr>
          </a:p>
          <a:p>
            <a:pPr marL="342900" indent="-342900" algn="ctr"/>
            <a:r>
              <a:rPr lang="ru-RU" altLang="en-US" sz="2800" dirty="0">
                <a:latin typeface="Calibri" panose="020F0502020204030204" pitchFamily="34" charset="0"/>
              </a:rPr>
              <a:t>(памятки для работы над ошибками)</a:t>
            </a:r>
            <a:endParaRPr lang="ru-RU" altLang="en-US" sz="2800" dirty="0"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26627" name="Table 26626"/>
          <p:cNvGraphicFramePr/>
          <p:nvPr/>
        </p:nvGraphicFramePr>
        <p:xfrm>
          <a:off x="571500" y="2143125"/>
          <a:ext cx="8286750" cy="3316288"/>
        </p:xfrm>
        <a:graphic>
          <a:graphicData uri="http://schemas.openxmlformats.org/drawingml/2006/table">
            <a:tbl>
              <a:tblPr/>
              <a:tblGrid>
                <a:gridCol w="1357313"/>
                <a:gridCol w="1285875"/>
                <a:gridCol w="1357312"/>
                <a:gridCol w="1285875"/>
                <a:gridCol w="1571625"/>
                <a:gridCol w="1428750"/>
              </a:tblGrid>
              <a:tr h="9144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Безударная </a:t>
                      </a:r>
                      <a:endParaRPr b="1" dirty="0"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гласная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Парные</a:t>
                      </a:r>
                      <a:endParaRPr b="1" dirty="0"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согласные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Словарные</a:t>
                      </a:r>
                      <a:endParaRPr b="1" dirty="0"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слова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Предлоги</a:t>
                      </a:r>
                      <a:endParaRPr b="1" dirty="0"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приставки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Ча-ща, чу-щу, </a:t>
                      </a:r>
                      <a:endParaRPr b="1" dirty="0"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жи-  ши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latin typeface="Calibri" panose="020F0502020204030204" pitchFamily="34" charset="0"/>
                        </a:rPr>
                        <a:t>ь – показатель мягкости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6000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ловить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пруд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берегу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у пруда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часто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большой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01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мосту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рыбку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голубые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000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шаткому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000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травке</a:t>
                      </a: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91439" marR="91439" marT="45710" marB="4571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ru-RU" altLang="en-US" sz="3200" b="1" dirty="0">
                <a:latin typeface="Times New Roman" panose="02020603050405020304" pitchFamily="18" charset="0"/>
              </a:rPr>
              <a:t>Работа над ошибками</a:t>
            </a:r>
            <a:r>
              <a:rPr lang="ru-RU" altLang="en-US" b="1" dirty="0"/>
              <a:t> </a:t>
            </a:r>
            <a:br>
              <a:rPr lang="ru-RU" altLang="en-US" dirty="0"/>
            </a:br>
            <a:endParaRPr lang="ru-RU" altLang="en-US" dirty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145088"/>
          </a:xfrm>
          <a:ln/>
        </p:spPr>
        <p:txBody>
          <a:bodyPr vert="horz" wrap="square" lIns="91440" tIns="45720" rIns="91440" bIns="45720" anchor="t" anchorCtr="0"/>
          <a:p>
            <a:pPr marL="0" indent="0" algn="just" eaLnBrk="1" hangingPunct="1">
              <a:buNone/>
            </a:pPr>
            <a:r>
              <a:rPr lang="ru-RU" altLang="en-US" sz="2800" dirty="0">
                <a:latin typeface="Times New Roman" panose="02020603050405020304" pitchFamily="18" charset="0"/>
              </a:rPr>
              <a:t>      Начиная с 1 (2) класса, при проверке любой работы ошибки в словах на пройденные правила не исправлять, вместо этого ставить  на полях палочку (у более слабых учеников – номер орфограммы), а в конце работы – вместо отметки точку. </a:t>
            </a:r>
            <a:endParaRPr lang="ru-RU" altLang="en-US" sz="2800" dirty="0">
              <a:latin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en-US" sz="2800" dirty="0">
                <a:latin typeface="Times New Roman" panose="02020603050405020304" pitchFamily="18" charset="0"/>
              </a:rPr>
              <a:t>       Ученик, получив работу без отметки, принимается за поиск ошибок в той строке, где на полях поставлена палочка (или номер орфограммы).       Затем слово, в котором была допущена ошибка, ученик выписывает внизу под работой и выполняет работу над ошибками. </a:t>
            </a:r>
            <a:endParaRPr lang="ru-RU" alt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Содержимое 3"/>
          <p:cNvSpPr txBox="1"/>
          <p:nvPr/>
        </p:nvSpPr>
        <p:spPr>
          <a:xfrm>
            <a:off x="785813" y="1643063"/>
            <a:ext cx="7497762" cy="480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«Третий лишний»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«Молчанка»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«Орфографический мячик»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«Огоньки»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«Кто быстрее»</a:t>
            </a:r>
            <a:endParaRPr lang="ru-RU" altLang="en-US" sz="3200" dirty="0">
              <a:latin typeface="Times New Roman" panose="02020603050405020304" pitchFamily="18" charset="0"/>
            </a:endParaRPr>
          </a:p>
          <a:p>
            <a:pPr marL="595630" indent="-5143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altLang="en-US" sz="3200" dirty="0">
                <a:latin typeface="Times New Roman" panose="02020603050405020304" pitchFamily="18" charset="0"/>
              </a:rPr>
              <a:t>«Орфографическое лото»</a:t>
            </a:r>
            <a:endParaRPr lang="ru-RU" alt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74" name="Прямоугольник 2"/>
          <p:cNvSpPr/>
          <p:nvPr/>
        </p:nvSpPr>
        <p:spPr>
          <a:xfrm>
            <a:off x="2143125" y="785813"/>
            <a:ext cx="461327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ru-RU" altLang="en-US" sz="3600" b="1" dirty="0">
                <a:latin typeface="Times New Roman" panose="02020603050405020304" pitchFamily="18" charset="0"/>
              </a:rPr>
              <a:t>Дидактические игры</a:t>
            </a:r>
            <a:endParaRPr lang="ru-RU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571500" y="285750"/>
            <a:ext cx="7900988" cy="5929313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spcBef>
                <a:spcPct val="0"/>
              </a:spcBef>
              <a:buNone/>
            </a:pPr>
            <a:br>
              <a:rPr lang="ru-RU" altLang="en-US" sz="2000" dirty="0">
                <a:latin typeface="Times New Roman" panose="02020603050405020304" pitchFamily="18" charset="0"/>
              </a:rPr>
            </a:br>
            <a:r>
              <a:rPr lang="ru-RU" altLang="en-US" sz="2000" b="1" dirty="0">
                <a:latin typeface="Times New Roman" panose="02020603050405020304" pitchFamily="18" charset="0"/>
              </a:rPr>
              <a:t>«Третий лишний»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dirty="0">
                <a:latin typeface="Times New Roman" panose="02020603050405020304" pitchFamily="18" charset="0"/>
              </a:rPr>
              <a:t>Учитель произносит слова, а дети находят лишнее слово.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b="1" dirty="0">
                <a:latin typeface="Times New Roman" panose="02020603050405020304" pitchFamily="18" charset="0"/>
              </a:rPr>
              <a:t>«Молчанка»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dirty="0">
                <a:latin typeface="Times New Roman" panose="02020603050405020304" pitchFamily="18" charset="0"/>
              </a:rPr>
              <a:t>Работа с веером.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b="1" dirty="0">
                <a:latin typeface="Times New Roman" panose="02020603050405020304" pitchFamily="18" charset="0"/>
              </a:rPr>
              <a:t>«Орфографический мячик»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dirty="0">
                <a:latin typeface="Times New Roman" panose="02020603050405020304" pitchFamily="18" charset="0"/>
              </a:rPr>
              <a:t>Ученик, поймав мячик, называет слово на указанную учителем орфограмму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b="1" dirty="0">
                <a:latin typeface="Times New Roman" panose="02020603050405020304" pitchFamily="18" charset="0"/>
              </a:rPr>
              <a:t>«Кто быстрее»</a:t>
            </a:r>
            <a:br>
              <a:rPr lang="ru-RU" altLang="en-US" sz="2000" dirty="0">
                <a:latin typeface="Times New Roman" panose="02020603050405020304" pitchFamily="18" charset="0"/>
              </a:rPr>
            </a:br>
            <a:r>
              <a:rPr lang="ru-RU" altLang="en-US" sz="2000" dirty="0">
                <a:latin typeface="Times New Roman" panose="02020603050405020304" pitchFamily="18" charset="0"/>
              </a:rPr>
              <a:t>Учитель произносит слова, а дети должны хлопнуть в ладошки, как только услышат звук, которому при письме нельзя доверять. </a:t>
            </a:r>
            <a:br>
              <a:rPr lang="ru-RU" altLang="en-US" sz="2000" dirty="0">
                <a:latin typeface="Times New Roman" panose="02020603050405020304" pitchFamily="18" charset="0"/>
              </a:rPr>
            </a:br>
            <a:r>
              <a:rPr lang="ru-RU" altLang="en-US" sz="2000" b="1" dirty="0">
                <a:latin typeface="Times New Roman" panose="02020603050405020304" pitchFamily="18" charset="0"/>
              </a:rPr>
              <a:t> «Огоньки» 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dirty="0">
                <a:latin typeface="Times New Roman" panose="02020603050405020304" pitchFamily="18" charset="0"/>
              </a:rPr>
              <a:t>Ученики должны зажечь красный огонёк, как только найдут ''опасное место''. 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b="1" dirty="0">
                <a:latin typeface="Times New Roman" panose="02020603050405020304" pitchFamily="18" charset="0"/>
              </a:rPr>
              <a:t>«Орфографическое лото»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altLang="en-US" sz="2000" dirty="0">
                <a:latin typeface="Times New Roman" panose="02020603050405020304" pitchFamily="18" charset="0"/>
              </a:rPr>
              <a:t>Учитель произносит слова, а ученики должны закрыть на карточке услышанную орфограмму.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br>
              <a:rPr lang="ru-RU" altLang="en-US" sz="2000" dirty="0">
                <a:latin typeface="Times New Roman" panose="02020603050405020304" pitchFamily="18" charset="0"/>
              </a:rPr>
            </a:br>
            <a:endParaRPr lang="ru-RU" altLang="en-US" sz="2000" dirty="0"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br>
              <a:rPr lang="ru-RU" altLang="en-US" sz="2000" dirty="0">
                <a:latin typeface="Times New Roman" panose="02020603050405020304" pitchFamily="18" charset="0"/>
              </a:rPr>
            </a:br>
            <a:r>
              <a:rPr lang="ru-RU" altLang="en-US" sz="2000" dirty="0">
                <a:latin typeface="Times New Roman" panose="02020603050405020304" pitchFamily="18" charset="0"/>
              </a:rPr>
              <a:t> </a:t>
            </a:r>
            <a:br>
              <a:rPr lang="ru-RU" altLang="en-US" dirty="0"/>
            </a:br>
            <a:endParaRPr lang="ru-RU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Объект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78472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ru-RU" altLang="en-US" dirty="0">
                <a:latin typeface="Times New Roman" panose="02020603050405020304" pitchFamily="18" charset="0"/>
              </a:rPr>
              <a:t>   </a:t>
            </a:r>
            <a:r>
              <a:rPr lang="ru-RU" altLang="en-US" sz="3600" dirty="0">
                <a:latin typeface="Times New Roman" panose="02020603050405020304" pitchFamily="18" charset="0"/>
              </a:rPr>
              <a:t>Кропотливый ежедневный труд учителя, ученика, родителей, психолога над развитием орфографической зоркости позволит добиться высокого качества обучения.</a:t>
            </a:r>
            <a:endParaRPr lang="ru-RU" altLang="en-US" dirty="0">
              <a:latin typeface="Times New Roman" panose="02020603050405020304" pitchFamily="18" charset="0"/>
            </a:endParaRPr>
          </a:p>
          <a:p>
            <a:pPr eaLnBrk="1" hangingPunct="1">
              <a:buNone/>
            </a:pPr>
            <a:endParaRPr lang="ru-RU" altLang="en-US" sz="2800" dirty="0">
              <a:latin typeface="Times New Roman" panose="02020603050405020304" pitchFamily="18" charset="0"/>
            </a:endParaRPr>
          </a:p>
          <a:p>
            <a:pPr eaLnBrk="1" hangingPunct="1"/>
            <a:endParaRPr lang="ru-RU" altLang="en-US" dirty="0"/>
          </a:p>
        </p:txBody>
      </p:sp>
      <p:pic>
        <p:nvPicPr>
          <p:cNvPr id="30722" name="Picture 2" descr="http://images.easyfreeclipart.com/49/studying-girl-clip-art-49910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10138" y="3933825"/>
            <a:ext cx="3017837" cy="2268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1"/>
          <p:cNvSpPr/>
          <p:nvPr/>
        </p:nvSpPr>
        <p:spPr>
          <a:xfrm>
            <a:off x="357188" y="803275"/>
            <a:ext cx="8358187" cy="17827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ru-RU" altLang="en-US" sz="2800" dirty="0">
                <a:solidFill>
                  <a:srgbClr val="333333"/>
                </a:solidFill>
                <a:latin typeface="Times New Roman" panose="02020603050405020304" pitchFamily="18" charset="0"/>
              </a:rPr>
              <a:t>	</a:t>
            </a:r>
            <a:r>
              <a:rPr lang="ru-RU" altLang="en-US" sz="2600" dirty="0">
                <a:latin typeface="Times New Roman" panose="02020603050405020304" pitchFamily="18" charset="0"/>
              </a:rPr>
              <a:t>С началом обучения в школе у некоторых детей вдруг обнаруживаются проблемы с чтением и письмом. Ребята часто допускают орфографические ошибк</a:t>
            </a:r>
            <a:r>
              <a:rPr lang="ru-RU" altLang="en-US" sz="2600" dirty="0">
                <a:solidFill>
                  <a:srgbClr val="333333"/>
                </a:solidFill>
                <a:latin typeface="Times New Roman" panose="02020603050405020304" pitchFamily="18" charset="0"/>
              </a:rPr>
              <a:t>и</a:t>
            </a:r>
            <a:r>
              <a:rPr lang="ru-RU" altLang="en-US" sz="2800" dirty="0">
                <a:solidFill>
                  <a:srgbClr val="333333"/>
                </a:solidFill>
                <a:latin typeface="Times New Roman" panose="02020603050405020304" pitchFamily="18" charset="0"/>
              </a:rPr>
              <a:t>. </a:t>
            </a:r>
            <a:endParaRPr lang="ru-RU" altLang="en-US" sz="28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r>
              <a:rPr lang="ru-RU" altLang="en-US" sz="2800" dirty="0">
                <a:solidFill>
                  <a:srgbClr val="333333"/>
                </a:solidFill>
                <a:latin typeface="Times New Roman" panose="02020603050405020304" pitchFamily="18" charset="0"/>
              </a:rPr>
              <a:t>	</a:t>
            </a:r>
            <a:endParaRPr lang="ru-RU" alt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98" name="Прямоугольник 3"/>
          <p:cNvSpPr/>
          <p:nvPr/>
        </p:nvSpPr>
        <p:spPr>
          <a:xfrm>
            <a:off x="500063" y="2357438"/>
            <a:ext cx="8286750" cy="329184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ru-RU" altLang="en-US" sz="2600" b="1" dirty="0">
                <a:latin typeface="Times New Roman" panose="02020603050405020304" pitchFamily="18" charset="0"/>
              </a:rPr>
              <a:t>   Орфографической грамотности </a:t>
            </a:r>
            <a:r>
              <a:rPr lang="ru-RU" altLang="en-US" sz="2600" dirty="0">
                <a:latin typeface="Times New Roman" panose="02020603050405020304" pitchFamily="18" charset="0"/>
              </a:rPr>
              <a:t>в обучении русскому языку отводится главная роль. Грамотное письмо предполагает освоение орфографии, то есть умение увидеть орфограмму, соотнести с правилом, с грамматической основой. Это умение замечать орфограммы мы называем </a:t>
            </a:r>
            <a:r>
              <a:rPr lang="ru-RU" altLang="en-US" sz="2600" b="1" dirty="0">
                <a:latin typeface="Times New Roman" panose="02020603050405020304" pitchFamily="18" charset="0"/>
              </a:rPr>
              <a:t>орфографической  зоркостью.</a:t>
            </a:r>
            <a:endParaRPr lang="ru-RU" altLang="en-US" sz="2600" dirty="0">
              <a:latin typeface="Times New Roman" panose="02020603050405020304" pitchFamily="18" charset="0"/>
            </a:endParaRPr>
          </a:p>
          <a:p>
            <a:endParaRPr lang="ru-RU" altLang="en-US" sz="2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 flipH="1">
            <a:off x="6969125" y="2492375"/>
            <a:ext cx="1573213" cy="1404938"/>
          </a:xfrm>
          <a:ln/>
        </p:spPr>
        <p:txBody>
          <a:bodyPr anchor="ctr" anchorCtr="0"/>
          <a:p>
            <a:r>
              <a:rPr lang="ru-RU" altLang="en-US" sz="5400"/>
              <a:t>!</a:t>
            </a:r>
            <a:endParaRPr lang="ru-RU" altLang="en-US" sz="540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1187450" y="2708275"/>
            <a:ext cx="7321550" cy="1784350"/>
          </a:xfrm>
          <a:ln/>
        </p:spPr>
        <p:txBody>
          <a:bodyPr anchor="t" anchorCtr="0"/>
          <a:p>
            <a:pPr marL="0" indent="0">
              <a:buNone/>
            </a:pPr>
            <a:r>
              <a:rPr lang="ru-RU" altLang="en-US" sz="5400"/>
              <a:t>Спасибо за внимание</a:t>
            </a:r>
            <a:endParaRPr lang="ru-RU" altLang="en-US" sz="5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Заголовок 1"/>
          <p:cNvSpPr>
            <a:spLocks noGrp="1"/>
          </p:cNvSpPr>
          <p:nvPr>
            <p:ph type="title"/>
          </p:nvPr>
        </p:nvSpPr>
        <p:spPr>
          <a:xfrm>
            <a:off x="785813" y="571500"/>
            <a:ext cx="7929562" cy="5214938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br>
              <a:rPr lang="ru-RU" altLang="en-US" sz="3400" dirty="0">
                <a:latin typeface="Times New Roman" panose="02020603050405020304" pitchFamily="18" charset="0"/>
              </a:rPr>
            </a:br>
            <a:br>
              <a:rPr lang="ru-RU" altLang="en-US" sz="3400" dirty="0">
                <a:latin typeface="Times New Roman" panose="02020603050405020304" pitchFamily="18" charset="0"/>
              </a:rPr>
            </a:br>
            <a:r>
              <a:rPr lang="ru-RU" altLang="en-US" sz="3600" b="1" u="sng" dirty="0">
                <a:latin typeface="Times New Roman" panose="02020603050405020304" pitchFamily="18" charset="0"/>
              </a:rPr>
              <a:t>Орфографическая зоркость</a:t>
            </a:r>
            <a:r>
              <a:rPr lang="ru-RU" altLang="en-US" sz="3200" dirty="0">
                <a:latin typeface="Times New Roman" panose="02020603050405020304" pitchFamily="18" charset="0"/>
              </a:rPr>
              <a:t> – это умение оценивать каждый звук слова, т.е. различать, какой звук в сильной позиции, а какой – в слабой, и, следовательно, какой однозначно указывает на букву, а какой может быть обозначен разными буквами при том же звучании. </a:t>
            </a:r>
            <a:br>
              <a:rPr lang="ru-RU" altLang="en-US" sz="3200" dirty="0">
                <a:latin typeface="Times New Roman" panose="02020603050405020304" pitchFamily="18" charset="0"/>
              </a:rPr>
            </a:br>
            <a:r>
              <a:rPr lang="ru-RU" altLang="en-US" sz="3200" dirty="0">
                <a:latin typeface="Times New Roman" panose="02020603050405020304" pitchFamily="18" charset="0"/>
              </a:rPr>
              <a:t>В умении обнаруживать звук, находящийся в слабой позиции, прежде всего и состоит </a:t>
            </a:r>
            <a:r>
              <a:rPr lang="ru-RU" altLang="en-US" sz="3200" b="1" dirty="0">
                <a:latin typeface="Times New Roman" panose="02020603050405020304" pitchFamily="18" charset="0"/>
              </a:rPr>
              <a:t>орфографическая зоркость. </a:t>
            </a:r>
            <a:br>
              <a:rPr lang="ru-RU" altLang="en-US" sz="3600" dirty="0"/>
            </a:br>
            <a:br>
              <a:rPr lang="ru-RU" altLang="en-US" sz="3600" dirty="0"/>
            </a:br>
            <a:endParaRPr lang="ru-RU" alt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Заголовок 1"/>
          <p:cNvSpPr>
            <a:spLocks noGrp="1"/>
          </p:cNvSpPr>
          <p:nvPr>
            <p:ph type="title"/>
          </p:nvPr>
        </p:nvSpPr>
        <p:spPr>
          <a:xfrm>
            <a:off x="571500" y="1071563"/>
            <a:ext cx="8229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br>
              <a:rPr lang="ru-RU" altLang="en-US" sz="3200" b="1" dirty="0">
                <a:latin typeface="Times New Roman" panose="02020603050405020304" pitchFamily="18" charset="0"/>
              </a:rPr>
            </a:br>
            <a:r>
              <a:rPr lang="ru-RU" altLang="en-US" sz="3200" b="1" dirty="0">
                <a:latin typeface="Times New Roman" panose="02020603050405020304" pitchFamily="18" charset="0"/>
              </a:rPr>
              <a:t>Возможные психологические </a:t>
            </a:r>
            <a:r>
              <a:rPr lang="ru-RU" altLang="en-US" sz="3200" b="1" i="1" dirty="0">
                <a:latin typeface="Times New Roman" panose="02020603050405020304" pitchFamily="18" charset="0"/>
              </a:rPr>
              <a:t>причины неразвитости</a:t>
            </a:r>
            <a:r>
              <a:rPr lang="ru-RU" altLang="en-US" sz="3200" b="1" dirty="0">
                <a:latin typeface="Times New Roman" panose="02020603050405020304" pitchFamily="18" charset="0"/>
              </a:rPr>
              <a:t> орфографической зоркости:</a:t>
            </a:r>
            <a:br>
              <a:rPr lang="ru-RU" altLang="en-US" sz="3200" b="1" dirty="0">
                <a:latin typeface="Times New Roman" panose="02020603050405020304" pitchFamily="18" charset="0"/>
              </a:rPr>
            </a:br>
            <a:br>
              <a:rPr lang="ru-RU" altLang="en-US" sz="3200" b="1" dirty="0">
                <a:latin typeface="Times New Roman" panose="02020603050405020304" pitchFamily="18" charset="0"/>
              </a:rPr>
            </a:br>
            <a:br>
              <a:rPr lang="ru-RU" altLang="en-US" sz="3200" b="1" dirty="0">
                <a:latin typeface="Times New Roman" panose="02020603050405020304" pitchFamily="18" charset="0"/>
              </a:rPr>
            </a:br>
            <a:r>
              <a:rPr lang="ru-RU" altLang="en-US" sz="3200" b="1" dirty="0">
                <a:latin typeface="Times New Roman" panose="02020603050405020304" pitchFamily="18" charset="0"/>
              </a:rPr>
              <a:t> </a:t>
            </a:r>
            <a:br>
              <a:rPr lang="ru-RU" altLang="en-US" sz="3200" b="1" dirty="0">
                <a:latin typeface="Times New Roman" panose="02020603050405020304" pitchFamily="18" charset="0"/>
              </a:rPr>
            </a:br>
            <a:endParaRPr lang="ru-RU" altLang="en-US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4438" y="1643063"/>
            <a:ext cx="3429000" cy="20716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lang="ru-RU" sz="2800" strike="noStrike" noProof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800" strike="noStrike" noProof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изкий уровень развития произвольности внимания</a:t>
            </a:r>
            <a:endParaRPr sz="2800" strike="noStrike" noProof="1" dirty="0">
              <a:latin typeface="Calibri" panose="020F050202020403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625" y="4000500"/>
            <a:ext cx="3571875" cy="22145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lang="ru-RU" sz="24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4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есформированность приёмов учебной деятельности </a:t>
            </a:r>
            <a:r>
              <a:rPr sz="2400" i="1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(самоконтроля, умения</a:t>
            </a:r>
            <a:endParaRPr sz="2400" i="1" strike="noStrike" noProof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1" fontAlgn="base" hangingPunct="1">
              <a:buNone/>
            </a:pPr>
            <a:r>
              <a:rPr sz="2400" i="1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действовать по правилу)</a:t>
            </a:r>
            <a:endParaRPr sz="2400" i="1" strike="noStrike" noProof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25" y="1643063"/>
            <a:ext cx="3429000" cy="20716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lang="ru-RU" sz="28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8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изкий уровень объёма и распределения внимания</a:t>
            </a:r>
            <a:endParaRPr sz="2800"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38" y="4000500"/>
            <a:ext cx="3500438" cy="22145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</a:lstStyle>
          <a:p>
            <a:pPr lvl="0" algn="ctr" eaLnBrk="1" fontAlgn="base" hangingPunct="1">
              <a:buNone/>
            </a:pPr>
            <a:r>
              <a:rPr lang="ru-RU" sz="28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800" strike="noStrike" noProof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изкий уровень развития кратковременной памяти.</a:t>
            </a:r>
            <a:endParaRPr sz="2800"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3"/>
          <p:cNvSpPr txBox="1"/>
          <p:nvPr/>
        </p:nvSpPr>
        <p:spPr>
          <a:xfrm>
            <a:off x="428625" y="642938"/>
            <a:ext cx="8486775" cy="500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</a:pPr>
            <a:r>
              <a:rPr lang="ru-RU" altLang="en-US" sz="2800" dirty="0">
                <a:latin typeface="Times New Roman" panose="02020603050405020304" pitchFamily="18" charset="0"/>
              </a:rPr>
              <a:t>    </a:t>
            </a:r>
            <a:r>
              <a:rPr lang="ru-RU" altLang="en-US" sz="2800" b="1" dirty="0">
                <a:latin typeface="Times New Roman" panose="02020603050405020304" pitchFamily="18" charset="0"/>
              </a:rPr>
              <a:t>Причинами орфографической безграмотности </a:t>
            </a:r>
            <a:r>
              <a:rPr lang="ru-RU" altLang="en-US" sz="2800" dirty="0">
                <a:latin typeface="Times New Roman" panose="02020603050405020304" pitchFamily="18" charset="0"/>
              </a:rPr>
              <a:t>могут служить не только психофизиологические проблемы, которые обусловлены стойкими нарушениями высших психических функций, но и такие как:</a:t>
            </a:r>
            <a:endParaRPr lang="ru-RU" altLang="en-US" sz="2800" dirty="0">
              <a:latin typeface="Times New Roman" panose="02020603050405020304" pitchFamily="18" charset="0"/>
            </a:endParaRPr>
          </a:p>
          <a:p>
            <a:pPr marL="8001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ru-RU" altLang="en-US" sz="2800" i="1" dirty="0">
                <a:latin typeface="Times New Roman" panose="02020603050405020304" pitchFamily="18" charset="0"/>
              </a:rPr>
              <a:t>Отсутствие положительной мотивации</a:t>
            </a:r>
            <a:endParaRPr lang="ru-RU" altLang="en-US" sz="2800" i="1" dirty="0">
              <a:latin typeface="Times New Roman" panose="02020603050405020304" pitchFamily="18" charset="0"/>
            </a:endParaRPr>
          </a:p>
          <a:p>
            <a:pPr marL="8001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ru-RU" altLang="en-US" sz="2800" i="1" dirty="0">
                <a:latin typeface="Times New Roman" panose="02020603050405020304" pitchFamily="18" charset="0"/>
              </a:rPr>
              <a:t>Несформированность  звуко-буквенного анализа и синтеза</a:t>
            </a:r>
            <a:endParaRPr lang="ru-RU" altLang="en-US" sz="2800" i="1" dirty="0">
              <a:latin typeface="Times New Roman" panose="02020603050405020304" pitchFamily="18" charset="0"/>
            </a:endParaRPr>
          </a:p>
          <a:p>
            <a:pPr marL="800100" lvl="1" indent="-342900" eaLnBrk="1" hangingPunct="1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ru-RU" altLang="en-US" sz="2800" i="1" dirty="0">
                <a:latin typeface="Times New Roman" panose="02020603050405020304" pitchFamily="18" charset="0"/>
              </a:rPr>
              <a:t>Слабая коммуникативная активность у детей</a:t>
            </a:r>
            <a:endParaRPr lang="ru-RU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Заголовок 1"/>
          <p:cNvSpPr>
            <a:spLocks noGrp="1"/>
          </p:cNvSpPr>
          <p:nvPr>
            <p:ph type="title"/>
          </p:nvPr>
        </p:nvSpPr>
        <p:spPr>
          <a:xfrm>
            <a:off x="914400" y="571500"/>
            <a:ext cx="8229600" cy="1714500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br>
              <a:rPr lang="ru-RU" altLang="en-US" sz="3600" dirty="0"/>
            </a:br>
            <a:br>
              <a:rPr lang="ru-RU" altLang="en-US" sz="3600" dirty="0"/>
            </a:br>
            <a:br>
              <a:rPr lang="ru-RU" altLang="en-US" sz="3600" dirty="0"/>
            </a:br>
            <a:br>
              <a:rPr lang="ru-RU" altLang="en-US" sz="3600" dirty="0"/>
            </a:br>
            <a:br>
              <a:rPr lang="ru-RU" altLang="en-US" sz="3600" dirty="0"/>
            </a:br>
            <a:br>
              <a:rPr lang="ru-RU" altLang="en-US" sz="3600" dirty="0"/>
            </a:br>
            <a:r>
              <a:rPr lang="ru-RU" altLang="en-US" sz="3600" dirty="0"/>
              <a:t>    </a:t>
            </a:r>
            <a:r>
              <a:rPr lang="ru-RU" altLang="en-US" sz="3600" b="1" dirty="0">
                <a:latin typeface="Times New Roman" panose="02020603050405020304" pitchFamily="18" charset="0"/>
              </a:rPr>
              <a:t>Орфографическая зоркость </a:t>
            </a:r>
            <a:r>
              <a:rPr lang="ru-RU" altLang="en-US" sz="3600" dirty="0">
                <a:latin typeface="Times New Roman" panose="02020603050405020304" pitchFamily="18" charset="0"/>
              </a:rPr>
              <a:t>развивается постепенно, в процессе выполнения разнообразных упражнений, обеспечивающих</a:t>
            </a:r>
            <a:r>
              <a:rPr lang="ru-RU" altLang="en-US" sz="3600" b="1" dirty="0">
                <a:latin typeface="Times New Roman" panose="02020603050405020304" pitchFamily="18" charset="0"/>
              </a:rPr>
              <a:t> </a:t>
            </a:r>
            <a:r>
              <a:rPr lang="ru-RU" altLang="en-US" sz="3600" dirty="0">
                <a:latin typeface="Times New Roman" panose="02020603050405020304" pitchFamily="18" charset="0"/>
              </a:rPr>
              <a:t>зрительное, слуховое, артикуляционное, моторное восприятие и запоминание орфографического </a:t>
            </a:r>
            <a:br>
              <a:rPr lang="ru-RU" altLang="en-US" sz="3600" dirty="0">
                <a:latin typeface="Times New Roman" panose="02020603050405020304" pitchFamily="18" charset="0"/>
              </a:rPr>
            </a:br>
            <a:r>
              <a:rPr lang="ru-RU" altLang="en-US" sz="3600" dirty="0">
                <a:latin typeface="Times New Roman" panose="02020603050405020304" pitchFamily="18" charset="0"/>
              </a:rPr>
              <a:t>материала. </a:t>
            </a:r>
            <a:endParaRPr lang="ru-RU" alt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3555" name="Picture 3" descr="https://detsad87.nethouse.ru/static/img/0000/0002/4137/24137744.snjl5pvp78.W665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857884" y="4286256"/>
            <a:ext cx="2786078" cy="2061281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2"/>
          <p:cNvSpPr/>
          <p:nvPr/>
        </p:nvSpPr>
        <p:spPr>
          <a:xfrm>
            <a:off x="428625" y="357188"/>
            <a:ext cx="8358188" cy="58785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/>
            <a:r>
              <a:rPr lang="ru-RU" altLang="en-US" sz="28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Формирование орфографической зоркости младших школьников проходит в 3 этапа.</a:t>
            </a:r>
            <a:endParaRPr lang="ru-RU" altLang="en-US" sz="2800" b="1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ru-RU" altLang="en-US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Первый этап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 -  соотношение звучащих единиц речи и графических единиц письма, то есть соотношение звуков и букв. Данное направление реализуется в процессе обучения грамоте, когда дети выделяют из слова звук, артикулируют его, учатся произносить в различных позициях.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Особое внимание на этом этапе следует отвести работе с ударением. 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ru-RU" altLang="en-US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Второй этап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 -  запоминание графического состава слова, его зрительного образа. Запоминание 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 важнейший элемент усвоения орфографии 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происходит также на основе звуко-буквенного анализа. Этот этап работы формирует у учащихся представление о том, что звуки в русском языке могут находиться в сильной и слабой позиции, учит различать, какой звук находится в сильной позиции, а какой 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 в слабой. </a:t>
            </a:r>
            <a:endParaRPr lang="ru-RU" altLang="en-US" sz="2000" dirty="0">
              <a:latin typeface="Times New Roman" panose="02020603050405020304" pitchFamily="18" charset="0"/>
            </a:endParaRPr>
          </a:p>
          <a:p>
            <a:pPr eaLnBrk="0" hangingPunct="0"/>
            <a:r>
              <a:rPr lang="ru-RU" altLang="en-US" sz="20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Третий  этап - </a:t>
            </a:r>
            <a:r>
              <a:rPr lang="ru-RU" altLang="en-US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обучение решению грамматико-орфографических задач. Этот этап предполагает обучение выполнению младшими школьниками действий на основе применения правил и способов проверки. Обоснованный выбор правильного написания есть решение грамматико-орфографической задачи. </a:t>
            </a:r>
            <a:endParaRPr lang="ru-RU" alt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00213"/>
            <a:ext cx="7772400" cy="460851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2" name="Текст 2"/>
          <p:cNvSpPr>
            <a:spLocks noGrp="1"/>
          </p:cNvSpPr>
          <p:nvPr>
            <p:ph type="body" idx="1"/>
          </p:nvPr>
        </p:nvSpPr>
        <p:spPr>
          <a:xfrm>
            <a:off x="714375" y="357188"/>
            <a:ext cx="7772400" cy="1008062"/>
          </a:xfrm>
          <a:ln/>
        </p:spPr>
        <p:txBody>
          <a:bodyPr vert="horz" wrap="square" lIns="91440" tIns="45720" rIns="91440" bIns="45720" anchor="b" anchorCtr="0"/>
          <a:p>
            <a:pPr algn="ctr" eaLnBrk="1" hangingPunct="1"/>
            <a:r>
              <a:rPr lang="ru-RU" altLang="en-US" sz="3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Тип восприятия и запоминания орфографического материала</a:t>
            </a:r>
            <a:endParaRPr lang="ru-RU" altLang="en-US" sz="3400" kern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10244" name="Table 10243"/>
          <p:cNvGraphicFramePr/>
          <p:nvPr/>
        </p:nvGraphicFramePr>
        <p:xfrm>
          <a:off x="500063" y="1357313"/>
          <a:ext cx="8286750" cy="5214938"/>
        </p:xfrm>
        <a:graphic>
          <a:graphicData uri="http://schemas.openxmlformats.org/drawingml/2006/table">
            <a:tbl>
              <a:tblPr/>
              <a:tblGrid>
                <a:gridCol w="2416175"/>
                <a:gridCol w="5870575"/>
              </a:tblGrid>
              <a:tr h="4095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Тип</a:t>
                      </a:r>
                      <a:endParaRPr lang="en-US" sz="2000" b="1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Упражнения</a:t>
                      </a:r>
                      <a:endParaRPr lang="en-US" sz="2000" b="1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1439" marR="914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17414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ts val="1650"/>
                        </a:lnSpc>
                        <a:buNone/>
                      </a:pPr>
                      <a:r>
                        <a:rPr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Зрительное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Объяснительный диктант;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по памяти;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выборочное списывание;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графическое выделение орфограмм;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заданий и текста упражнений;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 письма.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endParaRPr 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7286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ts val="1650"/>
                        </a:lnSpc>
                        <a:buNone/>
                      </a:pPr>
                      <a:r>
                        <a:rPr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Слуховое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Выборочный, предупредительный  диктанты; </a:t>
                      </a:r>
                      <a:endParaRPr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eaLnBrk="1" hangingPunct="1">
                        <a:lnSpc>
                          <a:spcPts val="165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сигнальных карточек.</a:t>
                      </a:r>
                      <a:endParaRPr 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ts val="1650"/>
                        </a:lnSpc>
                        <a:buNone/>
                      </a:pPr>
                      <a:r>
                        <a:rPr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Артикуляционное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lnSpc>
                          <a:spcPts val="1650"/>
                        </a:lnSpc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Орфографическое проговаривание.</a:t>
                      </a:r>
                      <a:endParaRPr 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728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ts val="1650"/>
                        </a:lnSpc>
                        <a:buNone/>
                      </a:pPr>
                      <a:r>
                        <a:rPr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Моторное восприятие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lnSpc>
                          <a:spcPts val="1650"/>
                        </a:lnSpc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 важное значение при выполнении ВСЕХ упражнений.</a:t>
                      </a:r>
                      <a:endParaRPr 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63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ts val="1650"/>
                        </a:lnSpc>
                        <a:buNone/>
                      </a:pPr>
                      <a:r>
                        <a:rPr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Комбинированное восприятие (наиболее эффективно)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lnSpc>
                          <a:spcPts val="1650"/>
                        </a:lnSpc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процессе комментированного письма, звукобуквенного и орфографического разбора. </a:t>
                      </a:r>
                      <a:b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9797</Words>
  <Application>WPS Presentation</Application>
  <PresentationFormat>Экран (4:3)</PresentationFormat>
  <Paragraphs>261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Arial</vt:lpstr>
      <vt:lpstr>SimSun</vt:lpstr>
      <vt:lpstr>Wingdings</vt:lpstr>
      <vt:lpstr>Calibri</vt:lpstr>
      <vt:lpstr>Times New Roman</vt:lpstr>
      <vt:lpstr>Symbol</vt:lpstr>
      <vt:lpstr>Comic Sans MS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орфографической зоркости у учащихся 1-4 классов</dc:title>
  <dc:creator>Татьяна</dc:creator>
  <cp:lastModifiedBy>USER</cp:lastModifiedBy>
  <cp:revision>87</cp:revision>
  <dcterms:created xsi:type="dcterms:W3CDTF">2014-12-14T13:29:50Z</dcterms:created>
  <dcterms:modified xsi:type="dcterms:W3CDTF">2026-02-27T08:57:45Z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75BE82073DF7453285F911E1178F715C_13</vt:lpwstr>
  </property>
  <property fmtid="{D5CDD505-2E9C-101B-9397-08002B2CF9AE}" pid="3" name="KSOProductBuildVer">
    <vt:lpwstr>1049-12.2.0.23196</vt:lpwstr>
  </property>
</Properties>
</file>