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08" r:id="rId1"/>
  </p:sldMasterIdLst>
  <p:notesMasterIdLst>
    <p:notesMasterId r:id="rId16"/>
  </p:notesMasterIdLst>
  <p:sldIdLst>
    <p:sldId id="256" r:id="rId2"/>
    <p:sldId id="264" r:id="rId3"/>
    <p:sldId id="273" r:id="rId4"/>
    <p:sldId id="262" r:id="rId5"/>
    <p:sldId id="265" r:id="rId6"/>
    <p:sldId id="268" r:id="rId7"/>
    <p:sldId id="269" r:id="rId8"/>
    <p:sldId id="270" r:id="rId9"/>
    <p:sldId id="271" r:id="rId10"/>
    <p:sldId id="278" r:id="rId11"/>
    <p:sldId id="275" r:id="rId12"/>
    <p:sldId id="277" r:id="rId13"/>
    <p:sldId id="276" r:id="rId14"/>
    <p:sldId id="27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0" orient="horz" pos="2160" userDrawn="1">
          <p15:clr>
            <a:srgbClr val="A4A3A4"/>
          </p15:clr>
        </p15:guide>
        <p15:guide id="1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90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  <a:p>
            <a:endParaRPr lang="en-US"/>
          </a:p>
        </p:txBody>
      </p:sp>
      <p:sp>
        <p:nvSpPr>
          <p:cNvPr id="3" name="Заполнитель даты 2"/>
          <p:cNvSpPr>
            <a:spLocks noGrp="1" noEditPoints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/>
          </a:p>
          <a:p>
            <a:r>
              <a:rPr lang="en-US" smtClean="0"/>
              <a:t>*</a:t>
            </a:r>
            <a:endParaRPr lang="en-US"/>
          </a:p>
        </p:txBody>
      </p:sp>
      <p:sp>
        <p:nvSpPr>
          <p:cNvPr id="4" name="Заполнитель изображения слайда 3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  <a:p>
            <a:endParaRPr lang="en-US"/>
          </a:p>
        </p:txBody>
      </p:sp>
      <p:sp>
        <p:nvSpPr>
          <p:cNvPr id="5" name="Заполнитель заметок 4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  <a:endParaRPr lang="en-US"/>
          </a:p>
          <a:p>
            <a:pPr lvl="1"/>
            <a:r>
              <a:rPr lang="ru-RU" altLang="en-US"/>
              <a:t>Второй уровень</a:t>
            </a:r>
            <a:endParaRPr lang="en-US"/>
          </a:p>
          <a:p>
            <a:pPr lvl="2"/>
            <a:r>
              <a:rPr lang="ru-RU" altLang="en-US"/>
              <a:t>Третий уровень</a:t>
            </a:r>
            <a:endParaRPr lang="en-US"/>
          </a:p>
          <a:p>
            <a:pPr lvl="3"/>
            <a:r>
              <a:rPr lang="ru-RU" altLang="en-US"/>
              <a:t>Четвертый уровень</a:t>
            </a:r>
            <a:endParaRPr lang="en-US"/>
          </a:p>
          <a:p>
            <a:pPr lvl="4"/>
            <a:r>
              <a:rPr lang="ru-RU" altLang="en-US"/>
              <a:t>Пятый уровень</a:t>
            </a:r>
            <a:endParaRPr lang="en-US"/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  <a:p>
            <a:endParaRPr 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/>
          </a:p>
          <a:p>
            <a:r>
              <a:rPr lang="en-US" smtClean="0"/>
              <a:t>#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D5FD3701-16DA-4164-B606-4AF7FDF0EC4B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4D37F220-D4FB-4AAB-B45E-C6C158EE1644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1F9C6955-BF0B-4270-807E-1D0E69096913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9F7C0334-32AB-448C-86EE-156510740C0F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970E998-55D5-43B9-955F-CE98886E3EB2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C3B4139F-F64E-45A5-A6F1-5093B6F362E4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3953C7DF-4429-4A7C-BA81-3EEDAF357DB7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E8C471C5-5085-44EA-B7E3-2ACCF61F6F70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083198"/>
            <a:ext cx="12192000" cy="470611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>
          <a:xfrm>
            <a:off x="1524000" y="1363698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>
          <a:xfrm>
            <a:off x="1524000" y="3868254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ru-RU" altLang="en-US"/>
              <a:t>Щелкните для изменения стиля основного подзаголовка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Название и текст по вертикал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176964"/>
            <a:ext cx="12192000" cy="74635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Vertical Text Placeholder 2"/>
          <p:cNvSpPr>
            <a:spLocks noGrp="1" noEditPoints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887A528-8E9C-48B4-B0A1-75C76882D3B4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6423B3BB-EAB2-4330-8BCD-97EEA7E18E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Название по вертикали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176964"/>
            <a:ext cx="12192000" cy="74635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 noEditPoints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Vertical Text Placeholder 2"/>
          <p:cNvSpPr>
            <a:spLocks noGrp="1" noEditPoints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887A528-8E9C-48B4-B0A1-75C76882D3B4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23B3BB-EAB2-4330-8BCD-97EEA7E18E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Название и конт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176964"/>
            <a:ext cx="12192000" cy="74635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887A528-8E9C-48B4-B0A1-75C76882D3B4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6423B3BB-EAB2-4330-8BCD-97EEA7E18E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8970382" cy="6858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681376" y="1709738"/>
            <a:ext cx="7721842" cy="2852737"/>
          </a:xfrm>
        </p:spPr>
        <p:txBody>
          <a:bodyPr anchor="b"/>
          <a:lstStyle>
            <a:lvl1pPr>
              <a:defRPr sz="60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681376" y="4589463"/>
            <a:ext cx="7721842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6089650"/>
            <a:ext cx="12192000" cy="4571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контен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176964"/>
            <a:ext cx="12192000" cy="74635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Content Placeholder 3"/>
          <p:cNvSpPr>
            <a:spLocks noGrp="1" noEditPoints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887A528-8E9C-48B4-B0A1-75C76882D3B4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6423B3BB-EAB2-4330-8BCD-97EEA7E18E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6176964"/>
            <a:ext cx="12192000" cy="74635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4" name="Content Placeholder 3"/>
          <p:cNvSpPr>
            <a:spLocks noGrp="1" noEditPoints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5" name="Text Placeholder 4"/>
          <p:cNvSpPr>
            <a:spLocks noGrp="1" noEditPoints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6" name="Content Placeholder 5"/>
          <p:cNvSpPr>
            <a:spLocks noGrp="1" noEditPoints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7" name="Date Placeholder 6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887A528-8E9C-48B4-B0A1-75C76882D3B4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8" name="Footer Placeholder 7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9" name="Slide Number Placeholder 8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6423B3BB-EAB2-4330-8BCD-97EEA7E18E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назв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19882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Date Placeholder 2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F887A528-8E9C-48B4-B0A1-75C76882D3B4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4" name="Footer Placeholder 3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5" name="Slide Number Placeholder 4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6423B3BB-EAB2-4330-8BCD-97EEA7E18E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Контен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9788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Text Placeholder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F887A528-8E9C-48B4-B0A1-75C76882D3B4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6423B3BB-EAB2-4330-8BCD-97EEA7E18E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Изображение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9788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Picture Placeholder 2"/>
          <p:cNvSpPr>
            <a:spLocks noGrp="1" noEditPoints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en-US"/>
              <a:t>Щелкните значок, чтобы добавить рисунок</a:t>
            </a:r>
          </a:p>
        </p:txBody>
      </p:sp>
      <p:sp>
        <p:nvSpPr>
          <p:cNvPr id="4" name="Text Placeholder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F887A528-8E9C-48B4-B0A1-75C76882D3B4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6423B3BB-EAB2-4330-8BCD-97EEA7E18E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 amt="2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176964"/>
            <a:ext cx="12192000" cy="74635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F887A528-8E9C-48B4-B0A1-75C76882D3B4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6423B3BB-EAB2-4330-8BCD-97EEA7E18E4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2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ctrTitle"/>
          </p:nvPr>
        </p:nvSpPr>
        <p:spPr>
          <a:xfrm>
            <a:off x="1415480" y="1363698"/>
            <a:ext cx="9361040" cy="29293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i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Анализ адаптации </a:t>
            </a:r>
            <a:endParaRPr lang="ru-RU" sz="6600" b="1" i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6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ервоклассников к школе</a:t>
            </a:r>
            <a:r>
              <a:rPr kumimoji="0" lang="ru-RU" sz="6600" b="1" i="0" u="none" strike="noStrike" cap="none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6600" b="1" i="0" u="none" strike="noStrike" cap="none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2025 – 2026 уч. </a:t>
            </a:r>
            <a:r>
              <a:rPr lang="ru-RU" sz="66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</a:t>
            </a:r>
            <a:r>
              <a:rPr lang="ru-RU" sz="6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6600" b="1" i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600" b="1" i="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653136"/>
            <a:ext cx="9144000" cy="79208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педагог-психолог Некрасова Н.Н.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причины, вызывающие у младших школьников трудности адаптации к школе: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Несформированность «внутренней позиции школьника».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Слабое развитие произвольности.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Недостаточное развитие у ребенка учебной мотивации.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Завышенные требования со стороны родителей.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здоровья и уровень физиологического развития.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Соматически ослабленные дети.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эмоционально-волевой сферы.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78716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1627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родителям: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55440" y="1340768"/>
            <a:ext cx="10298360" cy="496855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Задавайте вопросы: «Что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узнал?», «Что было интересного?»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Разрешите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брать в школу небольшую игрушку-талисман (если учитель не против).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Хвалите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усилия, а не только за результат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Избегайте сравнений с другими детьми.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Будьте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терпеливы — ваше спокойствие передается ребенку.</a:t>
            </a:r>
          </a:p>
          <a:p>
            <a:pPr marL="0" indent="0">
              <a:buNone/>
            </a:pP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22567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5643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родителям: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55440" y="1484784"/>
            <a:ext cx="10298360" cy="482453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Помните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успешная адаптация — это не когда ребенок сразу стал отличником, а когда он с желанием идет в школу, рассказывает о ней и сохраняет интерес к познанию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3991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7651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556792"/>
            <a:ext cx="10370368" cy="4620171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Система психологического сопровождения образовательного процесса в условиях реализации ФГОС: планирование, документация, мониторинг, учет и отчетность / сост. И.В. Возняк (и др.). – Изд. 2-е,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– Волгоград: Учитель. – 230 с.</a:t>
            </a:r>
          </a:p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2. Открытые интернет-источники.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2176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44824"/>
            <a:ext cx="10515600" cy="259228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555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к школе</a:t>
            </a:r>
            <a:endParaRPr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Физиологическая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адаптация (Привыкание на уровне тела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1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Социально-психологическая адаптация (Новая роль «Ученик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»)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Благополучные 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Тихони» или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тревожные 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Гиперактивные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или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демонстративные</a:t>
            </a:r>
          </a:p>
          <a:p>
            <a:pPr marL="457200" lvl="1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1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Учебная мотивация: от «Хочу» к «Надо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1627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40768"/>
            <a:ext cx="10515600" cy="4836195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Социально-педагогическая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ребенка в школе по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Э.М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Александровской (экспертная оценка учителя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изучения социально-психологической адаптации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школе (экспертная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родителей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по методике В.И.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Чиркова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О.Л. Соколовой, О.В. Сорокиной.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Проективный тест «Домики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О.А. Ореховой.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Анкета «Оценка школьной мотивации»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Н.Г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Лускановой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857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1983755"/>
          </a:xfrm>
        </p:spPr>
        <p:txBody>
          <a:bodyPr/>
          <a:lstStyle/>
          <a:p>
            <a:pPr algn="ctr"/>
            <a: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Социально-педагогическая </a:t>
            </a:r>
            <a:r>
              <a:rPr lang="ru-RU" sz="40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адаптация ребенка в школе по Э. М. Александровской </a:t>
            </a:r>
            <a:r>
              <a:rPr lang="ru-RU" sz="28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(экспертная оценка учителя)</a:t>
            </a:r>
            <a:r>
              <a:rPr lang="ru-RU" sz="2800" dirty="0"/>
              <a:t> </a:t>
            </a:r>
            <a:endParaRPr sz="2800" dirty="0"/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838200" y="2708920"/>
            <a:ext cx="10515600" cy="3468043"/>
          </a:xfrm>
        </p:spPr>
        <p:txBody>
          <a:bodyPr/>
          <a:lstStyle/>
          <a:p>
            <a:pPr marL="0" indent="0">
              <a:buNone/>
            </a:pPr>
            <a:endParaRPr lang="ru-RU" sz="400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400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063552" y="2492896"/>
          <a:ext cx="8096447" cy="3672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8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88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Зона адаптации</a:t>
                      </a:r>
                      <a:endParaRPr lang="en-US" sz="3200" dirty="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14 ч.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136">
                <a:tc>
                  <a:txBody>
                    <a:bodyPr/>
                    <a:lstStyle/>
                    <a:p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Зона неполной адаптации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1 ч.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4136">
                <a:tc>
                  <a:txBody>
                    <a:bodyPr/>
                    <a:lstStyle/>
                    <a:p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Зона дезадаптации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 ч.</a:t>
                      </a:r>
                      <a:endParaRPr lang="en-US" sz="3200" dirty="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1839739"/>
          </a:xfrm>
        </p:spPr>
        <p:txBody>
          <a:bodyPr/>
          <a:lstStyle/>
          <a:p>
            <a:pPr algn="ctr"/>
            <a:r>
              <a:rPr lang="ru-RU" sz="40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Социально-психологическая адаптация ребенка </a:t>
            </a:r>
            <a: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</a:t>
            </a:r>
            <a:r>
              <a:rPr lang="ru-RU" sz="40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школе </a:t>
            </a:r>
          </a:p>
          <a:p>
            <a:pPr algn="ctr"/>
            <a:r>
              <a:rPr lang="ru-RU" sz="28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(экспертная оценка родителей)</a:t>
            </a:r>
            <a:r>
              <a:rPr lang="ru-RU" sz="2800" dirty="0"/>
              <a:t>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032000" y="2492896"/>
          <a:ext cx="8127999" cy="3528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1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7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76131">
                <a:tc>
                  <a:txBody>
                    <a:bodyPr/>
                    <a:lstStyle/>
                    <a:p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Зона адаптации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15 ч.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6131">
                <a:tc>
                  <a:txBody>
                    <a:bodyPr/>
                    <a:lstStyle/>
                    <a:p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Зона неполной адаптации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 ч.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76131">
                <a:tc>
                  <a:txBody>
                    <a:bodyPr/>
                    <a:lstStyle/>
                    <a:p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Зона дезадаптации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147969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i="0" u="none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Проективный тест </a:t>
            </a:r>
            <a:r>
              <a:rPr kumimoji="0" lang="ru-RU" sz="4400" b="1" i="0" u="none" strike="noStrike" cap="none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4400" b="1" i="0" u="none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Домики</a:t>
            </a:r>
            <a:r>
              <a:rPr kumimoji="0" lang="ru-RU" sz="4400" b="1" i="0" u="none" strike="noStrike" cap="none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О.А. Ореховой</a:t>
            </a:r>
          </a:p>
          <a:p>
            <a:pPr algn="ctr"/>
            <a:r>
              <a:rPr kumimoji="0" lang="ru-RU" sz="2800" b="1" i="0" u="none" strike="noStrike" cap="none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(энергетический баланс)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032000" y="1916832"/>
          <a:ext cx="8127999" cy="4176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1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43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3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06570">
                <a:tc>
                  <a:txBody>
                    <a:bodyPr/>
                    <a:lstStyle/>
                    <a:p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Хроническое переутомление</a:t>
                      </a:r>
                      <a:endParaRPr lang="en-US" sz="28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1 ч.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6570">
                <a:tc>
                  <a:txBody>
                    <a:bodyPr/>
                    <a:lstStyle/>
                    <a:p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Компенсируемое состояние усталости</a:t>
                      </a:r>
                      <a:endParaRPr lang="en-US" sz="28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7 ч.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6570">
                <a:tc>
                  <a:txBody>
                    <a:bodyPr/>
                    <a:lstStyle/>
                    <a:p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Оптимальная работоспособность</a:t>
                      </a:r>
                      <a:endParaRPr lang="en-US" sz="28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8 ч.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6745">
                <a:tc>
                  <a:txBody>
                    <a:bodyPr/>
                    <a:lstStyle/>
                    <a:p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Перевозбуждение</a:t>
                      </a:r>
                      <a:endParaRPr lang="en-US" sz="28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1 ч.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147969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i="0" u="none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Проективный тест </a:t>
            </a:r>
            <a:r>
              <a:rPr kumimoji="0" lang="ru-RU" sz="4400" b="1" i="0" u="none" strike="noStrike" cap="none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4400" b="1" i="0" u="none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Домики</a:t>
            </a:r>
            <a:r>
              <a:rPr kumimoji="0" lang="ru-RU" sz="4400" b="1" i="0" u="none" strike="noStrike" cap="none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О.А. Ореховой</a:t>
            </a:r>
          </a:p>
          <a:p>
            <a:pPr algn="ctr"/>
            <a:r>
              <a:rPr kumimoji="0" lang="ru-RU" sz="2800" b="1" i="0" u="none" strike="noStrike" cap="none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(эмоциональный фон)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032000" y="1916832"/>
          <a:ext cx="8127999" cy="4104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1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2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4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68152">
                <a:tc>
                  <a:txBody>
                    <a:bodyPr/>
                    <a:lstStyle/>
                    <a:p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Преобладание положительных эмоций</a:t>
                      </a:r>
                      <a:endParaRPr lang="en-US" sz="3200" dirty="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1 ч.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152">
                <a:tc>
                  <a:txBody>
                    <a:bodyPr/>
                    <a:lstStyle/>
                    <a:p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Эмоциональное состояние в норме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11 ч.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152">
                <a:tc>
                  <a:txBody>
                    <a:bodyPr/>
                    <a:lstStyle/>
                    <a:p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Преобладание отрицательных эмоций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5 ч.</a:t>
                      </a:r>
                      <a:endParaRPr lang="en-US" sz="3200" dirty="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1551707"/>
          </a:xfrm>
        </p:spPr>
        <p:txBody>
          <a:bodyPr/>
          <a:lstStyle/>
          <a:p>
            <a:pPr algn="ctr"/>
            <a:r>
              <a:rPr lang="ru-RU" sz="4000" b="1" u="none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Анкета </a:t>
            </a:r>
            <a:r>
              <a:rPr kumimoji="0" lang="ru-RU" sz="4000" b="1" i="0" u="none" strike="noStrike" cap="none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4000" b="1" u="none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Оценка школьной мотивации</a:t>
            </a:r>
            <a:r>
              <a:rPr kumimoji="0" lang="ru-RU" sz="4000" b="1" i="0" u="none" strike="noStrike" cap="none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4000" b="1" u="none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000" b="1" u="none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4000" b="1" u="none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000" b="1" u="none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Н.Г</a:t>
            </a:r>
            <a:r>
              <a:rPr lang="ru-RU" sz="4000" b="1" u="none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ru-RU" sz="4000" b="1" u="none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Лускановой</a:t>
            </a:r>
            <a:endParaRPr sz="4000" b="1" i="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032000" y="2060848"/>
          <a:ext cx="8127999" cy="4107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1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866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101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43247">
                <a:tc>
                  <a:txBody>
                    <a:bodyPr/>
                    <a:lstStyle/>
                    <a:p>
                      <a:pPr algn="ctr"/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Высокий уровень школьной мотивации</a:t>
                      </a:r>
                      <a:endParaRPr lang="en-US" sz="28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 ч.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9330">
                <a:tc>
                  <a:txBody>
                    <a:bodyPr/>
                    <a:lstStyle/>
                    <a:p>
                      <a:pPr algn="ctr"/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Хорошая школьная мотивация</a:t>
                      </a:r>
                      <a:endParaRPr lang="en-US" sz="28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4 ч.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3247">
                <a:tc>
                  <a:txBody>
                    <a:bodyPr/>
                    <a:lstStyle/>
                    <a:p>
                      <a:pPr algn="ctr"/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Положительное отношение к школе</a:t>
                      </a:r>
                      <a:endParaRPr lang="en-US" sz="28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6 ч.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9318">
                <a:tc>
                  <a:txBody>
                    <a:bodyPr/>
                    <a:lstStyle/>
                    <a:p>
                      <a:pPr algn="ctr"/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Низкая школьная мотивация</a:t>
                      </a:r>
                      <a:endParaRPr lang="en-US" sz="28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5 ч.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9318">
                <a:tc>
                  <a:txBody>
                    <a:bodyPr/>
                    <a:lstStyle/>
                    <a:p>
                      <a:pPr algn="ctr"/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Школьная дезадаптация</a:t>
                      </a:r>
                      <a:endParaRPr lang="en-US" sz="28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n-US" sz="3200"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Критерии успешной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адаптации</a:t>
            </a:r>
            <a:endParaRPr b="1" dirty="0"/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Ребенок спокоен, бодр, идет в школу без истерик.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У него появились друзья в классе.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Он адекватно реагирует на замечания и старается исправить ошибки.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Он не выглядит переутомленным к концу недели.</a:t>
            </a:r>
          </a:p>
          <a:p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Летнее настроение">
  <a:themeElements>
    <a:clrScheme name="Летнее настроение">
      <a:dk1>
        <a:srgbClr val="000000"/>
      </a:dk1>
      <a:lt1>
        <a:sysClr val="window" lastClr="FFFFFF"/>
      </a:lt1>
      <a:dk2>
        <a:srgbClr val="768896"/>
      </a:dk2>
      <a:lt2>
        <a:srgbClr val="D6E3E9"/>
      </a:lt2>
      <a:accent1>
        <a:srgbClr val="53BBC9"/>
      </a:accent1>
      <a:accent2>
        <a:srgbClr val="669ACC"/>
      </a:accent2>
      <a:accent3>
        <a:srgbClr val="A1BF99"/>
      </a:accent3>
      <a:accent4>
        <a:srgbClr val="FFCC00"/>
      </a:accent4>
      <a:accent5>
        <a:srgbClr val="84ACB6"/>
      </a:accent5>
      <a:accent6>
        <a:srgbClr val="2683C6"/>
      </a:accent6>
      <a:hlink>
        <a:srgbClr val="1C6294"/>
      </a:hlink>
      <a:folHlink>
        <a:srgbClr val="75B5E4"/>
      </a:folHlink>
    </a:clrScheme>
    <a:fontScheme name="Летнее настроение">
      <a:majorFont>
        <a:latin typeface="Verdana Bold"/>
        <a:ea typeface=""/>
        <a:cs typeface=""/>
      </a:majorFont>
      <a:minorFont>
        <a:latin typeface="Verdana"/>
        <a:ea typeface=""/>
        <a:cs typeface=""/>
      </a:minorFont>
    </a:fontScheme>
    <a:fmtScheme name="Летнее настроение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Notes Theme">
  <a:themeElements>
    <a:clrScheme name="Office Notes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Notes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Notes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1"/>
        </a:gradFill>
      </a:fillStyleLst>
      <a:lnStyleLst>
        <a:ln w="9525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>
          <a:solidFill>
            <a:schemeClr val="phClr"/>
          </a:solidFill>
          <a:prstDash val="solid"/>
        </a:ln>
        <a:ln w="38100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</TotalTime>
  <Words>491</Words>
  <Application>Microsoft Office PowerPoint</Application>
  <PresentationFormat>Широкоэкранный</PresentationFormat>
  <Paragraphs>114</Paragraphs>
  <Slides>14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Times New Roman</vt:lpstr>
      <vt:lpstr>Verdana</vt:lpstr>
      <vt:lpstr>Verdana Bold</vt:lpstr>
      <vt:lpstr>Wingdings</vt:lpstr>
      <vt:lpstr>Летнее настроение</vt:lpstr>
      <vt:lpstr>Анализ адаптации  первоклассников к школе 2025 – 2026 уч. г. </vt:lpstr>
      <vt:lpstr>Адаптация к школе</vt:lpstr>
      <vt:lpstr>Диагностика</vt:lpstr>
      <vt:lpstr>Социально-педагогическая адаптация ребенка в школе по Э. М. Александровской (экспертная оценка учителя) </vt:lpstr>
      <vt:lpstr>Социально-психологическая адаптация ребенка к школе  (экспертная оценка родителей) </vt:lpstr>
      <vt:lpstr>Проективный тест «Домики» О.А. Ореховой (энергетический баланс)</vt:lpstr>
      <vt:lpstr>Проективный тест «Домики» О.А. Ореховой (эмоциональный фон)</vt:lpstr>
      <vt:lpstr>Анкета «Оценка школьной мотивации»  Н.Г. Лускановой</vt:lpstr>
      <vt:lpstr>Критерии успешной адаптации</vt:lpstr>
      <vt:lpstr>Основные причины, вызывающие у младших школьников трудности адаптации к школе:</vt:lpstr>
      <vt:lpstr>Рекомендации родителям:</vt:lpstr>
      <vt:lpstr>Рекомендации родителям:</vt:lpstr>
      <vt:lpstr>Источники</vt:lpstr>
      <vt:lpstr>Благодарю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проведенной диагностики в 1-ых классах</dc:title>
  <dc:creator>Пользователь</dc:creator>
  <cp:lastModifiedBy>Ruslan</cp:lastModifiedBy>
  <cp:revision>44</cp:revision>
  <dcterms:created xsi:type="dcterms:W3CDTF">2022-12-01T15:29:07Z</dcterms:created>
  <dcterms:modified xsi:type="dcterms:W3CDTF">2026-03-06T06:35:45Z</dcterms:modified>
</cp:coreProperties>
</file>