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2"/>
  </p:notesMasterIdLst>
  <p:sldIdLst>
    <p:sldId id="256" r:id="rId2"/>
    <p:sldId id="288" r:id="rId3"/>
    <p:sldId id="259" r:id="rId4"/>
    <p:sldId id="263" r:id="rId5"/>
    <p:sldId id="278" r:id="rId6"/>
    <p:sldId id="274" r:id="rId7"/>
    <p:sldId id="260" r:id="rId8"/>
    <p:sldId id="279" r:id="rId9"/>
    <p:sldId id="266" r:id="rId10"/>
    <p:sldId id="265" r:id="rId11"/>
    <p:sldId id="267" r:id="rId12"/>
    <p:sldId id="268" r:id="rId13"/>
    <p:sldId id="282" r:id="rId14"/>
    <p:sldId id="281" r:id="rId15"/>
    <p:sldId id="283" r:id="rId16"/>
    <p:sldId id="284" r:id="rId17"/>
    <p:sldId id="285" r:id="rId18"/>
    <p:sldId id="286" r:id="rId19"/>
    <p:sldId id="287" r:id="rId20"/>
    <p:sldId id="273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2" autoAdjust="0"/>
    <p:restoredTop sz="94747" autoAdjust="0"/>
  </p:normalViewPr>
  <p:slideViewPr>
    <p:cSldViewPr>
      <p:cViewPr varScale="1">
        <p:scale>
          <a:sx n="109" d="100"/>
          <a:sy n="109" d="100"/>
        </p:scale>
        <p:origin x="1680" y="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C34590-BBD4-4CE2-9438-50E07507544F}" type="datetimeFigureOut">
              <a:rPr lang="ru-RU" smtClean="0"/>
              <a:t>06.03.2026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802DBB-1329-4F0F-852E-E6418E825D2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1792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02DBB-1329-4F0F-852E-E6418E825D20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93009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02DBB-1329-4F0F-852E-E6418E825D20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97776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02DBB-1329-4F0F-852E-E6418E825D20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8472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02DBB-1329-4F0F-852E-E6418E825D20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17744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02DBB-1329-4F0F-852E-E6418E825D20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70620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802DBB-1329-4F0F-852E-E6418E825D20}" type="slidenum">
              <a:rPr lang="ru-RU" smtClean="0"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19069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D527DEA-927B-4F84-B7EC-D02136D96E5D}" type="datetimeFigureOut">
              <a:rPr lang="ru-RU" smtClean="0"/>
              <a:pPr/>
              <a:t>06.03.2026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5D89512-6B60-4CC6-BDED-DC006AB773EC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5013176"/>
            <a:ext cx="8287072" cy="142102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7300" dirty="0" smtClean="0"/>
              <a:t> </a:t>
            </a:r>
            <a:br>
              <a:rPr lang="ru-RU" sz="7300" dirty="0" smtClean="0"/>
            </a:br>
            <a:r>
              <a:rPr lang="ru-RU" sz="7300" dirty="0" smtClean="0"/>
              <a:t> </a:t>
            </a:r>
            <a:r>
              <a:rPr lang="ru-RU" sz="8900" i="1" dirty="0" smtClean="0"/>
              <a:t>Урок </a:t>
            </a:r>
            <a:br>
              <a:rPr lang="ru-RU" sz="8900" i="1" dirty="0" smtClean="0"/>
            </a:br>
            <a:r>
              <a:rPr lang="ru-RU" sz="8900" i="1" dirty="0" smtClean="0"/>
              <a:t>русского языка</a:t>
            </a:r>
            <a:br>
              <a:rPr lang="ru-RU" sz="8900" i="1" dirty="0" smtClean="0"/>
            </a:br>
            <a:r>
              <a:rPr lang="ru-RU" sz="8900" i="1" dirty="0"/>
              <a:t/>
            </a:r>
            <a:br>
              <a:rPr lang="ru-RU" sz="8900" i="1" dirty="0"/>
            </a:br>
            <a:r>
              <a:rPr lang="ru-RU" sz="3100" i="1" dirty="0" smtClean="0"/>
              <a:t>Учитель: Мазуренко М.В.</a:t>
            </a:r>
            <a:r>
              <a:rPr lang="ru-RU" sz="3100" dirty="0" smtClean="0"/>
              <a:t/>
            </a:r>
            <a:br>
              <a:rPr lang="ru-RU" sz="3100" dirty="0" smtClean="0"/>
            </a:br>
            <a:endParaRPr lang="ru-RU" sz="31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86256"/>
            <a:ext cx="7854696" cy="1714512"/>
          </a:xfrm>
        </p:spPr>
        <p:txBody>
          <a:bodyPr>
            <a:normAutofit/>
          </a:bodyPr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123727" y="3933056"/>
            <a:ext cx="6931133" cy="2782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539552" y="764704"/>
            <a:ext cx="860444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Если</a:t>
            </a:r>
            <a:r>
              <a:rPr kumimoji="0" lang="ru-RU" sz="3200" b="1" i="1" u="none" strike="noStrike" cap="none" normalizeH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весной встретился белый заяц, то снег обязательно еще выпадет.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1" u="none" strike="noStrike" cap="none" normalizeH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i="1" dirty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</a:t>
            </a:r>
            <a:r>
              <a:rPr lang="ru-RU" sz="3200" b="1" i="1" dirty="0" smtClean="0">
                <a:solidFill>
                  <a:srgbClr val="00B05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есной появляется</a:t>
            </a:r>
            <a:r>
              <a:rPr kumimoji="0" lang="ru-RU" sz="3200" b="1" i="1" u="none" strike="noStrike" cap="none" normalizeH="0" baseline="0" dirty="0" smtClean="0">
                <a:ln>
                  <a:noFill/>
                </a:ln>
                <a:solidFill>
                  <a:srgbClr val="00B05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много мышей – жди голодный год.</a:t>
            </a: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i="1" dirty="0" smtClean="0">
                <a:latin typeface="Times New Roman" pitchFamily="18" charset="0"/>
                <a:cs typeface="Times New Roman" pitchFamily="18" charset="0"/>
              </a:rPr>
              <a:t>Май холодный – год хлебородный.</a:t>
            </a:r>
            <a:endParaRPr kumimoji="0" lang="ru-RU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02293" y="-99392"/>
            <a:ext cx="3130401" cy="313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411760" y="2708920"/>
            <a:ext cx="684076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/>
              <a:t>Весна, весна! Пришла весна!</a:t>
            </a:r>
          </a:p>
          <a:p>
            <a:r>
              <a:rPr lang="ru-RU" sz="2400" dirty="0" smtClean="0"/>
              <a:t>Тепло на крыльях принесла.</a:t>
            </a:r>
          </a:p>
          <a:p>
            <a:r>
              <a:rPr lang="ru-RU" sz="2400" dirty="0" smtClean="0"/>
              <a:t>И вот на самом солнцепеке</a:t>
            </a:r>
          </a:p>
          <a:p>
            <a:r>
              <a:rPr lang="ru-RU" sz="2400" dirty="0" smtClean="0"/>
              <a:t>Расцвел подснежник голубой.</a:t>
            </a:r>
          </a:p>
          <a:p>
            <a:r>
              <a:rPr lang="ru-RU" sz="2400" dirty="0" smtClean="0"/>
              <a:t>Он весь пушистый серебристый,</a:t>
            </a:r>
          </a:p>
          <a:p>
            <a:r>
              <a:rPr lang="ru-RU" sz="2400" dirty="0" smtClean="0"/>
              <a:t>На солнце маленький стоит.</a:t>
            </a:r>
          </a:p>
          <a:p>
            <a:r>
              <a:rPr lang="ru-RU" sz="2400" dirty="0" smtClean="0"/>
              <a:t>Посланец он весны надежный,</a:t>
            </a:r>
          </a:p>
          <a:p>
            <a:r>
              <a:rPr lang="ru-RU" sz="2400" dirty="0" smtClean="0"/>
              <a:t>Он не боится холодов.</a:t>
            </a:r>
          </a:p>
          <a:p>
            <a:r>
              <a:rPr lang="ru-RU" sz="2400" dirty="0" smtClean="0"/>
              <a:t>За ним придут цветы другие,</a:t>
            </a:r>
          </a:p>
          <a:p>
            <a:r>
              <a:rPr lang="ru-RU" sz="2400" dirty="0" smtClean="0"/>
              <a:t>Он первенец среди цветов. 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44270"/>
            <a:ext cx="81439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Отгадайте загадку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0032" y="1177725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Дует </a:t>
            </a:r>
            <a:r>
              <a:rPr lang="ru-RU" sz="3600" dirty="0" err="1" smtClean="0"/>
              <a:t>тепл</a:t>
            </a:r>
            <a:r>
              <a:rPr lang="ru-RU" sz="3600" dirty="0" smtClean="0"/>
              <a:t>… </a:t>
            </a:r>
            <a:r>
              <a:rPr lang="ru-RU" sz="3600" dirty="0" err="1" smtClean="0"/>
              <a:t>южн</a:t>
            </a:r>
            <a:r>
              <a:rPr lang="ru-RU" sz="3600" dirty="0" smtClean="0"/>
              <a:t>… ветер,</a:t>
            </a:r>
          </a:p>
          <a:p>
            <a:r>
              <a:rPr lang="ru-RU" sz="3600" dirty="0" smtClean="0"/>
              <a:t>Солнышко все ярче </a:t>
            </a:r>
            <a:r>
              <a:rPr lang="ru-RU" sz="3600" dirty="0" err="1" smtClean="0"/>
              <a:t>сетит</a:t>
            </a:r>
            <a:r>
              <a:rPr lang="ru-RU" sz="3600" dirty="0" smtClean="0"/>
              <a:t>.</a:t>
            </a:r>
          </a:p>
          <a:p>
            <a:r>
              <a:rPr lang="ru-RU" sz="3600" dirty="0" smtClean="0"/>
              <a:t>Снег худеет, мякнет, тает,</a:t>
            </a:r>
          </a:p>
          <a:p>
            <a:r>
              <a:rPr lang="ru-RU" sz="3600" dirty="0" smtClean="0"/>
              <a:t>Грач горластый прилетает.</a:t>
            </a:r>
          </a:p>
          <a:p>
            <a:r>
              <a:rPr lang="ru-RU" sz="3600" dirty="0" smtClean="0"/>
              <a:t>Что за месяц? Кто узнает?</a:t>
            </a:r>
            <a:endParaRPr lang="ru-RU" sz="3600" dirty="0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373" y="4061415"/>
            <a:ext cx="4084539" cy="272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44270"/>
            <a:ext cx="81439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МАРТ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0032" y="1177725"/>
            <a:ext cx="79208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Дует тепл</a:t>
            </a:r>
            <a:r>
              <a:rPr lang="ru-RU" sz="3600" dirty="0" smtClean="0">
                <a:solidFill>
                  <a:srgbClr val="FF0000"/>
                </a:solidFill>
              </a:rPr>
              <a:t>ый</a:t>
            </a:r>
            <a:r>
              <a:rPr lang="ru-RU" sz="3600" dirty="0" smtClean="0"/>
              <a:t> южн</a:t>
            </a:r>
            <a:r>
              <a:rPr lang="ru-RU" sz="3600" dirty="0" smtClean="0">
                <a:solidFill>
                  <a:srgbClr val="FF0000"/>
                </a:solidFill>
              </a:rPr>
              <a:t>ый</a:t>
            </a:r>
            <a:r>
              <a:rPr lang="ru-RU" sz="3600" dirty="0" smtClean="0"/>
              <a:t> ветер,</a:t>
            </a:r>
          </a:p>
          <a:p>
            <a:r>
              <a:rPr lang="ru-RU" sz="3600" dirty="0" smtClean="0"/>
              <a:t>Солнышко все ярче светит.</a:t>
            </a:r>
          </a:p>
          <a:p>
            <a:r>
              <a:rPr lang="ru-RU" sz="3600" dirty="0" smtClean="0"/>
              <a:t>Снег худеет, мякнет, тает,</a:t>
            </a:r>
          </a:p>
          <a:p>
            <a:r>
              <a:rPr lang="ru-RU" sz="3600" dirty="0" smtClean="0"/>
              <a:t>Грач горласт</a:t>
            </a:r>
            <a:r>
              <a:rPr lang="ru-RU" sz="3600" dirty="0" smtClean="0">
                <a:solidFill>
                  <a:srgbClr val="FF0000"/>
                </a:solidFill>
              </a:rPr>
              <a:t>ый</a:t>
            </a:r>
            <a:r>
              <a:rPr lang="ru-RU" sz="3600" dirty="0" smtClean="0"/>
              <a:t> прилетает.</a:t>
            </a:r>
          </a:p>
          <a:p>
            <a:r>
              <a:rPr lang="ru-RU" sz="3600" dirty="0" smtClean="0"/>
              <a:t>Что за месяц? Кто узнает?</a:t>
            </a:r>
            <a:endParaRPr lang="ru-RU" sz="3600" dirty="0"/>
          </a:p>
        </p:txBody>
      </p:sp>
      <p:pic>
        <p:nvPicPr>
          <p:cNvPr id="7170" name="Picture 2" descr="Picture background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26373" y="4061415"/>
            <a:ext cx="4084539" cy="27278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64118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44270"/>
            <a:ext cx="81439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Отгадайте загадку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1717069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Снежок растаял и с полей</a:t>
            </a:r>
          </a:p>
          <a:p>
            <a:r>
              <a:rPr lang="ru-RU" sz="3600" dirty="0" smtClean="0"/>
              <a:t>Бежит </a:t>
            </a:r>
            <a:r>
              <a:rPr lang="ru-RU" sz="3600" dirty="0" err="1" smtClean="0"/>
              <a:t>проворлив</a:t>
            </a:r>
            <a:r>
              <a:rPr lang="ru-RU" sz="3600" dirty="0" smtClean="0"/>
              <a:t>…       ….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47714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836712"/>
            <a:ext cx="814393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36023" y="1124744"/>
            <a:ext cx="79208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Снежок растаял и с полей</a:t>
            </a:r>
          </a:p>
          <a:p>
            <a:r>
              <a:rPr lang="ru-RU" sz="3600" dirty="0" smtClean="0"/>
              <a:t>Бежит </a:t>
            </a:r>
            <a:r>
              <a:rPr lang="ru-RU" sz="3600" dirty="0" err="1" smtClean="0"/>
              <a:t>проворлив</a:t>
            </a:r>
            <a:r>
              <a:rPr lang="ru-RU" sz="3600" dirty="0" err="1" smtClean="0">
                <a:solidFill>
                  <a:srgbClr val="FF0000"/>
                </a:solidFill>
              </a:rPr>
              <a:t>ый</a:t>
            </a:r>
            <a:r>
              <a:rPr lang="ru-RU" sz="3600" dirty="0" smtClean="0">
                <a:solidFill>
                  <a:srgbClr val="FF0000"/>
                </a:solidFill>
              </a:rPr>
              <a:t> </a:t>
            </a:r>
            <a:r>
              <a:rPr lang="ru-RU" sz="3600" dirty="0" smtClean="0"/>
              <a:t>  ручей!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2996952"/>
            <a:ext cx="5165304" cy="3443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1040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44270"/>
            <a:ext cx="81439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Отгадайте загадку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1717069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/>
              <a:t>Желан</a:t>
            </a:r>
            <a:r>
              <a:rPr lang="ru-RU" sz="3600" dirty="0" smtClean="0"/>
              <a:t>… гость с далекого края</a:t>
            </a:r>
          </a:p>
          <a:p>
            <a:r>
              <a:rPr lang="ru-RU" sz="3600" dirty="0" smtClean="0"/>
              <a:t>Вернулся домой о весне распевая.</a:t>
            </a:r>
          </a:p>
          <a:p>
            <a:r>
              <a:rPr lang="ru-RU" sz="3600" dirty="0" smtClean="0"/>
              <a:t>Очень </a:t>
            </a:r>
            <a:r>
              <a:rPr lang="ru-RU" sz="3600" dirty="0" err="1" smtClean="0"/>
              <a:t>ловк</a:t>
            </a:r>
            <a:r>
              <a:rPr lang="ru-RU" sz="3600" dirty="0" smtClean="0"/>
              <a:t>… молодец,</a:t>
            </a:r>
          </a:p>
          <a:p>
            <a:r>
              <a:rPr lang="ru-RU" sz="3600" dirty="0" smtClean="0"/>
              <a:t>А зовут его ……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793886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590491"/>
            <a:ext cx="8143932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588" y="831959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/>
              <a:t>Желан</a:t>
            </a:r>
            <a:r>
              <a:rPr lang="ru-RU" sz="3600" dirty="0" err="1" smtClean="0">
                <a:solidFill>
                  <a:srgbClr val="FF0000"/>
                </a:solidFill>
              </a:rPr>
              <a:t>ый</a:t>
            </a:r>
            <a:r>
              <a:rPr lang="ru-RU" sz="3600" dirty="0" smtClean="0"/>
              <a:t> гость с далекого края</a:t>
            </a:r>
          </a:p>
          <a:p>
            <a:r>
              <a:rPr lang="ru-RU" sz="3600" dirty="0" smtClean="0"/>
              <a:t>Вернулся домой о весне распевая.</a:t>
            </a:r>
          </a:p>
          <a:p>
            <a:r>
              <a:rPr lang="ru-RU" sz="3600" dirty="0" smtClean="0"/>
              <a:t>Очень ловк</a:t>
            </a:r>
            <a:r>
              <a:rPr lang="ru-RU" sz="3600" dirty="0" smtClean="0">
                <a:solidFill>
                  <a:srgbClr val="FF0000"/>
                </a:solidFill>
              </a:rPr>
              <a:t>ий</a:t>
            </a:r>
            <a:r>
              <a:rPr lang="ru-RU" sz="3600" dirty="0" smtClean="0"/>
              <a:t> молодец,</a:t>
            </a:r>
          </a:p>
          <a:p>
            <a:r>
              <a:rPr lang="ru-RU" sz="3600" dirty="0" smtClean="0"/>
              <a:t>А зовут его  скворец.</a:t>
            </a:r>
            <a:endParaRPr lang="ru-RU" sz="36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39952" y="3381751"/>
            <a:ext cx="4572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92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44270"/>
            <a:ext cx="81439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Отгадайте загадку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: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99592" y="1717069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err="1" smtClean="0"/>
              <a:t>Замечательн</a:t>
            </a:r>
            <a:r>
              <a:rPr lang="ru-RU" sz="3600" dirty="0" smtClean="0"/>
              <a:t>… цветок,</a:t>
            </a:r>
          </a:p>
          <a:p>
            <a:r>
              <a:rPr lang="ru-RU" sz="3600" dirty="0" smtClean="0"/>
              <a:t>Словно </a:t>
            </a:r>
            <a:r>
              <a:rPr lang="ru-RU" sz="3600" dirty="0" err="1" smtClean="0"/>
              <a:t>ярк</a:t>
            </a:r>
            <a:r>
              <a:rPr lang="ru-RU" sz="3600" dirty="0" smtClean="0"/>
              <a:t>… огонек.</a:t>
            </a:r>
          </a:p>
          <a:p>
            <a:r>
              <a:rPr lang="ru-RU" sz="3600" dirty="0" err="1" smtClean="0"/>
              <a:t>Пышн</a:t>
            </a:r>
            <a:r>
              <a:rPr lang="ru-RU" sz="3600" dirty="0" smtClean="0"/>
              <a:t>…, </a:t>
            </a:r>
            <a:r>
              <a:rPr lang="ru-RU" sz="3600" dirty="0" err="1" smtClean="0"/>
              <a:t>важн</a:t>
            </a:r>
            <a:r>
              <a:rPr lang="ru-RU" sz="3600" dirty="0" smtClean="0"/>
              <a:t>…, словно пан,</a:t>
            </a:r>
          </a:p>
          <a:p>
            <a:r>
              <a:rPr lang="ru-RU" sz="3600" dirty="0" err="1" smtClean="0"/>
              <a:t>Нежн</a:t>
            </a:r>
            <a:r>
              <a:rPr lang="ru-RU" sz="3600" dirty="0" smtClean="0"/>
              <a:t>…, </a:t>
            </a:r>
            <a:r>
              <a:rPr lang="ru-RU" sz="3600" dirty="0" err="1" smtClean="0"/>
              <a:t>бархатн</a:t>
            </a:r>
            <a:r>
              <a:rPr lang="ru-RU" sz="3600" dirty="0" smtClean="0"/>
              <a:t>…    …..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968838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2898815"/>
            <a:ext cx="5557379" cy="3706772"/>
          </a:xfrm>
          <a:prstGeom prst="rect">
            <a:avLst/>
          </a:prstGeom>
        </p:spPr>
      </p:pic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395536" y="344270"/>
            <a:ext cx="814393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476500" algn="l"/>
              </a:tabLst>
            </a:pP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2476500" algn="l"/>
              </a:tabLst>
            </a:pPr>
            <a:endParaRPr kumimoji="0" lang="ru-RU" sz="3200" b="1" i="1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18588" y="908720"/>
            <a:ext cx="792088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dirty="0" smtClean="0"/>
              <a:t>Замечательный цветок,</a:t>
            </a:r>
          </a:p>
          <a:p>
            <a:r>
              <a:rPr lang="ru-RU" sz="3600" dirty="0" smtClean="0"/>
              <a:t>Словно яркий огонек.</a:t>
            </a:r>
          </a:p>
          <a:p>
            <a:r>
              <a:rPr lang="ru-RU" sz="3600" dirty="0" smtClean="0"/>
              <a:t>Пышный, важный, словно пан,</a:t>
            </a:r>
          </a:p>
          <a:p>
            <a:r>
              <a:rPr lang="ru-RU" sz="3600" dirty="0" smtClean="0"/>
              <a:t>Нежный, бархатный тюльпан!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25140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67544" y="2144555"/>
            <a:ext cx="8287072" cy="299350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 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7300" dirty="0" smtClean="0"/>
              <a:t> </a:t>
            </a:r>
            <a:br>
              <a:rPr lang="ru-RU" sz="7300" dirty="0" smtClean="0"/>
            </a:br>
            <a:r>
              <a:rPr lang="ru-RU" sz="7300" dirty="0" smtClean="0"/>
              <a:t> </a:t>
            </a:r>
            <a:r>
              <a:rPr lang="ru-RU" sz="8900" i="1" dirty="0" smtClean="0"/>
              <a:t>Шестое марта.</a:t>
            </a:r>
            <a:br>
              <a:rPr lang="ru-RU" sz="8900" i="1" dirty="0" smtClean="0"/>
            </a:br>
            <a:r>
              <a:rPr lang="ru-RU" sz="8900" i="1" dirty="0" smtClean="0"/>
              <a:t>Классная работа.</a:t>
            </a:r>
            <a:r>
              <a:rPr lang="ru-RU" sz="8900" dirty="0" smtClean="0"/>
              <a:t/>
            </a:r>
            <a:br>
              <a:rPr lang="ru-RU" sz="8900" dirty="0" smtClean="0"/>
            </a:br>
            <a:endParaRPr lang="ru-RU" sz="8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4286256"/>
            <a:ext cx="7854696" cy="1714512"/>
          </a:xfrm>
        </p:spPr>
        <p:txBody>
          <a:bodyPr>
            <a:normAutofit/>
          </a:bodyPr>
          <a:lstStyle/>
          <a:p>
            <a:endParaRPr lang="ru-RU" i="1" dirty="0" smtClean="0"/>
          </a:p>
          <a:p>
            <a:endParaRPr lang="ru-RU" i="1" dirty="0" smtClean="0"/>
          </a:p>
          <a:p>
            <a:endParaRPr lang="ru-RU" i="1" dirty="0" smtClean="0"/>
          </a:p>
        </p:txBody>
      </p:sp>
    </p:spTree>
    <p:extLst>
      <p:ext uri="{BB962C8B-B14F-4D97-AF65-F5344CB8AC3E}">
        <p14:creationId xmlns:p14="http://schemas.microsoft.com/office/powerpoint/2010/main" val="2669498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/>
            <a:r>
              <a:rPr lang="ru-RU" dirty="0" smtClean="0"/>
              <a:t>Домашнее  задание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4000" b="1" smtClean="0">
                <a:latin typeface="Times New Roman" pitchFamily="18" charset="0"/>
                <a:cs typeface="Times New Roman" pitchFamily="18" charset="0"/>
              </a:rPr>
              <a:t>УПРАЖНЕНИЕ 209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i="1" dirty="0" smtClean="0"/>
              <a:t>ПРИЛАГАТЕЛЬНОЕ – это…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2571744"/>
            <a:ext cx="8928992" cy="285752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4800" dirty="0">
                <a:solidFill>
                  <a:schemeClr val="accent1">
                    <a:lumMod val="50000"/>
                  </a:schemeClr>
                </a:solidFill>
              </a:rPr>
              <a:t>ч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асть речи, которая обозначает </a:t>
            </a:r>
            <a:r>
              <a:rPr lang="ru-RU" sz="4800" dirty="0" smtClean="0">
                <a:solidFill>
                  <a:srgbClr val="FF0000"/>
                </a:solidFill>
              </a:rPr>
              <a:t>признак предмета </a:t>
            </a:r>
            <a:r>
              <a:rPr lang="ru-RU" sz="4800" dirty="0" smtClean="0">
                <a:solidFill>
                  <a:schemeClr val="accent1">
                    <a:lumMod val="50000"/>
                  </a:schemeClr>
                </a:solidFill>
              </a:rPr>
              <a:t>и отвечает на вопросы   </a:t>
            </a:r>
            <a:r>
              <a:rPr lang="ru-RU" sz="4800" dirty="0" smtClean="0">
                <a:solidFill>
                  <a:srgbClr val="FF0000"/>
                </a:solidFill>
              </a:rPr>
              <a:t>какой?     какая?</a:t>
            </a:r>
          </a:p>
          <a:p>
            <a:pPr marL="0" indent="0">
              <a:buNone/>
            </a:pPr>
            <a:r>
              <a:rPr lang="ru-RU" sz="4800" dirty="0" smtClean="0">
                <a:solidFill>
                  <a:srgbClr val="FF0000"/>
                </a:solidFill>
              </a:rPr>
              <a:t>                   какое?     какие?</a:t>
            </a:r>
            <a:endParaRPr lang="ru-RU" sz="4800" dirty="0">
              <a:solidFill>
                <a:srgbClr val="FF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5582"/>
          <a:stretch/>
        </p:blipFill>
        <p:spPr>
          <a:xfrm>
            <a:off x="7092280" y="3789040"/>
            <a:ext cx="1872208" cy="277831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я\Desktop\проекты 2013\15841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-36512" y="1"/>
            <a:ext cx="9180512" cy="69789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8605"/>
            <a:ext cx="8786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2000240"/>
            <a:ext cx="839073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Змей </a:t>
            </a:r>
            <a:r>
              <a:rPr kumimoji="0" lang="ru-RU" sz="45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воздушн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..., змей </a:t>
            </a:r>
            <a:r>
              <a:rPr kumimoji="0" lang="ru-RU" sz="45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бумажн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...,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такой </a:t>
            </a:r>
            <a:r>
              <a:rPr lang="ru-RU" sz="45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смешн</a:t>
            </a: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 и </a:t>
            </a:r>
            <a:r>
              <a:rPr lang="ru-RU" sz="4500" b="1" dirty="0" err="1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важн</a:t>
            </a: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kumimoji="0" lang="ru-RU" sz="45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…, словно птица,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воздухе кружится. 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500042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Прочитайте четверостишие.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916" y="4186488"/>
            <a:ext cx="2698353" cy="269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7" name="Picture 1" descr="C:\Users\я\Desktop\проекты 2013\158412.jpg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0" y="0"/>
            <a:ext cx="9180512" cy="697899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428605"/>
            <a:ext cx="878684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4000" b="1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2000240"/>
            <a:ext cx="91440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Змей воздушн</a:t>
            </a:r>
            <a:r>
              <a:rPr lang="ru-RU" sz="45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ый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змей бумажн</a:t>
            </a:r>
            <a:r>
              <a:rPr lang="ru-RU" sz="45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ый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Он такой смешн</a:t>
            </a:r>
            <a:r>
              <a:rPr lang="ru-RU" sz="45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ой</a:t>
            </a: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и важн</a:t>
            </a:r>
            <a:r>
              <a:rPr lang="ru-RU" sz="45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ый</a:t>
            </a: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Легк</a:t>
            </a:r>
            <a:r>
              <a:rPr lang="ru-RU" sz="4500" b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ий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, словно птица,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4500" b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воздухе кружится. </a:t>
            </a:r>
            <a:r>
              <a:rPr kumimoji="0" lang="ru-RU" sz="45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endParaRPr kumimoji="0" lang="ru-RU" sz="45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928662" y="500042"/>
            <a:ext cx="778674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i="1" dirty="0" smtClean="0">
                <a:solidFill>
                  <a:srgbClr val="FF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Прочитайте четверостишие.</a:t>
            </a:r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060916" y="4186488"/>
            <a:ext cx="2698353" cy="269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692258" y="2204864"/>
            <a:ext cx="807733" cy="5375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028384" y="2204864"/>
            <a:ext cx="879741" cy="53754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4393421" y="2877839"/>
            <a:ext cx="682635" cy="5375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948264" y="2864051"/>
            <a:ext cx="735725" cy="5375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331641" y="3573016"/>
            <a:ext cx="720080" cy="53754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1837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97959" y="2924944"/>
            <a:ext cx="3314688" cy="3771578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-345699" y="620688"/>
            <a:ext cx="935834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/>
              <a:t> Тема  урока: </a:t>
            </a:r>
          </a:p>
          <a:p>
            <a:pPr algn="ctr"/>
            <a:endParaRPr lang="ru-RU" sz="4400" b="1" dirty="0" smtClean="0">
              <a:solidFill>
                <a:srgbClr val="C00000"/>
              </a:solidFill>
            </a:endParaRPr>
          </a:p>
          <a:p>
            <a:pPr algn="ctr"/>
            <a:r>
              <a:rPr lang="ru-RU" sz="3800" b="1" dirty="0" smtClean="0">
                <a:solidFill>
                  <a:srgbClr val="C00000"/>
                </a:solidFill>
              </a:rPr>
              <a:t>«Окончания  прилагательных мужского рода» </a:t>
            </a:r>
            <a:endParaRPr lang="ru-RU" sz="38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1214422"/>
            <a:ext cx="735811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Груздь   (какой?)  соленый  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4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4208" y="1916832"/>
            <a:ext cx="7200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785786" y="1214422"/>
            <a:ext cx="7358114" cy="85254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Груздь   (какой?)  соленый  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Гриб (какой?) ядреный,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Старичок (какой?) лесной,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36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м.р</a:t>
            </a:r>
            <a:r>
              <a:rPr lang="ru-RU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Грибок (какой?) удаленький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4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lang="ru-RU" sz="24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  <a:tabLst>
                <a:tab pos="2476500" algn="l"/>
              </a:tabLst>
            </a:pPr>
            <a:endParaRPr kumimoji="0" lang="ru-RU" sz="2400" b="1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444208" y="1916832"/>
            <a:ext cx="7200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6170648" y="2991632"/>
            <a:ext cx="7200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660232" y="4077072"/>
            <a:ext cx="7200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876256" y="5157192"/>
            <a:ext cx="720080" cy="43204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81364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12160" y="3109696"/>
            <a:ext cx="3446920" cy="3446920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251520" y="980728"/>
            <a:ext cx="6033007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</a:t>
            </a:r>
            <a:r>
              <a:rPr lang="ru-RU" sz="4400" dirty="0" smtClean="0">
                <a:solidFill>
                  <a:srgbClr val="FF0000"/>
                </a:solidFill>
              </a:rPr>
              <a:t>Мужской род</a:t>
            </a:r>
          </a:p>
          <a:p>
            <a:endParaRPr lang="ru-RU" sz="4400" dirty="0"/>
          </a:p>
          <a:p>
            <a:r>
              <a:rPr lang="ru-RU" sz="4400" dirty="0" smtClean="0"/>
              <a:t>              Какой?</a:t>
            </a:r>
          </a:p>
          <a:p>
            <a:endParaRPr lang="ru-RU" sz="4400" dirty="0" smtClean="0"/>
          </a:p>
          <a:p>
            <a:endParaRPr lang="ru-RU" sz="4400" dirty="0"/>
          </a:p>
          <a:p>
            <a:r>
              <a:rPr lang="ru-RU" sz="5400" dirty="0" smtClean="0">
                <a:solidFill>
                  <a:srgbClr val="FF0000"/>
                </a:solidFill>
              </a:rPr>
              <a:t>-ОЙ     -ЫЙ     -ИЙ </a:t>
            </a:r>
          </a:p>
          <a:p>
            <a:endParaRPr lang="ru-RU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251520" y="4365104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2499157" y="4338174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733818" y="4338174"/>
            <a:ext cx="1440160" cy="936104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 flipH="1">
            <a:off x="1259632" y="2924944"/>
            <a:ext cx="1152128" cy="12961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2987824" y="2964370"/>
            <a:ext cx="144016" cy="128140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>
            <a:off x="3675402" y="3004460"/>
            <a:ext cx="1832702" cy="121596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418</TotalTime>
  <Words>398</Words>
  <Application>Microsoft Office PowerPoint</Application>
  <PresentationFormat>Экран (4:3)</PresentationFormat>
  <Paragraphs>127</Paragraphs>
  <Slides>20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5" baseType="lpstr">
      <vt:lpstr>Calibri</vt:lpstr>
      <vt:lpstr>Constantia</vt:lpstr>
      <vt:lpstr>Times New Roman</vt:lpstr>
      <vt:lpstr>Wingdings 2</vt:lpstr>
      <vt:lpstr>Поток</vt:lpstr>
      <vt:lpstr>       Урок  русского языка  Учитель: Мазуренко М.В. </vt:lpstr>
      <vt:lpstr>       Шестое марта. Классная работа. </vt:lpstr>
      <vt:lpstr>ПРИЛАГАТЕЛЬНОЕ – это…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 задание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  русского  языка с использованием ЭОР</dc:title>
  <dc:creator>1</dc:creator>
  <cp:lastModifiedBy>Мой</cp:lastModifiedBy>
  <cp:revision>51</cp:revision>
  <dcterms:created xsi:type="dcterms:W3CDTF">2014-04-06T08:11:26Z</dcterms:created>
  <dcterms:modified xsi:type="dcterms:W3CDTF">2026-03-06T07:43:43Z</dcterms:modified>
</cp:coreProperties>
</file>