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9" r:id="rId14"/>
    <p:sldId id="268" r:id="rId15"/>
    <p:sldId id="270" r:id="rId16"/>
    <p:sldId id="272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22" y="-1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5D322E0-0FEF-4485-BB68-7625C62BC3CE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8C424F9-2CB6-4A19-9AFD-6003B1EFB16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59" y="4725144"/>
            <a:ext cx="4784245" cy="38025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                         Выполнили: </a:t>
            </a:r>
            <a:r>
              <a:rPr lang="ru-RU" smtClean="0"/>
              <a:t>Киселева </a:t>
            </a:r>
            <a:r>
              <a:rPr lang="ru-RU" smtClean="0"/>
              <a:t>Е.В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dirty="0"/>
              <a:t>Методика проведения познавательной исследовательской деятельности</a:t>
            </a:r>
          </a:p>
        </p:txBody>
      </p:sp>
      <p:pic>
        <p:nvPicPr>
          <p:cNvPr id="17410" name="Picture 2" descr="https://avatars.mds.yandex.net/i?id=2a85132d6ddda3c762fda65c95b2544aa72131fe-1013946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2255912" cy="225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566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Важные рекомендации для воспитателя</a:t>
            </a:r>
            <a:r>
              <a:rPr lang="ru-RU" u="sng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252464"/>
          </a:xfrm>
        </p:spPr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Безопасность прежде всего: Все материалы должны быть нетоксичными, без острых краев.</a:t>
            </a:r>
          </a:p>
          <a:p>
            <a:r>
              <a:rPr lang="ru-RU" dirty="0" smtClean="0"/>
              <a:t> </a:t>
            </a:r>
            <a:r>
              <a:rPr lang="ru-RU" dirty="0"/>
              <a:t>Не давать готовых ответов: Если ребенок спрашивает «Почему сахар исчез?», не спешите говорить про растворение. Спросите: «А как ты думаешь? Давай попробуем найти его на дне ложкой».</a:t>
            </a:r>
          </a:p>
          <a:p>
            <a:r>
              <a:rPr lang="ru-RU" dirty="0" smtClean="0"/>
              <a:t> </a:t>
            </a:r>
            <a:r>
              <a:rPr lang="ru-RU" dirty="0"/>
              <a:t>Поощрение инициативы: Даже если эксперимент пошел «не по плану», поддержите интерес ребенка. Отрицательный результат в науке — тоже результат.</a:t>
            </a:r>
          </a:p>
          <a:p>
            <a:endParaRPr lang="ru-RU" dirty="0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29376"/>
            <a:ext cx="3976664" cy="281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i?id=f9dc7b8be2b29573ae7469ea993748229341ee57-434975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98026"/>
            <a:ext cx="3266703" cy="254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070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/>
              <a:t>Методические приемы</a:t>
            </a:r>
            <a:r>
              <a:rPr lang="ru-RU" u="sng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612504"/>
          </a:xfrm>
        </p:spPr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r>
              <a:rPr lang="ru-RU" dirty="0"/>
              <a:t>Чтобы деятельность не превратилась в скучную лекцию, используйте:</a:t>
            </a:r>
          </a:p>
          <a:p>
            <a:r>
              <a:rPr lang="ru-RU" dirty="0" smtClean="0"/>
              <a:t>Теория </a:t>
            </a:r>
            <a:r>
              <a:rPr lang="ru-RU" dirty="0"/>
              <a:t>решения изобретательских задач. Например, игра «Хорошо — плохо» (вода — это хорошо, потому что можно пить, и плохо, потому что можно промокнуть).</a:t>
            </a:r>
          </a:p>
          <a:p>
            <a:r>
              <a:rPr lang="ru-RU" dirty="0" smtClean="0"/>
              <a:t> </a:t>
            </a:r>
            <a:r>
              <a:rPr lang="ru-RU" dirty="0"/>
              <a:t>Метод «маленьких человечков»: Объяснение состояний вещества (твердое, жидкое, газообразное) через поведение воображаемых человечков, которые либо крепко держатся за руки, либо бегают отдельно.</a:t>
            </a:r>
          </a:p>
          <a:p>
            <a:r>
              <a:rPr lang="ru-RU" dirty="0" smtClean="0"/>
              <a:t>Наблюдение</a:t>
            </a:r>
            <a:r>
              <a:rPr lang="ru-RU" dirty="0"/>
              <a:t>: Длительные опыты (например, </a:t>
            </a:r>
            <a:r>
              <a:rPr lang="ru-RU" dirty="0" smtClean="0"/>
              <a:t>проращивание лука в банке с водой и без)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10246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59258"/>
            <a:ext cx="4495383" cy="273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522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Старшая </a:t>
            </a:r>
            <a:r>
              <a:rPr lang="ru-RU" b="1" dirty="0" smtClean="0"/>
              <a:t>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6"/>
            <a:ext cx="5315272" cy="5085184"/>
          </a:xfrm>
        </p:spPr>
        <p:txBody>
          <a:bodyPr>
            <a:normAutofit fontScale="62500" lnSpcReduction="20000"/>
          </a:bodyPr>
          <a:lstStyle/>
          <a:p>
            <a:pPr marL="114300" indent="0">
              <a:buNone/>
            </a:pPr>
            <a:r>
              <a:rPr lang="ru-RU" dirty="0"/>
              <a:t>Переход из средней в старшую группу (5–6 лет) — это качественный скачок в развитии. Если в 4 года ребенок был «наблюдателем-манипулятором», то в 5 лет он становится настоящим «почемучкой» и экспериментатором.</a:t>
            </a:r>
          </a:p>
          <a:p>
            <a:r>
              <a:rPr lang="ru-RU" dirty="0"/>
              <a:t>Методика в старшей группе строится на принципе ухода от прямой передачи знаний к совместному открытию.</a:t>
            </a:r>
          </a:p>
          <a:p>
            <a:pPr marL="114300" indent="0">
              <a:buNone/>
            </a:pPr>
            <a:r>
              <a:rPr lang="ru-RU" u="sng" dirty="0"/>
              <a:t> 1. Специфика возраста: от действия к логике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В старшей группе наглядно-действенное мышление дополняется наглядно-образным и элементами логического. Дети уже могут:</a:t>
            </a:r>
          </a:p>
          <a:p>
            <a:r>
              <a:rPr lang="ru-RU" dirty="0" smtClean="0"/>
              <a:t> </a:t>
            </a:r>
            <a:r>
              <a:rPr lang="ru-RU" dirty="0"/>
              <a:t>Устанавливать причинно-следственные связи (почему лед тает?).</a:t>
            </a:r>
          </a:p>
          <a:p>
            <a:r>
              <a:rPr lang="ru-RU" dirty="0" smtClean="0"/>
              <a:t> </a:t>
            </a:r>
            <a:r>
              <a:rPr lang="ru-RU" dirty="0"/>
              <a:t>Выдвигать простейшие гипотезы («Мне кажется, дерево не утонет, потому что оно легкое»).</a:t>
            </a:r>
          </a:p>
          <a:p>
            <a:r>
              <a:rPr lang="ru-RU" dirty="0" smtClean="0"/>
              <a:t>Планировать </a:t>
            </a:r>
            <a:r>
              <a:rPr lang="ru-RU" dirty="0"/>
              <a:t>этапы работы</a:t>
            </a:r>
            <a:r>
              <a:rPr lang="ru-RU" dirty="0" smtClean="0"/>
              <a:t>.</a:t>
            </a:r>
          </a:p>
          <a:p>
            <a:r>
              <a:rPr lang="ru-RU" u="sng" dirty="0"/>
              <a:t> 2. Структура занятия-эксперимента:</a:t>
            </a:r>
            <a:endParaRPr lang="ru-RU" dirty="0"/>
          </a:p>
          <a:p>
            <a:r>
              <a:rPr lang="ru-RU" dirty="0"/>
              <a:t>В отличие от яслей, здесь деятельность становится более структурированной и осознанной</a:t>
            </a:r>
            <a:r>
              <a:rPr lang="ru-RU" dirty="0" smtClean="0"/>
              <a:t>.</a:t>
            </a:r>
            <a:endParaRPr lang="ru-RU" dirty="0"/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11266" name="Picture 2" descr="https://avatars.mds.yandex.net/i?id=24eeee83cd629796506d92e55ddd362694275243-555815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03140"/>
            <a:ext cx="2160240" cy="245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vatars.mds.yandex.net/i?id=9d17194b0ef537f4ebcc5d5ab98984673d30c627-520551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649" y="1988840"/>
            <a:ext cx="259228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2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Старшая 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589640" cy="2592288"/>
          </a:xfrm>
        </p:spPr>
        <p:txBody>
          <a:bodyPr>
            <a:normAutofit fontScale="62500" lnSpcReduction="20000"/>
          </a:bodyPr>
          <a:lstStyle/>
          <a:p>
            <a:pPr marL="114300" indent="0">
              <a:buNone/>
            </a:pPr>
            <a:r>
              <a:rPr lang="ru-RU" u="sng" dirty="0" smtClean="0"/>
              <a:t> </a:t>
            </a:r>
            <a:r>
              <a:rPr lang="ru-RU" u="sng" dirty="0"/>
              <a:t>Содержание исследований в старшей группе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Область интересов расширяется до физических явлений и более сложных свойств природы.</a:t>
            </a:r>
          </a:p>
          <a:p>
            <a:pPr marL="114300" indent="0">
              <a:buNone/>
            </a:pPr>
            <a:r>
              <a:rPr lang="ru-RU" u="sng" dirty="0" smtClean="0"/>
              <a:t> </a:t>
            </a:r>
            <a:r>
              <a:rPr lang="ru-RU" u="sng" dirty="0"/>
              <a:t>Методические приемы: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Эвристические беседы: Вопросы  «Что было бы, если бы вся вода превратилась в лед?».</a:t>
            </a:r>
          </a:p>
          <a:p>
            <a:r>
              <a:rPr lang="ru-RU" dirty="0" smtClean="0"/>
              <a:t>Использование </a:t>
            </a:r>
            <a:r>
              <a:rPr lang="ru-RU" dirty="0"/>
              <a:t>алгоритмов: Картинки, на которых нарисован порядок действий (1 — налей воду, 2 — насыпь соль, 3 — размешай).</a:t>
            </a:r>
          </a:p>
          <a:p>
            <a:r>
              <a:rPr lang="ru-RU" dirty="0" smtClean="0"/>
              <a:t> </a:t>
            </a:r>
            <a:r>
              <a:rPr lang="ru-RU" dirty="0"/>
              <a:t>Метод «Черного ящика»: Определение предмета по косвенным признакам (звук при встряхивании, вес, запах).</a:t>
            </a:r>
          </a:p>
          <a:p>
            <a:r>
              <a:rPr lang="ru-RU" dirty="0" smtClean="0"/>
              <a:t>Создание </a:t>
            </a:r>
            <a:r>
              <a:rPr lang="ru-RU" dirty="0"/>
              <a:t>коллекций: Гербарии, коллекции тканей, камней, пуговиц (классификация по признакам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214" y="4077072"/>
            <a:ext cx="4479057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71721"/>
            <a:ext cx="3240698" cy="210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196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Алгоритм проведения занятия: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568952" cy="352839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/>
              <a:t>Шаг 1:</a:t>
            </a:r>
            <a:r>
              <a:rPr lang="ru-RU" dirty="0"/>
              <a:t> Постановка проблемы</a:t>
            </a:r>
          </a:p>
          <a:p>
            <a:r>
              <a:rPr lang="ru-RU" dirty="0"/>
              <a:t>Вместо появления игрушки используется проблемная ситуация, требующая решения.</a:t>
            </a:r>
          </a:p>
          <a:p>
            <a:r>
              <a:rPr lang="ru-RU" dirty="0"/>
              <a:t>⦁ Пример: «В пустыне Сахара очень мало воды. Как люди могут добыть её из тумана?» или «Как нам очистить воду для рыбок в аквариуме, если она стала грязной?».</a:t>
            </a:r>
          </a:p>
          <a:p>
            <a:r>
              <a:rPr lang="ru-RU" dirty="0"/>
              <a:t> </a:t>
            </a:r>
            <a:r>
              <a:rPr lang="ru-RU" b="1" dirty="0"/>
              <a:t>Шаг 2:</a:t>
            </a:r>
            <a:r>
              <a:rPr lang="ru-RU" dirty="0"/>
              <a:t> Выдвижение гипотез</a:t>
            </a:r>
          </a:p>
          <a:p>
            <a:r>
              <a:rPr lang="ru-RU" dirty="0"/>
              <a:t>Воспитатель задает вопрос: «Как вы думаете, что будет, если...?». Важно выслушать все варианты, даже неверные.</a:t>
            </a:r>
          </a:p>
          <a:p>
            <a:r>
              <a:rPr lang="ru-RU" dirty="0"/>
              <a:t>⦁ Инструментарий: Мозговой штурм.</a:t>
            </a:r>
          </a:p>
          <a:p>
            <a:r>
              <a:rPr lang="ru-RU" b="1" dirty="0"/>
              <a:t>Шаг 3:</a:t>
            </a:r>
            <a:r>
              <a:rPr lang="ru-RU" dirty="0"/>
              <a:t> Проверка гипотез (Эксперимент)</a:t>
            </a:r>
          </a:p>
          <a:p>
            <a:r>
              <a:rPr lang="ru-RU" dirty="0"/>
              <a:t>Дети выполняют действия самостоятельно под контролем взрослого. В старшей группе активно используются приборы-помощники: лупы, магниты, весы, песочные часы, термометры.</a:t>
            </a:r>
          </a:p>
          <a:p>
            <a:r>
              <a:rPr lang="ru-RU" b="1" dirty="0"/>
              <a:t>Шаг 4:</a:t>
            </a:r>
            <a:r>
              <a:rPr lang="ru-RU" dirty="0"/>
              <a:t> Фиксация результатов-это ключевое отличие от младших групп. Ребенок должен зафиксировать то, что увидел.</a:t>
            </a:r>
          </a:p>
          <a:p>
            <a:r>
              <a:rPr lang="ru-RU" dirty="0"/>
              <a:t>⦁ Дневники наблюдений: зарисовка схем, использование символов (например, стрелочка вверх — предмет всплыл, вниз — утонул).</a:t>
            </a:r>
          </a:p>
          <a:p>
            <a:r>
              <a:rPr lang="ru-RU" dirty="0"/>
              <a:t>⦁ Карточки-схемы: последовательность действий в эксперименте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dirty="0"/>
              <a:t>Шаг 5:</a:t>
            </a:r>
            <a:r>
              <a:rPr lang="ru-RU" dirty="0"/>
              <a:t> Выводы</a:t>
            </a:r>
          </a:p>
          <a:p>
            <a:r>
              <a:rPr lang="ru-RU" dirty="0"/>
              <a:t>Дети сами (с наводящими вопросами) формулируют результат.</a:t>
            </a:r>
          </a:p>
          <a:p>
            <a:r>
              <a:rPr lang="ru-RU" dirty="0"/>
              <a:t>⦁ Пример: «Значит, магнит притягивает только железные предметы, а пластмассовые — нет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927241"/>
            <a:ext cx="3225262" cy="181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99387"/>
            <a:ext cx="3418012" cy="191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448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Подготовительная 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ru-RU" dirty="0"/>
              <a:t>Подготовительная к школе группа (6–7 лет) — это этап, когда познавательно-исследовательская деятельность достигает своего пика. В этом возрасте дети переходят от простого любопытства к научному </a:t>
            </a:r>
            <a:r>
              <a:rPr lang="ru-RU" dirty="0" err="1"/>
              <a:t>любознанию</a:t>
            </a:r>
            <a:r>
              <a:rPr lang="ru-RU" dirty="0"/>
              <a:t>. Основная задача методики здесь — не просто показать фокус, а научить ребенка мыслить как исследователя: выдвигать гипотезы, проверять их и делать теоретические выводы.</a:t>
            </a:r>
          </a:p>
          <a:p>
            <a:pPr marL="114300" indent="0">
              <a:buNone/>
            </a:pPr>
            <a:r>
              <a:rPr lang="ru-RU" dirty="0"/>
              <a:t> Методика для детей 6–7 лет:</a:t>
            </a:r>
          </a:p>
          <a:p>
            <a:pPr marL="114300" indent="0">
              <a:buNone/>
            </a:pPr>
            <a:r>
              <a:rPr lang="ru-RU" dirty="0"/>
              <a:t> </a:t>
            </a:r>
            <a:r>
              <a:rPr lang="ru-RU" u="sng" dirty="0" smtClean="0"/>
              <a:t> </a:t>
            </a:r>
            <a:r>
              <a:rPr lang="ru-RU" u="sng" dirty="0"/>
              <a:t>Психологическая основа: переход к абстракции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В 6–7 лет у детей активно формируется логическое мышление. Они способны:</a:t>
            </a:r>
          </a:p>
          <a:p>
            <a:r>
              <a:rPr lang="ru-RU" dirty="0" smtClean="0"/>
              <a:t> </a:t>
            </a:r>
            <a:r>
              <a:rPr lang="ru-RU" dirty="0"/>
              <a:t>Понимать скрытые свойства предметов (плотность, инерция, давление).</a:t>
            </a:r>
          </a:p>
          <a:p>
            <a:r>
              <a:rPr lang="ru-RU" dirty="0" smtClean="0"/>
              <a:t>Удерживать </a:t>
            </a:r>
            <a:r>
              <a:rPr lang="ru-RU" dirty="0"/>
              <a:t>в памяти сложную последовательность действий.</a:t>
            </a:r>
          </a:p>
          <a:p>
            <a:r>
              <a:rPr lang="ru-RU" dirty="0" smtClean="0"/>
              <a:t>Самостоятельно </a:t>
            </a:r>
            <a:r>
              <a:rPr lang="ru-RU" dirty="0"/>
              <a:t>анализировать ошибки в эксперименте.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629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Подготовительная 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1700809"/>
            <a:ext cx="8507288" cy="2880319"/>
          </a:xfrm>
        </p:spPr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r>
              <a:rPr lang="ru-RU" u="sng" dirty="0" smtClean="0"/>
              <a:t> </a:t>
            </a:r>
            <a:r>
              <a:rPr lang="ru-RU" u="sng" dirty="0"/>
              <a:t>Методические приемы и «фишки»: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Использование ИКТ: Просмотр замедленной съемки (</a:t>
            </a:r>
            <a:r>
              <a:rPr lang="ru-RU" dirty="0" err="1"/>
              <a:t>таймлапс</a:t>
            </a:r>
            <a:r>
              <a:rPr lang="ru-RU" dirty="0"/>
              <a:t>) роста растения или движения облаков.</a:t>
            </a:r>
          </a:p>
          <a:p>
            <a:r>
              <a:rPr lang="ru-RU" dirty="0" smtClean="0"/>
              <a:t> </a:t>
            </a:r>
            <a:r>
              <a:rPr lang="ru-RU" dirty="0"/>
              <a:t>Метод «Провокации»: воспитатель намеренно дает «сломанный» или неподходящий прибор, чтобы дети сами обнаружили ошибку в условиях эксперимента.</a:t>
            </a:r>
          </a:p>
          <a:p>
            <a:r>
              <a:rPr lang="ru-RU" dirty="0" smtClean="0"/>
              <a:t>Теория </a:t>
            </a:r>
            <a:r>
              <a:rPr lang="ru-RU" dirty="0"/>
              <a:t>решения изобретательских задач: Поиск противоречий. Например: «Вода — это хорошо (можно пить), и вода — это плохо (можно утонуть). Как сделать так, чтобы тяжелый металл не тонул в воде?» (выход на изучение плавучести судов).</a:t>
            </a:r>
          </a:p>
          <a:p>
            <a:r>
              <a:rPr lang="ru-RU" dirty="0" smtClean="0"/>
              <a:t>Интеллект-карты</a:t>
            </a:r>
            <a:r>
              <a:rPr lang="ru-RU" dirty="0"/>
              <a:t>: Составление визуальных карт по итогам большого блока исследований (например, всё о свойствах Воздуха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516916"/>
            <a:ext cx="3464291" cy="219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86" y="4663216"/>
            <a:ext cx="3387208" cy="189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483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Алгоритм исследовательской </a:t>
            </a:r>
            <a:r>
              <a:rPr lang="ru-RU" u="sng" dirty="0" smtClean="0"/>
              <a:t>деятельности </a:t>
            </a:r>
            <a:r>
              <a:rPr lang="ru-RU" sz="1800" u="sng" dirty="0"/>
              <a:t>(Метод Савенкова)</a:t>
            </a:r>
            <a:r>
              <a:rPr lang="ru-RU" u="sng" dirty="0"/>
              <a:t>.</a:t>
            </a:r>
            <a:r>
              <a:rPr lang="ru-RU" u="sng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Методика в подготовительной группе максимально приближена к структуре реального научного исследования. Она включает следующие этапы:</a:t>
            </a:r>
          </a:p>
          <a:p>
            <a:r>
              <a:rPr lang="ru-RU" dirty="0"/>
              <a:t>1. Выбор темы и постановка вопроса: Проблема должна быть актуальной (например, «Почему весной лед на реке тает быстрее сверху, а не снизу?»).</a:t>
            </a:r>
          </a:p>
          <a:p>
            <a:r>
              <a:rPr lang="ru-RU" dirty="0"/>
              <a:t>2. Сбор данных: Дети вспоминают, что они уже знают об этом, или ищут информацию в книгах/энциклопедиях.</a:t>
            </a:r>
          </a:p>
          <a:p>
            <a:r>
              <a:rPr lang="ru-RU" dirty="0"/>
              <a:t>3. Гипотеза: Ребенок формулирует предположение, используя слова: «Допустим...», «Что, если...», «Предположим...».</a:t>
            </a:r>
          </a:p>
          <a:p>
            <a:r>
              <a:rPr lang="ru-RU" dirty="0"/>
              <a:t>4. Планирование: Дети сами выбирают оборудование (пробирки, микроскопы, реактивы типа соды или уксуса).</a:t>
            </a:r>
          </a:p>
          <a:p>
            <a:r>
              <a:rPr lang="ru-RU" dirty="0"/>
              <a:t>5. Эксперимент: Самостоятельное проведение опыта. Педагог — лишь наблюдатель и консультант.</a:t>
            </a:r>
          </a:p>
          <a:p>
            <a:r>
              <a:rPr lang="ru-RU" dirty="0"/>
              <a:t>6. Фиксация и анализ: Заполнение полноценных «Журналов открытий» с помощью графиков, схем и знаков-символов.</a:t>
            </a:r>
          </a:p>
          <a:p>
            <a:r>
              <a:rPr lang="ru-RU" dirty="0"/>
              <a:t>7. Защита «диссертации»: Краткий доклад </a:t>
            </a:r>
            <a:r>
              <a:rPr lang="ru-RU" dirty="0" smtClean="0"/>
              <a:t>ребенка </a:t>
            </a:r>
            <a:r>
              <a:rPr lang="ru-RU" dirty="0"/>
              <a:t>перед группой о результатах исследования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769260"/>
            <a:ext cx="2109515" cy="93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481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Роль взрослого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u="sng" dirty="0" smtClean="0"/>
              <a:t>Роль </a:t>
            </a:r>
            <a:r>
              <a:rPr lang="ru-RU" u="sng" dirty="0"/>
              <a:t>взрослого: от «учителя» к «модератору»:</a:t>
            </a:r>
            <a:endParaRPr lang="ru-RU" dirty="0"/>
          </a:p>
          <a:p>
            <a:r>
              <a:rPr lang="ru-RU" dirty="0"/>
              <a:t>В подготовительной группе важно не давать готовых ответов. Если ребенок спрашивает «Почему?», лучшим ответом будет: «А как ты думаешь? Давай проверим!». Педагог учит детей критически относиться к результатам и понимать, что отрицательный результат в опыте — это тоже результат.</a:t>
            </a:r>
          </a:p>
          <a:p>
            <a:endParaRPr lang="ru-RU" dirty="0"/>
          </a:p>
        </p:txBody>
      </p:sp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456383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075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Ранний возраст (1мл.группа</a:t>
            </a:r>
            <a:r>
              <a:rPr lang="ru-RU" b="1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579296" cy="333258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Ранний возраст – период активного познания окружающего мира и исследовательской деятельности ребёнка с предметным миром.</a:t>
            </a:r>
          </a:p>
          <a:p>
            <a:r>
              <a:rPr lang="ru-RU" dirty="0"/>
              <a:t>Организация познавательно-исследовательской деятельности в ясельной группе (дети от 1 года до 3 лет) — это не классические «уроки», а создание условий, в которых ребенок удовлетворяет свое природное любопытство. В этом возрасте ведущим типом мышления является наглядно-действенное, поэтому методика строится на принципе «вижу — трогаю — пробую».</a:t>
            </a:r>
          </a:p>
          <a:p>
            <a:endParaRPr lang="ru-RU" dirty="0"/>
          </a:p>
        </p:txBody>
      </p:sp>
      <p:pic>
        <p:nvPicPr>
          <p:cNvPr id="1026" name="Picture 2" descr="https://avatars.mds.yandex.net/i?id=1a61f68b035f12901d99c1d92237b5a50edd28f3-559000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653136"/>
            <a:ext cx="4572000" cy="202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818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Ранний возраст (1мл.группа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5" y="1628800"/>
            <a:ext cx="5050904" cy="4992217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r>
              <a:rPr lang="ru-RU" u="sng" dirty="0" smtClean="0"/>
              <a:t> </a:t>
            </a:r>
            <a:r>
              <a:rPr lang="ru-RU" u="sng" dirty="0"/>
              <a:t>Роль педагога и техника безопасности: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Методика в 1мл исключает длинные объяснения. Педагог выступает как партнер по игре.</a:t>
            </a:r>
          </a:p>
          <a:p>
            <a:r>
              <a:rPr lang="ru-RU" dirty="0" smtClean="0"/>
              <a:t>Речевое </a:t>
            </a:r>
            <a:r>
              <a:rPr lang="ru-RU" dirty="0"/>
              <a:t>сопровождение: Воспитатель озвучивает каждое действие ребенка («Ты взял синий камешек, он твердый»).</a:t>
            </a:r>
          </a:p>
          <a:p>
            <a:r>
              <a:rPr lang="ru-RU" dirty="0" smtClean="0"/>
              <a:t> </a:t>
            </a:r>
            <a:r>
              <a:rPr lang="ru-RU" dirty="0"/>
              <a:t>Безопасность: * Все материалы должны быть нетоксичными.</a:t>
            </a:r>
          </a:p>
          <a:p>
            <a:r>
              <a:rPr lang="ru-RU" dirty="0"/>
              <a:t>  </a:t>
            </a:r>
            <a:r>
              <a:rPr lang="ru-RU" dirty="0" smtClean="0"/>
              <a:t>Мелкие </a:t>
            </a:r>
            <a:r>
              <a:rPr lang="ru-RU" dirty="0"/>
              <a:t>детали используются строго под присмотром (риск проглатывания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2050" name="Picture 2" descr="https://avatars.mds.yandex.net/i?id=883cc167a44c295bab45168f0083b26177d54024-914783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2132856"/>
            <a:ext cx="3666753" cy="321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798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Этапы проведения (Алгоритм</a:t>
            </a:r>
            <a:r>
              <a:rPr lang="ru-RU" u="sng" dirty="0" smtClean="0"/>
              <a:t>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14300" indent="0">
              <a:buNone/>
            </a:pPr>
            <a:r>
              <a:rPr lang="ru-RU" dirty="0"/>
              <a:t> Использование только чистой воды и пищевых красителей (или сока свеклы/моркови).</a:t>
            </a:r>
          </a:p>
          <a:p>
            <a:pPr marL="114300" indent="0">
              <a:buNone/>
            </a:pPr>
            <a:r>
              <a:rPr lang="ru-RU" dirty="0"/>
              <a:t> Важный нюанс: Длительность организованной исследовательской деятельности в яслях не должна превышать 5-8-10 минут, так как внимание детей в этом возрасте крайне неустойчиво.</a:t>
            </a:r>
          </a:p>
          <a:p>
            <a:endParaRPr lang="ru-RU" b="1" dirty="0" smtClean="0"/>
          </a:p>
          <a:p>
            <a:r>
              <a:rPr lang="ru-RU" b="1" dirty="0" smtClean="0"/>
              <a:t>Шаг </a:t>
            </a:r>
            <a:r>
              <a:rPr lang="ru-RU" b="1" dirty="0"/>
              <a:t>1:</a:t>
            </a:r>
            <a:r>
              <a:rPr lang="ru-RU" dirty="0"/>
              <a:t> Сюрпризный момент</a:t>
            </a:r>
          </a:p>
          <a:p>
            <a:r>
              <a:rPr lang="ru-RU" dirty="0"/>
              <a:t>В яслях крайне важна эмоциональная вовлеченность. Исследование должно начинаться с появления персонажа (Мишка, Зайка) или «волшебного сундучка».</a:t>
            </a:r>
          </a:p>
          <a:p>
            <a:r>
              <a:rPr lang="ru-RU" dirty="0"/>
              <a:t>⦁ Пример: «Ой, посмотрите, к нам пришел </a:t>
            </a:r>
            <a:r>
              <a:rPr lang="ru-RU" dirty="0" err="1"/>
              <a:t>Хрюша</a:t>
            </a:r>
            <a:r>
              <a:rPr lang="ru-RU" dirty="0"/>
              <a:t>, он принес корзинку с яблоками!»</a:t>
            </a:r>
          </a:p>
          <a:p>
            <a:r>
              <a:rPr lang="ru-RU" b="1" dirty="0"/>
              <a:t>Шаг 2</a:t>
            </a:r>
            <a:r>
              <a:rPr lang="ru-RU" dirty="0"/>
              <a:t>: Постановка проблемы (на доступном уровне)</a:t>
            </a:r>
          </a:p>
          <a:p>
            <a:r>
              <a:rPr lang="ru-RU" dirty="0"/>
              <a:t>Воспитатель задает простой вопрос, побуждающий к действию.</a:t>
            </a:r>
          </a:p>
          <a:p>
            <a:r>
              <a:rPr lang="ru-RU" dirty="0"/>
              <a:t>⦁ Пример: «А яблоки умеют плавать? Давайте проверим!»</a:t>
            </a:r>
          </a:p>
          <a:p>
            <a:r>
              <a:rPr lang="ru-RU" b="1" dirty="0"/>
              <a:t>Шаг 3</a:t>
            </a:r>
            <a:r>
              <a:rPr lang="ru-RU" dirty="0"/>
              <a:t>: Практическое действие (Сенсорное обследование)</a:t>
            </a:r>
          </a:p>
          <a:p>
            <a:r>
              <a:rPr lang="ru-RU" dirty="0"/>
              <a:t>Самый важный этап. Дети должны потрогать, понюхать, постучать.</a:t>
            </a:r>
          </a:p>
          <a:p>
            <a:r>
              <a:rPr lang="ru-RU" dirty="0"/>
              <a:t>⦁ Важно: В яслях педагог выполняет действие вместе с ребенком, направляя его руки (метод «рука в руке»).</a:t>
            </a:r>
          </a:p>
          <a:p>
            <a:r>
              <a:rPr lang="ru-RU" dirty="0"/>
              <a:t> </a:t>
            </a:r>
            <a:r>
              <a:rPr lang="ru-RU" b="1" dirty="0"/>
              <a:t>Шаг 4</a:t>
            </a:r>
            <a:r>
              <a:rPr lang="ru-RU" dirty="0"/>
              <a:t>: Фиксация результата и рефлексия</a:t>
            </a:r>
          </a:p>
          <a:p>
            <a:r>
              <a:rPr lang="ru-RU" dirty="0"/>
              <a:t>Результат фиксируется в короткой фразе или эмоциональном восклицании.</a:t>
            </a:r>
          </a:p>
          <a:p>
            <a:r>
              <a:rPr lang="ru-RU" dirty="0"/>
              <a:t>⦁ Итог: «Смотрите, яблоко не утонуло! Оно плавает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074" name="Picture 2" descr="https://avatars.mds.yandex.net/i?id=929e0c762799da29997f025d3b54438fcc29925e-458957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428122"/>
            <a:ext cx="2431435" cy="130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i?id=60a1e2060c103e9615392dbeca7ea44f8d1a7562-5409935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301180"/>
            <a:ext cx="2087725" cy="139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999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2мл </a:t>
            </a:r>
            <a:r>
              <a:rPr lang="ru-RU" b="1" dirty="0" smtClean="0"/>
              <a:t>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52601"/>
            <a:ext cx="8424936" cy="354860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Методика познавательно-исследовательской деятельности во второй младшей группе (дети 3–4 лет) — это не столько «наука», сколько направленная игра. В этом возрасте ребенок — природный исследователь, и наша задача не «впихнуть» в него знания, а поддержать его </a:t>
            </a:r>
            <a:r>
              <a:rPr lang="ru-RU" dirty="0" smtClean="0"/>
              <a:t>«</a:t>
            </a:r>
            <a:r>
              <a:rPr lang="ru-RU" dirty="0"/>
              <a:t>почему?» и «что будет, если...?».</a:t>
            </a:r>
          </a:p>
          <a:p>
            <a:r>
              <a:rPr lang="ru-RU" dirty="0"/>
              <a:t> Особенности возраста: «Вижу — действую»</a:t>
            </a:r>
          </a:p>
          <a:p>
            <a:r>
              <a:rPr lang="ru-RU" dirty="0"/>
              <a:t>Для малыша 3–4 лет мышление является наглядно-действенным. Он не может просто слушать лекцию о свойствах воды; ему нужно в нее залезть руками</a:t>
            </a:r>
            <a:r>
              <a:rPr lang="ru-RU" dirty="0" smtClean="0"/>
              <a:t>.</a:t>
            </a:r>
          </a:p>
          <a:p>
            <a:r>
              <a:rPr lang="ru-RU" u="sng" dirty="0"/>
              <a:t> Цель:</a:t>
            </a:r>
            <a:r>
              <a:rPr lang="ru-RU" dirty="0"/>
              <a:t> Развитие первичных представлений об объектах окружающего мира и их свойствах (цвет, форма, размер, вес, температура).</a:t>
            </a:r>
          </a:p>
          <a:p>
            <a:r>
              <a:rPr lang="ru-RU" dirty="0"/>
              <a:t>Длительность: Исследование не должно занимать более 10–15 минут, иначе внимание рассеивается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 descr="https://avatars.mds.yandex.net/i?id=0314d2517a302b0eee23f1df1f5ac302dd370586-533209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72014"/>
            <a:ext cx="3697152" cy="207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53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 Алгоритм проведения занятия</a:t>
            </a:r>
            <a:r>
              <a:rPr lang="ru-RU" u="sng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5915000" cy="4373563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Методика мини-исследования в этой группе строится по схеме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b="1" dirty="0"/>
              <a:t> Шаг 1:</a:t>
            </a:r>
            <a:r>
              <a:rPr lang="ru-RU" dirty="0"/>
              <a:t> Создание игровой мотивации</a:t>
            </a:r>
          </a:p>
          <a:p>
            <a:r>
              <a:rPr lang="ru-RU" dirty="0"/>
              <a:t>В гости к детям приходит персонаж (Зайка, Незнайка, Капелька). У персонажа есть проблема.</a:t>
            </a:r>
          </a:p>
          <a:p>
            <a:r>
              <a:rPr lang="ru-RU" dirty="0"/>
              <a:t>Пример: «Мишка хочет переплыть ручей, но не знает, какая лодка не утонет — деревянная или железная».</a:t>
            </a:r>
          </a:p>
          <a:p>
            <a:r>
              <a:rPr lang="ru-RU" b="1" dirty="0"/>
              <a:t>Шаг 2:</a:t>
            </a:r>
            <a:r>
              <a:rPr lang="ru-RU" dirty="0"/>
              <a:t> Постановка проблемы</a:t>
            </a:r>
          </a:p>
          <a:p>
            <a:r>
              <a:rPr lang="ru-RU" dirty="0"/>
              <a:t>Воспитатель формулирует вопрос так, чтобы вызвать любопытство. Важно использовать сенсорные эталоны.</a:t>
            </a:r>
          </a:p>
          <a:p>
            <a:r>
              <a:rPr lang="ru-RU" dirty="0"/>
              <a:t> «Давайте проверим, какие предметы любят плавать, а какие — нырять на дно».</a:t>
            </a:r>
          </a:p>
          <a:p>
            <a:r>
              <a:rPr lang="ru-RU" b="1" dirty="0"/>
              <a:t> Шаг 3:</a:t>
            </a:r>
            <a:r>
              <a:rPr lang="ru-RU" dirty="0"/>
              <a:t> Практический этап (Эксперимент)</a:t>
            </a:r>
          </a:p>
          <a:p>
            <a:r>
              <a:rPr lang="ru-RU" dirty="0"/>
              <a:t>Дети под руководством взрослого совершают манипуляции.</a:t>
            </a:r>
          </a:p>
          <a:p>
            <a:r>
              <a:rPr lang="ru-RU" dirty="0"/>
              <a:t>⦁ Важно: Каждый ребенок должен иметь возможность потрогать, бросить, нажать.</a:t>
            </a:r>
          </a:p>
          <a:p>
            <a:r>
              <a:rPr lang="ru-RU" dirty="0"/>
              <a:t>⦁ Речевое сопровождение: Педагог постоянно проговаривает действия: «Посмотри, камень тяжелый, он бух — и упал. А перышко легкое, оно летит».</a:t>
            </a:r>
          </a:p>
          <a:p>
            <a:r>
              <a:rPr lang="ru-RU" dirty="0"/>
              <a:t> </a:t>
            </a:r>
            <a:r>
              <a:rPr lang="ru-RU" b="1" dirty="0"/>
              <a:t>Шаг 4:</a:t>
            </a:r>
            <a:r>
              <a:rPr lang="ru-RU" dirty="0"/>
              <a:t> Фиксация результата и вывод</a:t>
            </a:r>
          </a:p>
          <a:p>
            <a:r>
              <a:rPr lang="ru-RU" dirty="0"/>
              <a:t>В младшей группе выводы делает педагог, но побуждает детей к простым ответам («да», «нет», «утонул», «холодный»).</a:t>
            </a:r>
          </a:p>
          <a:p>
            <a:r>
              <a:rPr lang="ru-RU" dirty="0"/>
              <a:t> Вывод: «Дерево не тонет, оно легкое. Камень тонет, он тяжелый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https://avatars.mds.yandex.net/i?id=e8630ab8ed737a0aa87d94692cee5a94a4fae83c-523428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628800"/>
            <a:ext cx="2699792" cy="213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211" y="4005064"/>
            <a:ext cx="2451721" cy="128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937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Методические приемы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4176464" cy="4373563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/>
              <a:t>Методические приемы:</a:t>
            </a:r>
            <a:endParaRPr lang="ru-RU" dirty="0"/>
          </a:p>
          <a:p>
            <a:r>
              <a:rPr lang="ru-RU" dirty="0"/>
              <a:t>⦁ Прием «Сравнение»: Всегда давайте контрасты (мокрое/сухое, гладкое/колючее, сладкое/кислое).</a:t>
            </a:r>
          </a:p>
          <a:p>
            <a:r>
              <a:rPr lang="ru-RU" dirty="0"/>
              <a:t>⦁ Прием «Проблемная ситуация»: «Ой, а почему снег в ладошке исчез и превратился в водичку?»</a:t>
            </a:r>
          </a:p>
          <a:p>
            <a:r>
              <a:rPr lang="ru-RU" dirty="0"/>
              <a:t>⦁ Сенсорное обследование: Прежде чем исследовать предмет, его нужно обследовать по схеме: посмотрели — потрогали — послушали (постучали) — понюхали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00808"/>
            <a:ext cx="230638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00808"/>
            <a:ext cx="1915697" cy="270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01108" y="4725144"/>
            <a:ext cx="50244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этом возрасте процесс важнее результата. Если в ходе опыта с водой дети просто начали радостно в ней плескаться — не останавливайте их резко. Это тоже исследование свойств воды. Просто направьте их: «Смотрите, как капельки прыгают!».</a:t>
            </a:r>
          </a:p>
        </p:txBody>
      </p:sp>
    </p:spTree>
    <p:extLst>
      <p:ext uri="{BB962C8B-B14F-4D97-AF65-F5344CB8AC3E}">
        <p14:creationId xmlns:p14="http://schemas.microsoft.com/office/powerpoint/2010/main" val="3125877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Средняя 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435280" cy="304455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Методика познавательно-исследовательской деятельности в средней группе (дети 4–5 лет) — это переход от простого манипулирования предметами к осознанному поиску ответов на вопросы «Почему?» и «Как</a:t>
            </a:r>
            <a:r>
              <a:rPr lang="ru-RU" dirty="0" smtClean="0"/>
              <a:t>?»</a:t>
            </a:r>
          </a:p>
          <a:p>
            <a:pPr marL="114300" indent="0">
              <a:buNone/>
            </a:pPr>
            <a:r>
              <a:rPr lang="ru-RU" u="sng" dirty="0" smtClean="0"/>
              <a:t> </a:t>
            </a:r>
            <a:r>
              <a:rPr lang="ru-RU" u="sng" dirty="0"/>
              <a:t>в средней группе: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В отличие от младшей группы, где акцент делается на </a:t>
            </a:r>
            <a:r>
              <a:rPr lang="ru-RU" dirty="0" err="1"/>
              <a:t>сенсорику</a:t>
            </a:r>
            <a:r>
              <a:rPr lang="ru-RU" dirty="0"/>
              <a:t> (потрогать, лизнуть), в средней группе цели усложняются:</a:t>
            </a:r>
          </a:p>
          <a:p>
            <a:r>
              <a:rPr lang="ru-RU" dirty="0" smtClean="0"/>
              <a:t>  </a:t>
            </a:r>
            <a:r>
              <a:rPr lang="ru-RU" dirty="0"/>
              <a:t>Развитие способности сравнивать и устанавливать простейшие причинно-следственные связи.</a:t>
            </a:r>
          </a:p>
          <a:p>
            <a:r>
              <a:rPr lang="ru-RU" dirty="0" smtClean="0"/>
              <a:t> </a:t>
            </a:r>
            <a:r>
              <a:rPr lang="ru-RU" dirty="0"/>
              <a:t>Обучение планированию: умение следовать инструкции из 2–3 шагов.</a:t>
            </a:r>
          </a:p>
          <a:p>
            <a:r>
              <a:rPr lang="ru-RU" dirty="0" smtClean="0"/>
              <a:t> </a:t>
            </a:r>
            <a:r>
              <a:rPr lang="ru-RU" dirty="0"/>
              <a:t>Стимулирование речи: ребенок должен учиться формулировать выводы.</a:t>
            </a:r>
          </a:p>
          <a:p>
            <a:endParaRPr lang="ru-RU" dirty="0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433725"/>
            <a:ext cx="3128864" cy="227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i?id=c1b0bf816925a280ea5dbb13a8beeec67d64d24e-523456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462388"/>
            <a:ext cx="1937395" cy="222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154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Методика занятия строится по следующей схеме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4186808" cy="506077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1. Создание проблемной ситуации: «К нам пришел Мишка, у него промокшие лапки. Почему?» или «Поможем Гномику перенести воду в сите. Получится ли?».</a:t>
            </a:r>
          </a:p>
          <a:p>
            <a:r>
              <a:rPr lang="ru-RU" dirty="0"/>
              <a:t>2. Выдвижение гипотез: Воспитатель спрашивает: «Как вы думаете, что будет, если...?». В 4 года гипотезы часто фантастичны, и это нормально.</a:t>
            </a:r>
          </a:p>
          <a:p>
            <a:r>
              <a:rPr lang="ru-RU" dirty="0"/>
              <a:t>3. Проверка предположений (Эксперимент): Самый активный этап, где дети работают с материалом.</a:t>
            </a:r>
          </a:p>
          <a:p>
            <a:r>
              <a:rPr lang="ru-RU" dirty="0"/>
              <a:t>4. Фиксация результата: Словесный отчет или зарисовка в «дневнике наблюдений».</a:t>
            </a:r>
          </a:p>
          <a:p>
            <a:r>
              <a:rPr lang="ru-RU" dirty="0"/>
              <a:t>5. Вывод: Соотнесение результата с гипотезой</a:t>
            </a:r>
          </a:p>
          <a:p>
            <a:endParaRPr lang="ru-RU" dirty="0"/>
          </a:p>
        </p:txBody>
      </p:sp>
      <p:pic>
        <p:nvPicPr>
          <p:cNvPr id="8194" name="Picture 2" descr="https://avatars.mds.yandex.net/i?id=d57e033a2ed21f06d27fa5b9196636a3fa5e8e95-450466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65104"/>
            <a:ext cx="2394123" cy="239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8950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168</TotalTime>
  <Words>2044</Words>
  <Application>Microsoft Office PowerPoint</Application>
  <PresentationFormat>Экран (4:3)</PresentationFormat>
  <Paragraphs>137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Аптека</vt:lpstr>
      <vt:lpstr>Методика проведения познавательной исследовательской деятельности</vt:lpstr>
      <vt:lpstr>Ранний возраст (1мл.группа)</vt:lpstr>
      <vt:lpstr>Ранний возраст (1мл.группа</vt:lpstr>
      <vt:lpstr>Этапы проведения (Алгоритм):</vt:lpstr>
      <vt:lpstr>2мл группа</vt:lpstr>
      <vt:lpstr> Алгоритм проведения занятия:</vt:lpstr>
      <vt:lpstr>Методические приемы</vt:lpstr>
      <vt:lpstr>Средняя группа</vt:lpstr>
      <vt:lpstr>Методика занятия строится по следующей схеме</vt:lpstr>
      <vt:lpstr>Важные рекомендации для воспитателя:</vt:lpstr>
      <vt:lpstr>Методические приемы:</vt:lpstr>
      <vt:lpstr>Старшая группа</vt:lpstr>
      <vt:lpstr>Старшая группа</vt:lpstr>
      <vt:lpstr>Алгоритм проведения занятия:</vt:lpstr>
      <vt:lpstr>Подготовительная группа</vt:lpstr>
      <vt:lpstr>Подготовительная группа</vt:lpstr>
      <vt:lpstr>Алгоритм исследовательской деятельности (Метод Савенкова). </vt:lpstr>
      <vt:lpstr>Роль взрослого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проведения познавательной исследовательской деятельности</dc:title>
  <dc:creator>Katerina</dc:creator>
  <cp:lastModifiedBy>Katerina</cp:lastModifiedBy>
  <cp:revision>17</cp:revision>
  <dcterms:created xsi:type="dcterms:W3CDTF">2026-02-15T16:08:05Z</dcterms:created>
  <dcterms:modified xsi:type="dcterms:W3CDTF">2026-03-06T16:49:54Z</dcterms:modified>
</cp:coreProperties>
</file>