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_rels/presentation.xml.rels" ContentType="application/vnd.openxmlformats-package.relationships+xml"/>
  <Override PartName="/ppt/media/image29.png" ContentType="image/png"/>
  <Override PartName="/ppt/media/image8.jpeg" ContentType="image/jpeg"/>
  <Override PartName="/ppt/media/image11.jpeg" ContentType="image/jpeg"/>
  <Override PartName="/ppt/media/image28.png" ContentType="image/png"/>
  <Override PartName="/ppt/media/image30.png" ContentType="image/png"/>
  <Override PartName="/ppt/media/image4.png" ContentType="image/png"/>
  <Override PartName="/ppt/media/image13.png" ContentType="image/png"/>
  <Override PartName="/ppt/media/image10.png" ContentType="image/png"/>
  <Override PartName="/ppt/media/image9.png" ContentType="image/png"/>
  <Override PartName="/ppt/media/image6.jpeg" ContentType="image/jpeg"/>
  <Override PartName="/ppt/media/image18.png" ContentType="image/png"/>
  <Override PartName="/ppt/media/image20.png" ContentType="image/png"/>
  <Override PartName="/ppt/media/image16.png" ContentType="image/png"/>
  <Override PartName="/ppt/media/image7.png" ContentType="image/png"/>
  <Override PartName="/ppt/media/image3.png" ContentType="image/png"/>
  <Override PartName="/ppt/media/image12.png" ContentType="image/png"/>
  <Override PartName="/ppt/media/image2.png" ContentType="image/png"/>
  <Override PartName="/ppt/media/image5.png" ContentType="image/png"/>
  <Override PartName="/ppt/media/image14.png" ContentType="image/png"/>
  <Override PartName="/ppt/media/image1.tif" ContentType="image/tiff"/>
  <Override PartName="/ppt/media/image22.png" ContentType="image/png"/>
  <Override PartName="/ppt/media/image15.png" ContentType="image/png"/>
  <Override PartName="/ppt/media/image17.png" ContentType="image/png"/>
  <Override PartName="/ppt/media/image19.png" ContentType="image/png"/>
  <Override PartName="/ppt/media/image21.png" ContentType="image/png"/>
  <Override PartName="/ppt/media/image23.png" ContentType="image/png"/>
  <Override PartName="/ppt/media/image24.png" ContentType="image/png"/>
  <Override PartName="/ppt/media/image27.jpeg" ContentType="image/jpeg"/>
  <Override PartName="/ppt/media/image25.png" ContentType="image/png"/>
  <Override PartName="/ppt/media/image26.png" ContentType="image/png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_rels/slide5.xml.rels" ContentType="application/vnd.openxmlformats-package.relationships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.xml.rels" ContentType="application/vnd.openxmlformats-package.relationships+xml"/>
  <Override PartName="/ppt/slides/_rels/slide16.xml.rels" ContentType="application/vnd.openxmlformats-package.relationships+xml"/>
  <Override PartName="/ppt/slides/_rels/slide2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s/slide5.xml" ContentType="application/vnd.openxmlformats-officedocument.presentationml.slide+xml"/>
  <Override PartName="/ppt/slides/slide2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1_Лит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Лит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2_Лит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tif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tif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tif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3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0" name=""/>
          <p:cNvGrpSpPr/>
          <p:nvPr/>
        </p:nvGrpSpPr>
        <p:grpSpPr>
          <a:xfrm>
            <a:off x="152280" y="133200"/>
            <a:ext cx="8838720" cy="2530080"/>
            <a:chOff x="152280" y="133200"/>
            <a:chExt cx="8838720" cy="2530080"/>
          </a:xfrm>
        </p:grpSpPr>
        <p:pic>
          <p:nvPicPr>
            <p:cNvPr id="1" name="" descr=""/>
            <p:cNvPicPr/>
            <p:nvPr/>
          </p:nvPicPr>
          <p:blipFill>
            <a:blip r:embed="rId3"/>
            <a:stretch/>
          </p:blipFill>
          <p:spPr>
            <a:xfrm>
              <a:off x="152280" y="133200"/>
              <a:ext cx="8838720" cy="2530080"/>
            </a:xfrm>
            <a:prstGeom prst="rect">
              <a:avLst/>
            </a:prstGeom>
            <a:ln w="0">
              <a:solidFill>
                <a:srgbClr val="3465a4"/>
              </a:solidFill>
            </a:ln>
          </p:spPr>
        </p:pic>
      </p:grpSp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"/>
          <p:cNvGrpSpPr/>
          <p:nvPr/>
        </p:nvGrpSpPr>
        <p:grpSpPr>
          <a:xfrm>
            <a:off x="152280" y="133200"/>
            <a:ext cx="8832600" cy="6590880"/>
            <a:chOff x="152280" y="133200"/>
            <a:chExt cx="8832600" cy="6590880"/>
          </a:xfrm>
        </p:grpSpPr>
        <p:pic>
          <p:nvPicPr>
            <p:cNvPr id="7" name="" descr=""/>
            <p:cNvPicPr/>
            <p:nvPr/>
          </p:nvPicPr>
          <p:blipFill>
            <a:blip r:embed="rId3"/>
            <a:stretch/>
          </p:blipFill>
          <p:spPr>
            <a:xfrm>
              <a:off x="152280" y="133200"/>
              <a:ext cx="8832600" cy="6590880"/>
            </a:xfrm>
            <a:prstGeom prst="rect">
              <a:avLst/>
            </a:prstGeom>
            <a:ln w="0">
              <a:solidFill>
                <a:srgbClr val="3465a4"/>
              </a:solidFill>
            </a:ln>
          </p:spPr>
        </p:pic>
      </p:grpSp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"/>
          <p:cNvGrpSpPr/>
          <p:nvPr/>
        </p:nvGrpSpPr>
        <p:grpSpPr>
          <a:xfrm>
            <a:off x="152280" y="133200"/>
            <a:ext cx="8832600" cy="6590880"/>
            <a:chOff x="152280" y="133200"/>
            <a:chExt cx="8832600" cy="6590880"/>
          </a:xfrm>
        </p:grpSpPr>
        <p:pic>
          <p:nvPicPr>
            <p:cNvPr id="11" name="" descr=""/>
            <p:cNvPicPr/>
            <p:nvPr/>
          </p:nvPicPr>
          <p:blipFill>
            <a:blip r:embed="rId3"/>
            <a:stretch/>
          </p:blipFill>
          <p:spPr>
            <a:xfrm>
              <a:off x="152280" y="133200"/>
              <a:ext cx="8832600" cy="6590880"/>
            </a:xfrm>
            <a:prstGeom prst="rect">
              <a:avLst/>
            </a:prstGeom>
            <a:ln w="0">
              <a:solidFill>
                <a:srgbClr val="3465a4"/>
              </a:solidFill>
            </a:ln>
          </p:spPr>
        </p:pic>
      </p:grpSp>
      <p:sp>
        <p:nvSpPr>
          <p:cNvPr id="12" name=""/>
          <p:cNvSpPr/>
          <p:nvPr/>
        </p:nvSpPr>
        <p:spPr>
          <a:xfrm>
            <a:off x="588960" y="1424160"/>
            <a:ext cx="8001000" cy="9360"/>
          </a:xfrm>
          <a:custGeom>
            <a:avLst/>
            <a:gdLst>
              <a:gd name="textAreaLeft" fmla="*/ 0 w 8001000"/>
              <a:gd name="textAreaRight" fmla="*/ 8001360 w 8001000"/>
              <a:gd name="textAreaTop" fmla="*/ 0 h 9360"/>
              <a:gd name="textAreaBottom" fmla="*/ 9720 h 9360"/>
            </a:gdLst>
            <a:ahLst/>
            <a:rect l="textAreaLeft" t="textAreaTop" r="textAreaRight" b="textAreaBottom"/>
            <a:pathLst>
              <a:path w="22226" h="27">
                <a:moveTo>
                  <a:pt x="0" y="0"/>
                </a:moveTo>
                <a:lnTo>
                  <a:pt x="22226" y="0"/>
                </a:lnTo>
                <a:lnTo>
                  <a:pt x="22226" y="27"/>
                </a:lnTo>
                <a:lnTo>
                  <a:pt x="0" y="27"/>
                </a:lnTo>
                <a:lnTo>
                  <a:pt x="0" y="0"/>
                </a:lnTo>
                <a:close/>
              </a:path>
            </a:pathLst>
          </a:custGeom>
          <a:solidFill>
            <a:srgbClr val="71a37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35280" bIns="-3528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3" r:id="rId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slideLayout" Target="../slideLayouts/slideLayout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12.png"/><Relationship Id="rId5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slideLayout" Target="../slideLayouts/slideLayout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19.png"/><Relationship Id="rId3" Type="http://schemas.openxmlformats.org/officeDocument/2006/relationships/image" Target="../media/image23.png"/><Relationship Id="rId4" Type="http://schemas.openxmlformats.org/officeDocument/2006/relationships/image" Target="../media/image13.png"/><Relationship Id="rId5" Type="http://schemas.openxmlformats.org/officeDocument/2006/relationships/image" Target="../media/image24.png"/><Relationship Id="rId6" Type="http://schemas.openxmlformats.org/officeDocument/2006/relationships/slideLayout" Target="../slideLayouts/slideLayout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17.png"/><Relationship Id="rId3" Type="http://schemas.openxmlformats.org/officeDocument/2006/relationships/image" Target="../media/image23.png"/><Relationship Id="rId4" Type="http://schemas.openxmlformats.org/officeDocument/2006/relationships/slideLayout" Target="../slideLayouts/slideLayout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23.png"/><Relationship Id="rId3" Type="http://schemas.openxmlformats.org/officeDocument/2006/relationships/image" Target="../media/image19.png"/><Relationship Id="rId4" Type="http://schemas.openxmlformats.org/officeDocument/2006/relationships/slideLayout" Target="../slideLayouts/slideLayout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image" Target="../media/image19.png"/><Relationship Id="rId5" Type="http://schemas.openxmlformats.org/officeDocument/2006/relationships/slideLayout" Target="../slideLayouts/slideLayout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23.png"/><Relationship Id="rId3" Type="http://schemas.openxmlformats.org/officeDocument/2006/relationships/image" Target="../media/image25.png"/><Relationship Id="rId4" Type="http://schemas.openxmlformats.org/officeDocument/2006/relationships/image" Target="../media/image5.png"/><Relationship Id="rId5" Type="http://schemas.openxmlformats.org/officeDocument/2006/relationships/slideLayout" Target="../slideLayouts/slideLayout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27.jpeg"/><Relationship Id="rId3" Type="http://schemas.openxmlformats.org/officeDocument/2006/relationships/image" Target="../media/image28.png"/><Relationship Id="rId4" Type="http://schemas.openxmlformats.org/officeDocument/2006/relationships/slideLayout" Target="../slideLayouts/slideLayout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29.png"/><Relationship Id="rId3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5.png"/><Relationship Id="rId3" Type="http://schemas.openxmlformats.org/officeDocument/2006/relationships/image" Target="../media/image6.jpeg"/><Relationship Id="rId4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30.png"/><Relationship Id="rId3" Type="http://schemas.openxmlformats.org/officeDocument/2006/relationships/image" Target="../media/image28.png"/><Relationship Id="rId4" Type="http://schemas.openxmlformats.org/officeDocument/2006/relationships/slideLayout" Target="../slideLayouts/slideLayout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7.png"/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6.jpeg"/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5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image" Target="../media/image13.png"/><Relationship Id="rId3" Type="http://schemas.openxmlformats.org/officeDocument/2006/relationships/image" Target="../media/image6.jpeg"/><Relationship Id="rId4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" descr=""/>
          <p:cNvPicPr/>
          <p:nvPr/>
        </p:nvPicPr>
        <p:blipFill>
          <a:blip r:embed="rId2"/>
          <a:stretch/>
        </p:blipFill>
        <p:spPr>
          <a:xfrm>
            <a:off x="457200" y="378000"/>
            <a:ext cx="8381520" cy="223164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sp>
        <p:nvSpPr>
          <p:cNvPr id="16" name=""/>
          <p:cNvSpPr/>
          <p:nvPr/>
        </p:nvSpPr>
        <p:spPr>
          <a:xfrm>
            <a:off x="2133720" y="2819520"/>
            <a:ext cx="6559200" cy="3466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r">
              <a:lnSpc>
                <a:spcPct val="100000"/>
              </a:lnSpc>
            </a:pPr>
            <a:r>
              <a:rPr b="1" lang="ru-RU" sz="3200" spc="-1" strike="noStrike">
                <a:solidFill>
                  <a:srgbClr val="0c0c0c"/>
                </a:solidFill>
                <a:latin typeface="Cambria"/>
                <a:ea typeface="Cambria"/>
              </a:rPr>
              <a:t>Теория Раскольникова.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lang="ru-RU" sz="3200" spc="-1" strike="noStrike">
                <a:solidFill>
                  <a:srgbClr val="0c0c0c"/>
                </a:solidFill>
                <a:latin typeface="Cambria"/>
                <a:ea typeface="Cambria"/>
              </a:rPr>
              <a:t>«Двойники» Раскольникова.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"/>
          <p:cNvSpPr txBox="1"/>
          <p:nvPr/>
        </p:nvSpPr>
        <p:spPr>
          <a:xfrm>
            <a:off x="2897640" y="4480920"/>
            <a:ext cx="5580720" cy="1569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Презентацию выполнила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учитель литературы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Валузина Наталья Васильевна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" descr=""/>
          <p:cNvPicPr/>
          <p:nvPr/>
        </p:nvPicPr>
        <p:blipFill>
          <a:blip r:embed="rId2"/>
          <a:stretch/>
        </p:blipFill>
        <p:spPr>
          <a:xfrm>
            <a:off x="285840" y="214200"/>
            <a:ext cx="1904760" cy="392400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45" name="" descr=""/>
          <p:cNvPicPr/>
          <p:nvPr/>
        </p:nvPicPr>
        <p:blipFill>
          <a:blip r:embed="rId3"/>
          <a:stretch/>
        </p:blipFill>
        <p:spPr>
          <a:xfrm>
            <a:off x="2614680" y="249120"/>
            <a:ext cx="6224400" cy="297468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46" name="" descr=""/>
          <p:cNvPicPr/>
          <p:nvPr/>
        </p:nvPicPr>
        <p:blipFill>
          <a:blip r:embed="rId4"/>
          <a:stretch/>
        </p:blipFill>
        <p:spPr>
          <a:xfrm>
            <a:off x="3786120" y="3286080"/>
            <a:ext cx="2356920" cy="324756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47" name="" descr=""/>
          <p:cNvPicPr/>
          <p:nvPr/>
        </p:nvPicPr>
        <p:blipFill>
          <a:blip r:embed="rId5"/>
          <a:stretch/>
        </p:blipFill>
        <p:spPr>
          <a:xfrm>
            <a:off x="5929200" y="3714840"/>
            <a:ext cx="2785680" cy="278568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48" name="" descr=""/>
          <p:cNvPicPr/>
          <p:nvPr/>
        </p:nvPicPr>
        <p:blipFill>
          <a:blip r:embed="rId6"/>
          <a:stretch/>
        </p:blipFill>
        <p:spPr>
          <a:xfrm>
            <a:off x="1500120" y="3429000"/>
            <a:ext cx="2499840" cy="3285720"/>
          </a:xfrm>
          <a:prstGeom prst="rect">
            <a:avLst/>
          </a:prstGeom>
          <a:ln w="0">
            <a:solidFill>
              <a:srgbClr val="3465a4"/>
            </a:solidFill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" descr=""/>
          <p:cNvPicPr/>
          <p:nvPr/>
        </p:nvPicPr>
        <p:blipFill>
          <a:blip r:embed="rId2"/>
          <a:stretch/>
        </p:blipFill>
        <p:spPr>
          <a:xfrm>
            <a:off x="214200" y="214200"/>
            <a:ext cx="1928520" cy="385740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sp>
        <p:nvSpPr>
          <p:cNvPr id="50" name=""/>
          <p:cNvSpPr/>
          <p:nvPr/>
        </p:nvSpPr>
        <p:spPr>
          <a:xfrm>
            <a:off x="2298600" y="138240"/>
            <a:ext cx="6870240" cy="401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Уж если я столько_дней промучился: пошел ли бы Наполеон или нет? так ведь уж ясно чувствовал, что я не Наполеон... я захотел, Соня, убить без казуистики! Убить для себя, для себя одного! Я лгать не хотел в этом даже себе! Не для того, чтобы матери помочь, я убил — вздор! Не для того я убил, чтобы, получив средства и власть, сделаться благодетелем человечества. Вздор! Я просто убил; для себя убил, для себя одного…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"/>
          <p:cNvSpPr/>
          <p:nvPr/>
        </p:nvSpPr>
        <p:spPr>
          <a:xfrm>
            <a:off x="3000240" y="4000680"/>
            <a:ext cx="6019560" cy="294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Мне другое надо было узнать, другое толкало меня под руки: мне надо было узнать тогда, и поскорей узнать, вошь ли я, как все, или человек? Смогу ли я переступить или не смогу! Осмелюсь ли нагнуться и взять или нет? Тварь ли я дрожащая или </a:t>
            </a:r>
            <a:r>
              <a:rPr b="0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право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имею...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2" name="" descr=""/>
          <p:cNvPicPr/>
          <p:nvPr/>
        </p:nvPicPr>
        <p:blipFill>
          <a:blip r:embed="rId3"/>
          <a:stretch/>
        </p:blipFill>
        <p:spPr>
          <a:xfrm>
            <a:off x="214200" y="4000680"/>
            <a:ext cx="2714400" cy="264276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53" name="" descr=""/>
          <p:cNvPicPr/>
          <p:nvPr/>
        </p:nvPicPr>
        <p:blipFill>
          <a:blip r:embed="rId4"/>
          <a:stretch/>
        </p:blipFill>
        <p:spPr>
          <a:xfrm>
            <a:off x="857160" y="2500200"/>
            <a:ext cx="1428480" cy="1571400"/>
          </a:xfrm>
          <a:prstGeom prst="rect">
            <a:avLst/>
          </a:prstGeom>
          <a:ln w="0">
            <a:solidFill>
              <a:srgbClr val="3465a4"/>
            </a:solidFill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"/>
          <p:cNvSpPr/>
          <p:nvPr/>
        </p:nvSpPr>
        <p:spPr>
          <a:xfrm>
            <a:off x="2928960" y="214200"/>
            <a:ext cx="6222600" cy="638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c0c0c"/>
                </a:solidFill>
                <a:latin typeface="Cambria"/>
                <a:ea typeface="Cambria"/>
              </a:rPr>
              <a:t>Что несет обездоленным теория Раскольникова?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c0c0c"/>
                </a:solidFill>
                <a:latin typeface="Cambria"/>
                <a:ea typeface="Cambria"/>
              </a:rPr>
              <a:t>Согласны ли вы с высказываниями Раскольникова?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c0c0c"/>
                </a:solidFill>
                <a:latin typeface="Cambria"/>
                <a:ea typeface="Cambria"/>
              </a:rPr>
              <a:t>«Свобода и власть, а главное власть! Над всею дрожащею тварью, над всем муравейником! Вот цель!»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c0c0c"/>
                </a:solidFill>
                <a:latin typeface="Cambria"/>
                <a:ea typeface="Cambria"/>
              </a:rPr>
              <a:t>«Нет, мне жизнь однажды дается, и никогда ее больше не будет; я не хочу дожидаться «всеобщего счастья»! Я и сам хочу жить, а то лучше уж и не жить!»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5" name="" descr=""/>
          <p:cNvPicPr/>
          <p:nvPr/>
        </p:nvPicPr>
        <p:blipFill>
          <a:blip r:embed="rId2"/>
          <a:stretch/>
        </p:blipFill>
        <p:spPr>
          <a:xfrm>
            <a:off x="357120" y="357120"/>
            <a:ext cx="2428560" cy="321444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56" name="" descr=""/>
          <p:cNvPicPr/>
          <p:nvPr/>
        </p:nvPicPr>
        <p:blipFill>
          <a:blip r:embed="rId3"/>
          <a:stretch/>
        </p:blipFill>
        <p:spPr>
          <a:xfrm>
            <a:off x="500040" y="3286080"/>
            <a:ext cx="2214360" cy="3357360"/>
          </a:xfrm>
          <a:prstGeom prst="rect">
            <a:avLst/>
          </a:prstGeom>
          <a:ln w="0">
            <a:solidFill>
              <a:srgbClr val="3465a4"/>
            </a:solidFill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"/>
          <p:cNvSpPr/>
          <p:nvPr/>
        </p:nvSpPr>
        <p:spPr>
          <a:xfrm>
            <a:off x="3478320" y="460440"/>
            <a:ext cx="5587560" cy="727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332640" indent="40680">
              <a:lnSpc>
                <a:spcPct val="90000"/>
              </a:lnSpc>
              <a:tabLst>
                <a:tab algn="l" pos="0"/>
              </a:tabLst>
            </a:pPr>
            <a:r>
              <a:rPr b="1" lang="ru-RU" sz="3200" spc="-1" strike="noStrike">
                <a:solidFill>
                  <a:srgbClr val="000000"/>
                </a:solidFill>
                <a:latin typeface="Cambria"/>
                <a:ea typeface="Cambria"/>
              </a:rPr>
              <a:t>«Сильные мира сего».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332640" indent="40680">
              <a:lnSpc>
                <a:spcPct val="90000"/>
              </a:lnSpc>
              <a:tabLst>
                <a:tab algn="l" pos="0"/>
              </a:tabLst>
            </a:pPr>
            <a:r>
              <a:rPr b="1" lang="ru-RU" sz="3200" spc="-1" strike="noStrike">
                <a:solidFill>
                  <a:srgbClr val="000000"/>
                </a:solidFill>
                <a:latin typeface="Cambria"/>
                <a:ea typeface="Cambria"/>
              </a:rPr>
              <a:t>Двойники Раскольникова.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332640" indent="40680">
              <a:lnSpc>
                <a:spcPct val="90000"/>
              </a:lnSpc>
              <a:tabLst>
                <a:tab algn="l" pos="0"/>
              </a:tabLst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32640" indent="40680">
              <a:lnSpc>
                <a:spcPct val="90000"/>
              </a:lnSpc>
              <a:tabLst>
                <a:tab algn="l" pos="0"/>
              </a:tabLst>
            </a:pPr>
            <a:r>
              <a:rPr b="1" lang="ru-RU" sz="3200" spc="-1" strike="noStrike">
                <a:solidFill>
                  <a:srgbClr val="000000"/>
                </a:solidFill>
                <a:latin typeface="Cambria"/>
                <a:ea typeface="Cambria"/>
              </a:rPr>
              <a:t>П.П.Лужин.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332640" indent="40680">
              <a:lnSpc>
                <a:spcPct val="90000"/>
              </a:lnSpc>
              <a:tabLst>
                <a:tab algn="l" pos="0"/>
              </a:tabLst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32640">
              <a:lnSpc>
                <a:spcPct val="90000"/>
              </a:lnSpc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Cambria"/>
                <a:ea typeface="Cambria"/>
              </a:rPr>
              <a:t>Какова основная идея теории Раскольникова?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332640">
              <a:lnSpc>
                <a:spcPct val="90000"/>
              </a:lnSpc>
              <a:tabLst>
                <a:tab algn="l" pos="0"/>
              </a:tabLst>
            </a:pPr>
            <a:r>
              <a:rPr b="0" i="1" lang="ru-RU" sz="2800" spc="-1" strike="noStrike">
                <a:solidFill>
                  <a:srgbClr val="000000"/>
                </a:solidFill>
                <a:latin typeface="Cambria"/>
                <a:ea typeface="Cambria"/>
              </a:rPr>
              <a:t>Основная идея теории Раскольникова – жизнь по принципу «все позволено».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332640" indent="40680">
              <a:lnSpc>
                <a:spcPct val="90000"/>
              </a:lnSpc>
              <a:tabLst>
                <a:tab algn="l" pos="0"/>
              </a:tabLst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332640">
              <a:lnSpc>
                <a:spcPct val="90000"/>
              </a:lnSpc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Cambria"/>
                <a:ea typeface="Cambria"/>
              </a:rPr>
              <a:t>Кто такой Лужин? Что мы знаем о нем?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8" name="" descr=""/>
          <p:cNvPicPr/>
          <p:nvPr/>
        </p:nvPicPr>
        <p:blipFill>
          <a:blip r:embed="rId2"/>
          <a:stretch/>
        </p:blipFill>
        <p:spPr>
          <a:xfrm>
            <a:off x="285840" y="142920"/>
            <a:ext cx="1928520" cy="385740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59" name="" descr=""/>
          <p:cNvPicPr/>
          <p:nvPr/>
        </p:nvPicPr>
        <p:blipFill>
          <a:blip r:embed="rId3"/>
          <a:stretch/>
        </p:blipFill>
        <p:spPr>
          <a:xfrm>
            <a:off x="285840" y="1641600"/>
            <a:ext cx="2642760" cy="385740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60" name="" descr=""/>
          <p:cNvPicPr/>
          <p:nvPr/>
        </p:nvPicPr>
        <p:blipFill>
          <a:blip r:embed="rId4"/>
          <a:stretch/>
        </p:blipFill>
        <p:spPr>
          <a:xfrm>
            <a:off x="214200" y="3929040"/>
            <a:ext cx="1999800" cy="264276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grpSp>
        <p:nvGrpSpPr>
          <p:cNvPr id="61" name=""/>
          <p:cNvGrpSpPr/>
          <p:nvPr/>
        </p:nvGrpSpPr>
        <p:grpSpPr>
          <a:xfrm>
            <a:off x="10180800" y="7929720"/>
            <a:ext cx="4912920" cy="1491840"/>
            <a:chOff x="10180800" y="7929720"/>
            <a:chExt cx="4912920" cy="1491840"/>
          </a:xfrm>
        </p:grpSpPr>
        <p:pic>
          <p:nvPicPr>
            <p:cNvPr id="62" name="" descr=""/>
            <p:cNvPicPr/>
            <p:nvPr/>
          </p:nvPicPr>
          <p:blipFill>
            <a:blip r:embed="rId5"/>
            <a:stretch/>
          </p:blipFill>
          <p:spPr>
            <a:xfrm>
              <a:off x="10180800" y="7929720"/>
              <a:ext cx="4912920" cy="1491840"/>
            </a:xfrm>
            <a:prstGeom prst="rect">
              <a:avLst/>
            </a:prstGeom>
            <a:ln w="0">
              <a:solidFill>
                <a:srgbClr val="3465a4"/>
              </a:solidFill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"/>
          <p:cNvSpPr/>
          <p:nvPr/>
        </p:nvSpPr>
        <p:spPr>
          <a:xfrm>
            <a:off x="3727440" y="-446040"/>
            <a:ext cx="6349680" cy="723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mbria"/>
                <a:ea typeface="Cambria"/>
              </a:rPr>
              <a:t>Какие рассуждения из письма матери о Лужине привлекли особое внимание Раскольникова? 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mbria"/>
                <a:ea typeface="Cambria"/>
              </a:rPr>
              <a:t>Какое впечатление складывается у вас о Лужине? 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mbria"/>
                <a:ea typeface="Cambria"/>
              </a:rPr>
              <a:t>Зачем Лужину было непременно жениться на Дуне?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mbria"/>
                <a:ea typeface="Cambria"/>
              </a:rPr>
              <a:t>Зачем он оклеветал Соню?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mbria"/>
                <a:ea typeface="Cambria"/>
              </a:rPr>
              <a:t>Что превыше всего ценил Лужин в жизни, по какому принципу жил?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4" name="" descr=""/>
          <p:cNvPicPr/>
          <p:nvPr/>
        </p:nvPicPr>
        <p:blipFill>
          <a:blip r:embed="rId2"/>
          <a:stretch/>
        </p:blipFill>
        <p:spPr>
          <a:xfrm>
            <a:off x="214200" y="214200"/>
            <a:ext cx="3247560" cy="380952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65" name="" descr=""/>
          <p:cNvPicPr/>
          <p:nvPr/>
        </p:nvPicPr>
        <p:blipFill>
          <a:blip r:embed="rId3"/>
          <a:stretch/>
        </p:blipFill>
        <p:spPr>
          <a:xfrm>
            <a:off x="1071720" y="2714760"/>
            <a:ext cx="2642760" cy="3857400"/>
          </a:xfrm>
          <a:prstGeom prst="rect">
            <a:avLst/>
          </a:prstGeom>
          <a:ln w="0">
            <a:solidFill>
              <a:srgbClr val="3465a4"/>
            </a:solidFill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"/>
          <p:cNvSpPr/>
          <p:nvPr/>
        </p:nvSpPr>
        <p:spPr>
          <a:xfrm>
            <a:off x="2643120" y="107280"/>
            <a:ext cx="6286320" cy="709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80000"/>
              </a:lnSpc>
            </a:pPr>
            <a:r>
              <a:rPr b="0" i="1" lang="ru-RU" sz="2500" spc="-1" strike="noStrike">
                <a:solidFill>
                  <a:srgbClr val="000000"/>
                </a:solidFill>
                <a:latin typeface="Cambria"/>
                <a:ea typeface="Cambria"/>
              </a:rPr>
              <a:t>Лужин для достижения своей эгоистической цели, </a:t>
            </a:r>
            <a:r>
              <a:rPr b="1" i="1" lang="ru-RU" sz="2500" spc="-1" strike="noStrike">
                <a:solidFill>
                  <a:srgbClr val="000000"/>
                </a:solidFill>
                <a:latin typeface="Cambria"/>
                <a:ea typeface="Cambria"/>
              </a:rPr>
              <a:t>«для себя одного», </a:t>
            </a:r>
            <a:r>
              <a:rPr b="0" i="1" lang="ru-RU" sz="2500" spc="-1" strike="noStrike">
                <a:solidFill>
                  <a:srgbClr val="000000"/>
                </a:solidFill>
                <a:latin typeface="Cambria"/>
                <a:ea typeface="Cambria"/>
              </a:rPr>
              <a:t>готов «преступить все препятствия», живет попринципу</a:t>
            </a:r>
            <a:r>
              <a:rPr b="1" i="1" lang="ru-RU" sz="2500" spc="-1" strike="noStrike">
                <a:solidFill>
                  <a:srgbClr val="000000"/>
                </a:solidFill>
                <a:latin typeface="Cambria"/>
                <a:ea typeface="Cambria"/>
              </a:rPr>
              <a:t> «</a:t>
            </a:r>
            <a:r>
              <a:rPr b="0" i="1" lang="ru-RU" sz="2500" spc="-1" strike="noStrike">
                <a:solidFill>
                  <a:srgbClr val="000000"/>
                </a:solidFill>
                <a:latin typeface="Cambria"/>
                <a:ea typeface="Cambria"/>
              </a:rPr>
              <a:t>всепозволено». В этом его теория близка с теорией Раскольникова.Единственный бог для Лужина — деньги.</a:t>
            </a:r>
            <a:endParaRPr b="0" lang="ru-RU" sz="25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i="1" lang="ru-RU" sz="2500" spc="-1" strike="noStrike">
                <a:solidFill>
                  <a:srgbClr val="000000"/>
                </a:solidFill>
                <a:latin typeface="Cambria"/>
                <a:ea typeface="Cambria"/>
              </a:rPr>
              <a:t>Угрызения совести и сострадание незнакомы ему. Видимв нем отсутствие глубоких человеческих чувств, тщеславие, бездушие</a:t>
            </a:r>
            <a:r>
              <a:rPr b="1" i="1" lang="ru-RU" sz="2500" spc="-1" strike="noStrike">
                <a:solidFill>
                  <a:srgbClr val="000000"/>
                </a:solidFill>
                <a:latin typeface="Cambria"/>
                <a:ea typeface="Cambria"/>
              </a:rPr>
              <a:t>, </a:t>
            </a:r>
            <a:r>
              <a:rPr b="0" i="1" lang="ru-RU" sz="2500" spc="-1" strike="noStrike">
                <a:solidFill>
                  <a:srgbClr val="000000"/>
                </a:solidFill>
                <a:latin typeface="Cambria"/>
                <a:ea typeface="Cambria"/>
              </a:rPr>
              <a:t>граничащеес подлостью. И мы слышим мысль Достоевского о бесчеловечности эгоистического самоутверждения за счет других.</a:t>
            </a:r>
            <a:endParaRPr b="0" lang="ru-RU" sz="25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Cambria"/>
                <a:ea typeface="Cambria"/>
              </a:rPr>
              <a:t>Согласны ли вы с данным утверждением? В чем Лужин похож на Раскольникова?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7" name="" descr=""/>
          <p:cNvPicPr/>
          <p:nvPr/>
        </p:nvPicPr>
        <p:blipFill>
          <a:blip r:embed="rId2"/>
          <a:stretch/>
        </p:blipFill>
        <p:spPr>
          <a:xfrm>
            <a:off x="335520" y="219240"/>
            <a:ext cx="2229840" cy="395100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68" name="" descr=""/>
          <p:cNvPicPr/>
          <p:nvPr/>
        </p:nvPicPr>
        <p:blipFill>
          <a:blip r:embed="rId3"/>
          <a:stretch/>
        </p:blipFill>
        <p:spPr>
          <a:xfrm>
            <a:off x="179280" y="2737440"/>
            <a:ext cx="2257200" cy="3674520"/>
          </a:xfrm>
          <a:prstGeom prst="rect">
            <a:avLst/>
          </a:prstGeom>
          <a:ln w="0">
            <a:solidFill>
              <a:srgbClr val="3465a4"/>
            </a:solidFill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"/>
          <p:cNvSpPr/>
          <p:nvPr/>
        </p:nvSpPr>
        <p:spPr>
          <a:xfrm>
            <a:off x="3286080" y="357120"/>
            <a:ext cx="5643360" cy="6509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332640" indent="40680">
              <a:lnSpc>
                <a:spcPct val="80000"/>
              </a:lnSpc>
              <a:tabLst>
                <a:tab algn="l" pos="0"/>
              </a:tabLst>
            </a:pPr>
            <a:r>
              <a:rPr b="1" lang="ru-RU" sz="3000" spc="-1" strike="noStrike">
                <a:solidFill>
                  <a:srgbClr val="000000"/>
                </a:solidFill>
                <a:latin typeface="Cambria"/>
                <a:ea typeface="Cambria"/>
              </a:rPr>
              <a:t>«Сильные мира сего».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 marL="332640" indent="40680">
              <a:lnSpc>
                <a:spcPct val="80000"/>
              </a:lnSpc>
              <a:tabLst>
                <a:tab algn="l" pos="0"/>
              </a:tabLst>
            </a:pPr>
            <a:r>
              <a:rPr b="1" lang="ru-RU" sz="3000" spc="-1" strike="noStrike">
                <a:solidFill>
                  <a:srgbClr val="000000"/>
                </a:solidFill>
                <a:latin typeface="Cambria"/>
                <a:ea typeface="Cambria"/>
              </a:rPr>
              <a:t>Двойники Раскольникова.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 marL="332640" indent="40680">
              <a:lnSpc>
                <a:spcPct val="80000"/>
              </a:lnSpc>
              <a:tabLst>
                <a:tab algn="l" pos="0"/>
              </a:tabLst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32640" indent="40680">
              <a:lnSpc>
                <a:spcPct val="80000"/>
              </a:lnSpc>
              <a:tabLst>
                <a:tab algn="l" pos="0"/>
              </a:tabLst>
            </a:pPr>
            <a:r>
              <a:rPr b="1" lang="ru-RU" sz="3000" spc="-1" strike="noStrike">
                <a:solidFill>
                  <a:srgbClr val="000000"/>
                </a:solidFill>
                <a:latin typeface="Cambria"/>
                <a:ea typeface="Cambria"/>
              </a:rPr>
              <a:t>А.И.Свидригайлов.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 marL="332640">
              <a:lnSpc>
                <a:spcPct val="80000"/>
              </a:lnSpc>
              <a:tabLst>
                <a:tab algn="l" pos="0"/>
              </a:tabLst>
            </a:pPr>
            <a:r>
              <a:rPr b="0" lang="ru-RU" sz="3000" spc="-1" strike="noStrike">
                <a:solidFill>
                  <a:srgbClr val="000000"/>
                </a:solidFill>
                <a:latin typeface="Cambria"/>
                <a:ea typeface="Cambria"/>
              </a:rPr>
              <a:t>Кто такой Свидригайлов, какие злодеяния на счету у этого человека?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 marL="332640">
              <a:lnSpc>
                <a:spcPct val="80000"/>
              </a:lnSpc>
              <a:tabLst>
                <a:tab algn="l" pos="0"/>
              </a:tabLst>
            </a:pPr>
            <a:r>
              <a:rPr b="0" lang="ru-RU" sz="3000" spc="-1" strike="noStrike">
                <a:solidFill>
                  <a:srgbClr val="000000"/>
                </a:solidFill>
                <a:latin typeface="Cambria"/>
                <a:ea typeface="Cambria"/>
              </a:rPr>
              <a:t>По какому принципу живет Свидригайлов?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 marL="332640">
              <a:lnSpc>
                <a:spcPct val="80000"/>
              </a:lnSpc>
              <a:tabLst>
                <a:tab algn="l" pos="0"/>
              </a:tabLst>
            </a:pPr>
            <a:r>
              <a:rPr b="0" lang="ru-RU" sz="3000" spc="-1" strike="noStrike">
                <a:solidFill>
                  <a:srgbClr val="000000"/>
                </a:solidFill>
                <a:latin typeface="Cambria"/>
                <a:ea typeface="Cambria"/>
              </a:rPr>
              <a:t>Прав ли Свидригайлов, утверждая, что они с Раскольниковым</a:t>
            </a:r>
            <a:br>
              <a:rPr sz="3000"/>
            </a:br>
            <a:r>
              <a:rPr b="0" lang="ru-RU" sz="3000" spc="-1" strike="noStrike">
                <a:solidFill>
                  <a:srgbClr val="000000"/>
                </a:solidFill>
                <a:latin typeface="Cambria"/>
                <a:ea typeface="Cambria"/>
              </a:rPr>
              <a:t>«одного поля ягоды», что между ними есть «точка общая»?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0" name="" descr=""/>
          <p:cNvPicPr/>
          <p:nvPr/>
        </p:nvPicPr>
        <p:blipFill>
          <a:blip r:embed="rId2"/>
          <a:stretch/>
        </p:blipFill>
        <p:spPr>
          <a:xfrm>
            <a:off x="214200" y="214200"/>
            <a:ext cx="2142720" cy="321444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71" name="" descr=""/>
          <p:cNvPicPr/>
          <p:nvPr/>
        </p:nvPicPr>
        <p:blipFill>
          <a:blip r:embed="rId3"/>
          <a:stretch/>
        </p:blipFill>
        <p:spPr>
          <a:xfrm>
            <a:off x="1571760" y="2143080"/>
            <a:ext cx="1785600" cy="259524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72" name="" descr=""/>
          <p:cNvPicPr/>
          <p:nvPr/>
        </p:nvPicPr>
        <p:blipFill>
          <a:blip r:embed="rId4"/>
          <a:stretch/>
        </p:blipFill>
        <p:spPr>
          <a:xfrm>
            <a:off x="-360" y="3859560"/>
            <a:ext cx="2169360" cy="2667240"/>
          </a:xfrm>
          <a:prstGeom prst="rect">
            <a:avLst/>
          </a:prstGeom>
          <a:ln w="0">
            <a:solidFill>
              <a:srgbClr val="3465a4"/>
            </a:solidFill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"/>
          <p:cNvSpPr/>
          <p:nvPr/>
        </p:nvSpPr>
        <p:spPr>
          <a:xfrm>
            <a:off x="2514600" y="737640"/>
            <a:ext cx="6629040" cy="7492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Мы видим Свидригайлова как человека, лишенного всяческихнравственныхустоев, не признающего никаких нравственных запретов</a:t>
            </a:r>
            <a:r>
              <a:rPr b="1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; </a:t>
            </a:r>
            <a:r>
              <a:rPr b="0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живетпо принципу «все позволено». Раскольников, разрешая себе </a:t>
            </a:r>
            <a:r>
              <a:rPr b="1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«</a:t>
            </a:r>
            <a:r>
              <a:rPr b="0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кровьпосовести» тоже отрицает нравственную ответственность сильногочеловеказа свои поступки; моральные нормы, по его мнению, существуюттолько для низшей категории людей — «тварей дрожащих». Истину</a:t>
            </a:r>
            <a:r>
              <a:rPr b="1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, 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с </a:t>
            </a:r>
            <a:r>
              <a:rPr b="0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которой Раскольников пришел в результате долгих размышлений, Лужини Свидригайлов используют как руководство к действию.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Как принцип вседозволенности сочетается с жизненными принципами Лебезятникова?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4" name="" descr=""/>
          <p:cNvPicPr/>
          <p:nvPr/>
        </p:nvPicPr>
        <p:blipFill>
          <a:blip r:embed="rId2"/>
          <a:stretch/>
        </p:blipFill>
        <p:spPr>
          <a:xfrm>
            <a:off x="214200" y="214200"/>
            <a:ext cx="1999800" cy="292860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75" name="" descr=""/>
          <p:cNvPicPr/>
          <p:nvPr/>
        </p:nvPicPr>
        <p:blipFill>
          <a:blip r:embed="rId3"/>
          <a:stretch/>
        </p:blipFill>
        <p:spPr>
          <a:xfrm>
            <a:off x="222480" y="2089800"/>
            <a:ext cx="2142720" cy="314280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76" name="" descr=""/>
          <p:cNvPicPr/>
          <p:nvPr/>
        </p:nvPicPr>
        <p:blipFill>
          <a:blip r:embed="rId4"/>
          <a:stretch/>
        </p:blipFill>
        <p:spPr>
          <a:xfrm>
            <a:off x="214200" y="4214880"/>
            <a:ext cx="1928520" cy="2428560"/>
          </a:xfrm>
          <a:prstGeom prst="rect">
            <a:avLst/>
          </a:prstGeom>
          <a:ln w="0">
            <a:solidFill>
              <a:srgbClr val="3465a4"/>
            </a:solidFill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"/>
          <p:cNvSpPr/>
          <p:nvPr/>
        </p:nvSpPr>
        <p:spPr>
          <a:xfrm>
            <a:off x="3357720" y="214200"/>
            <a:ext cx="5571720" cy="6357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latin typeface="Cambria"/>
                <a:ea typeface="Cambria"/>
              </a:rPr>
              <a:t>Правда Сони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latin typeface="Cambria"/>
                <a:ea typeface="Cambria"/>
              </a:rPr>
              <a:t>Мармеладовой?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"/>
          <p:cNvSpPr/>
          <p:nvPr/>
        </p:nvSpPr>
        <p:spPr>
          <a:xfrm>
            <a:off x="3560760" y="2022480"/>
            <a:ext cx="5587560" cy="422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686c51"/>
                </a:solidFill>
                <a:latin typeface="Cambria"/>
                <a:ea typeface="Cambria"/>
              </a:rPr>
              <a:t>«Пойдём вместе… - ты тоже преступила… смогла преступить. Ты на себя руки наложила, ты загубила жизнь…свою» </a:t>
            </a:r>
            <a:br>
              <a:rPr sz="2400"/>
            </a:br>
            <a:r>
              <a:rPr b="0" lang="ru-RU" sz="2400" spc="-1" strike="noStrike">
                <a:solidFill>
                  <a:srgbClr val="000000"/>
                </a:solidFill>
                <a:latin typeface="Cambria"/>
                <a:ea typeface="Cambria"/>
              </a:rPr>
              <a:t>Прав ли Раскольников, сравнивая себя с Соней? (он тоже погубил жизнь человеческую, да и свою тоже)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Cambria"/>
                <a:ea typeface="Cambria"/>
              </a:rPr>
              <a:t>По каким принципам она живёт, во имя чего «преступила»?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9" name="" descr=""/>
          <p:cNvPicPr/>
          <p:nvPr/>
        </p:nvPicPr>
        <p:blipFill>
          <a:blip r:embed="rId2"/>
          <a:stretch/>
        </p:blipFill>
        <p:spPr>
          <a:xfrm>
            <a:off x="214200" y="214200"/>
            <a:ext cx="3071520" cy="457164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80" name="" descr=""/>
          <p:cNvPicPr/>
          <p:nvPr/>
        </p:nvPicPr>
        <p:blipFill>
          <a:blip r:embed="rId3"/>
          <a:stretch/>
        </p:blipFill>
        <p:spPr>
          <a:xfrm>
            <a:off x="1500120" y="4429080"/>
            <a:ext cx="1571400" cy="2118960"/>
          </a:xfrm>
          <a:prstGeom prst="rect">
            <a:avLst/>
          </a:prstGeom>
          <a:ln w="0">
            <a:solidFill>
              <a:srgbClr val="3465a4"/>
            </a:solidFill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"/>
          <p:cNvSpPr/>
          <p:nvPr/>
        </p:nvSpPr>
        <p:spPr>
          <a:xfrm>
            <a:off x="3784680" y="294120"/>
            <a:ext cx="5358960" cy="714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8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Жизнь тяжела и для Сони, и для Раскольникова.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Но как ее воспринимают герои?</a:t>
            </a:r>
            <a:r>
              <a:rPr b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	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332640" indent="40680">
              <a:lnSpc>
                <a:spcPct val="80000"/>
              </a:lnSpc>
              <a:tabLst>
                <a:tab algn="l" pos="0"/>
              </a:tabLst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332640" indent="40680">
              <a:lnSpc>
                <a:spcPct val="80000"/>
              </a:lnSpc>
              <a:tabLst>
                <a:tab algn="l" pos="0"/>
              </a:tabLst>
            </a:pPr>
            <a:r>
              <a:rPr b="0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Раскольников протестует, он не хочет принять жизнь такой</a:t>
            </a:r>
            <a:r>
              <a:rPr b="1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, </a:t>
            </a:r>
            <a:r>
              <a:rPr b="0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какаяонаесть. Теория толкает его на путь насилия над другими. Соня идет другой дорогой. Она смиряется и страдает. Ее жизнь строится по законам самопожертвования, в позоре и унижении она сохранила в_себе чуткую и отзывчивую душу. Во имя любви к людям она избираетпуть насилия над собой, ради спасения других идет на унижение ипозор. Это один из путей, по мнению Достоевского, решения проблемыобновления мира.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2" name="" descr=""/>
          <p:cNvPicPr/>
          <p:nvPr/>
        </p:nvPicPr>
        <p:blipFill>
          <a:blip r:embed="rId2"/>
          <a:stretch/>
        </p:blipFill>
        <p:spPr>
          <a:xfrm>
            <a:off x="428760" y="642960"/>
            <a:ext cx="2999880" cy="550044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sp>
        <p:nvSpPr>
          <p:cNvPr id="83" name=""/>
          <p:cNvSpPr/>
          <p:nvPr/>
        </p:nvSpPr>
        <p:spPr>
          <a:xfrm>
            <a:off x="3641040" y="6643800"/>
            <a:ext cx="5219640" cy="50760"/>
          </a:xfrm>
          <a:custGeom>
            <a:avLst/>
            <a:gdLst>
              <a:gd name="textAreaLeft" fmla="*/ 0 w 5219640"/>
              <a:gd name="textAreaRight" fmla="*/ 5220000 w 5219640"/>
              <a:gd name="textAreaTop" fmla="*/ 0 h 50760"/>
              <a:gd name="textAreaBottom" fmla="*/ 51120 h 50760"/>
            </a:gdLst>
            <a:ahLst/>
            <a:rect l="textAreaLeft" t="textAreaTop" r="textAreaRight" b="textAreaBottom"/>
            <a:pathLst>
              <a:path w="14500" h="142">
                <a:moveTo>
                  <a:pt x="12218" y="0"/>
                </a:moveTo>
                <a:cubicBezTo>
                  <a:pt x="13739" y="0"/>
                  <a:pt x="14500" y="23"/>
                  <a:pt x="14500" y="70"/>
                </a:cubicBezTo>
                <a:lnTo>
                  <a:pt x="14500" y="70"/>
                </a:lnTo>
                <a:cubicBezTo>
                  <a:pt x="14500" y="118"/>
                  <a:pt x="13739" y="142"/>
                  <a:pt x="12218" y="142"/>
                </a:cubicBezTo>
                <a:lnTo>
                  <a:pt x="2282" y="142"/>
                </a:lnTo>
                <a:cubicBezTo>
                  <a:pt x="761" y="142"/>
                  <a:pt x="0" y="118"/>
                  <a:pt x="0" y="70"/>
                </a:cubicBezTo>
                <a:lnTo>
                  <a:pt x="0" y="70"/>
                </a:lnTo>
                <a:cubicBezTo>
                  <a:pt x="0" y="23"/>
                  <a:pt x="761" y="0"/>
                  <a:pt x="2282" y="0"/>
                </a:cubicBezTo>
                <a:lnTo>
                  <a:pt x="12218" y="0"/>
                </a:lnTo>
                <a:close/>
              </a:path>
            </a:pathLst>
          </a:custGeom>
          <a:gradFill rotWithShape="0">
            <a:gsLst>
              <a:gs pos="0">
                <a:srgbClr val="e5e5e5"/>
              </a:gs>
              <a:gs pos="100000">
                <a:srgbClr val="959595"/>
              </a:gs>
            </a:gsLst>
            <a:lin ang="5400000"/>
          </a:gradFill>
          <a:ln w="936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4680" rIns="94680" tIns="1440" bIns="144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"/>
          <p:cNvSpPr/>
          <p:nvPr/>
        </p:nvSpPr>
        <p:spPr>
          <a:xfrm>
            <a:off x="3429000" y="285840"/>
            <a:ext cx="5511600" cy="638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c0c0c"/>
                </a:solidFill>
                <a:latin typeface="Cambria"/>
                <a:ea typeface="Cambria"/>
              </a:rPr>
              <a:t>Ваши версии по поводу главной причины преступления Раскольникова?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c0c0c"/>
                </a:solidFill>
                <a:latin typeface="Cambria"/>
                <a:ea typeface="Cambria"/>
              </a:rPr>
              <a:t>Бедность, нищета, голод самого героя.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c0c0c"/>
                </a:solidFill>
                <a:latin typeface="Cambria"/>
                <a:ea typeface="Cambria"/>
              </a:rPr>
              <a:t>Помощь матери.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c0c0c"/>
                </a:solidFill>
                <a:latin typeface="Cambria"/>
                <a:ea typeface="Cambria"/>
              </a:rPr>
              <a:t>Помощь Мармеладову и всем униженным и оскорбленным.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c0c0c"/>
                </a:solidFill>
                <a:latin typeface="Cambria"/>
                <a:ea typeface="Cambria"/>
              </a:rPr>
              <a:t>Какие чувства испытывает Раскольников после преступления?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c0c0c"/>
                </a:solidFill>
                <a:latin typeface="Cambria"/>
                <a:ea typeface="Cambria"/>
              </a:rPr>
              <a:t>Прочитайте следующие отрывки, сделайте вывод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" name="" descr=""/>
          <p:cNvPicPr/>
          <p:nvPr/>
        </p:nvPicPr>
        <p:blipFill>
          <a:blip r:embed="rId2"/>
          <a:stretch/>
        </p:blipFill>
        <p:spPr>
          <a:xfrm>
            <a:off x="500040" y="357120"/>
            <a:ext cx="2499840" cy="349992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20" name="" descr=""/>
          <p:cNvPicPr/>
          <p:nvPr/>
        </p:nvPicPr>
        <p:blipFill>
          <a:blip r:embed="rId3"/>
          <a:stretch/>
        </p:blipFill>
        <p:spPr>
          <a:xfrm>
            <a:off x="857160" y="3286080"/>
            <a:ext cx="2356920" cy="3285720"/>
          </a:xfrm>
          <a:prstGeom prst="rect">
            <a:avLst/>
          </a:prstGeom>
          <a:ln w="0">
            <a:solidFill>
              <a:srgbClr val="3465a4"/>
            </a:solidFill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"/>
          <p:cNvSpPr/>
          <p:nvPr/>
        </p:nvSpPr>
        <p:spPr>
          <a:xfrm>
            <a:off x="3857760" y="357120"/>
            <a:ext cx="4828680" cy="621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80000"/>
              </a:lnSpc>
            </a:pPr>
            <a:r>
              <a:rPr b="0" i="1" lang="ru-RU" sz="3000" spc="-1" strike="noStrike">
                <a:solidFill>
                  <a:srgbClr val="000000"/>
                </a:solidFill>
                <a:latin typeface="Cambria"/>
                <a:ea typeface="Cambria"/>
              </a:rPr>
              <a:t>В конце романа герой принимает путь Сони: «... он ничего бы не разрешил теперь сознательно; он только чувствовал...»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i="1" lang="ru-RU" sz="3000" spc="-1" strike="noStrike">
                <a:solidFill>
                  <a:srgbClr val="000000"/>
                </a:solidFill>
                <a:latin typeface="Cambria"/>
                <a:ea typeface="Cambria"/>
              </a:rPr>
              <a:t>-</a:t>
            </a:r>
            <a:r>
              <a:rPr b="0" i="1" lang="ru-RU" sz="3000" spc="-1" strike="noStrike">
                <a:solidFill>
                  <a:srgbClr val="000000"/>
                </a:solidFill>
                <a:latin typeface="Cambria"/>
                <a:ea typeface="Cambria"/>
              </a:rPr>
              <a:t>	</a:t>
            </a:r>
            <a:r>
              <a:rPr b="0" lang="ru-RU" sz="3000" spc="-1" strike="noStrike">
                <a:solidFill>
                  <a:srgbClr val="000000"/>
                </a:solidFill>
                <a:latin typeface="Cambria"/>
                <a:ea typeface="Cambria"/>
              </a:rPr>
              <a:t>Как это произошло?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3000" spc="-1" strike="noStrike">
                <a:solidFill>
                  <a:srgbClr val="000000"/>
                </a:solidFill>
                <a:latin typeface="Cambria"/>
                <a:ea typeface="Cambria"/>
              </a:rPr>
              <a:t>(чтение ч. 5, гл.4 стр.385, 396, 488)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1" lang="ru-RU" sz="3000" spc="-1" strike="noStrike">
                <a:solidFill>
                  <a:srgbClr val="000000"/>
                </a:solidFill>
                <a:latin typeface="Cambria"/>
                <a:ea typeface="Cambria"/>
              </a:rPr>
              <a:t>Что делать, чтобы изменить мир: протестовать или смириться и сострадать?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5" name="" descr=""/>
          <p:cNvPicPr/>
          <p:nvPr/>
        </p:nvPicPr>
        <p:blipFill>
          <a:blip r:embed="rId2"/>
          <a:stretch/>
        </p:blipFill>
        <p:spPr>
          <a:xfrm>
            <a:off x="1000080" y="214200"/>
            <a:ext cx="2857320" cy="395244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86" name="" descr=""/>
          <p:cNvPicPr/>
          <p:nvPr/>
        </p:nvPicPr>
        <p:blipFill>
          <a:blip r:embed="rId3"/>
          <a:stretch/>
        </p:blipFill>
        <p:spPr>
          <a:xfrm>
            <a:off x="142920" y="3000240"/>
            <a:ext cx="2428560" cy="3690720"/>
          </a:xfrm>
          <a:prstGeom prst="rect">
            <a:avLst/>
          </a:prstGeom>
          <a:ln w="0">
            <a:solidFill>
              <a:srgbClr val="3465a4"/>
            </a:solidFill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"/>
          <p:cNvSpPr/>
          <p:nvPr/>
        </p:nvSpPr>
        <p:spPr>
          <a:xfrm>
            <a:off x="214200" y="357120"/>
            <a:ext cx="8472240" cy="621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Домашнее задание.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Подготовиться к сочинению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«Изображение жизни униженных оскорбленных в романе «Преступление и наказание»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План.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1. Суровая правда в изображении безысходности жизни обездоленных людей.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2. Широта изображения в романе нищеты и страданий «бедных людей»: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а) описание петербургских трущоб;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будничные кошмары;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описание домов, комнат-«гробов».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б)</a:t>
            </a: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	</a:t>
            </a: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«Униженные» и «оскорбленные» в романе: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Соня Мармеладова и ее семья;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сестра и мать Раскольникова.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в)</a:t>
            </a: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	</a:t>
            </a: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Мир насилия и грабителей в романе — мир Свидригайловых, Лужиных и пр.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г)</a:t>
            </a: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	</a:t>
            </a: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Характер социального протеста в романе.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3.</a:t>
            </a: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	</a:t>
            </a:r>
            <a:r>
              <a:rPr b="0" lang="ru-RU" sz="2200" spc="-1" strike="noStrike">
                <a:solidFill>
                  <a:srgbClr val="000000"/>
                </a:solidFill>
                <a:latin typeface="Cambria"/>
                <a:ea typeface="Cambria"/>
              </a:rPr>
              <a:t>Боль за человека — основа авторской позиции в романе Достоевского «Преступление и наказание».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"/>
          <p:cNvSpPr/>
          <p:nvPr/>
        </p:nvSpPr>
        <p:spPr>
          <a:xfrm>
            <a:off x="419040" y="415800"/>
            <a:ext cx="8724600" cy="411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«Мрачное ощущение мучительного, бесконечного уединения и отчуждения вдруг сознательно сказались в душе его. </a:t>
            </a:r>
            <a:r>
              <a:rPr b="0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(...) 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С ним совершалось что-то совершенно ему незнакомое, новое, внезапное и никогда небывалое. Не то чтоб он понимал, но он ясно ощущал, всею силою ощущения</a:t>
            </a:r>
            <a:r>
              <a:rPr b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, 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что ему уже нельзя обращаться к этим людям в квартальнойконторе, и будь это все его родные братья и сестры, …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"/>
          <p:cNvSpPr/>
          <p:nvPr/>
        </p:nvSpPr>
        <p:spPr>
          <a:xfrm>
            <a:off x="214200" y="4306320"/>
            <a:ext cx="8724600" cy="290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И при встрече с матерью и сестрой это же ощущение он пережил особенно остро: </a:t>
            </a:r>
            <a:r>
              <a:rPr b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«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Обебросились к нему. Но он стоял как мертвый; невыносимое внезапное сознание ударило в него, как громом. Да и руки его не поднимались обнять их: не могли. Мать и сестра сжимали его в объятиях, целовали его, смеялись, плакали... Он ступил шаг, покачнулся и рухнулся на пол в обмороке».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"/>
          <p:cNvSpPr/>
          <p:nvPr/>
        </p:nvSpPr>
        <p:spPr>
          <a:xfrm>
            <a:off x="224640" y="2535480"/>
            <a:ext cx="8780400" cy="233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«Эа Николаевском мосту, при виде «великолепной панорамы»: он почувствовал, что своим преступлением он «как будто ножницами» отрезал себя от всех и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от всего.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"/>
          <p:cNvSpPr/>
          <p:nvPr/>
        </p:nvSpPr>
        <p:spPr>
          <a:xfrm>
            <a:off x="-2826360" y="187920"/>
            <a:ext cx="12238200" cy="630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«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"/>
          <p:cNvSpPr/>
          <p:nvPr/>
        </p:nvSpPr>
        <p:spPr>
          <a:xfrm>
            <a:off x="785880" y="357120"/>
            <a:ext cx="8356320" cy="1310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c0c0c"/>
                </a:solidFill>
                <a:latin typeface="Cambria"/>
                <a:ea typeface="Cambria"/>
              </a:rPr>
              <a:t>В чем суть теории Раскольникова?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6" name="" descr=""/>
          <p:cNvPicPr/>
          <p:nvPr/>
        </p:nvPicPr>
        <p:blipFill>
          <a:blip r:embed="rId2"/>
          <a:stretch/>
        </p:blipFill>
        <p:spPr>
          <a:xfrm>
            <a:off x="199800" y="2131200"/>
            <a:ext cx="2943000" cy="404784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27" name="" descr=""/>
          <p:cNvPicPr/>
          <p:nvPr/>
        </p:nvPicPr>
        <p:blipFill>
          <a:blip r:embed="rId3"/>
          <a:stretch/>
        </p:blipFill>
        <p:spPr>
          <a:xfrm>
            <a:off x="3143160" y="2428920"/>
            <a:ext cx="2952360" cy="404784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28" name="" descr=""/>
          <p:cNvPicPr/>
          <p:nvPr/>
        </p:nvPicPr>
        <p:blipFill>
          <a:blip r:embed="rId4"/>
          <a:stretch/>
        </p:blipFill>
        <p:spPr>
          <a:xfrm>
            <a:off x="6848640" y="357120"/>
            <a:ext cx="1904760" cy="394308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29" name="" descr=""/>
          <p:cNvPicPr/>
          <p:nvPr/>
        </p:nvPicPr>
        <p:blipFill>
          <a:blip r:embed="rId5"/>
          <a:stretch/>
        </p:blipFill>
        <p:spPr>
          <a:xfrm>
            <a:off x="6170760" y="3500280"/>
            <a:ext cx="2085480" cy="3085560"/>
          </a:xfrm>
          <a:prstGeom prst="rect">
            <a:avLst/>
          </a:prstGeom>
          <a:ln w="0">
            <a:solidFill>
              <a:srgbClr val="3465a4"/>
            </a:solidFill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"/>
          <p:cNvSpPr/>
          <p:nvPr/>
        </p:nvSpPr>
        <p:spPr>
          <a:xfrm>
            <a:off x="388800" y="80280"/>
            <a:ext cx="6665400" cy="193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0c0c0c"/>
                </a:solidFill>
                <a:latin typeface="Cambria"/>
                <a:ea typeface="Cambria"/>
              </a:rPr>
              <a:t>       </a:t>
            </a:r>
            <a:r>
              <a:rPr b="0" lang="ru-RU" sz="3600" spc="-1" strike="noStrike">
                <a:solidFill>
                  <a:srgbClr val="0c0c0c"/>
                </a:solidFill>
                <a:latin typeface="Cambria"/>
                <a:ea typeface="Cambria"/>
              </a:rPr>
              <a:t>Теория Раскольникова .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"/>
          <p:cNvSpPr/>
          <p:nvPr/>
        </p:nvSpPr>
        <p:spPr>
          <a:xfrm>
            <a:off x="160920" y="706320"/>
            <a:ext cx="8779680" cy="614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Законодатели и установители человечества, начиная с древнейших, все до единого были преступники, уже тем одним, что, давая новый закон, тем самым нарушали древний, свято чтимый обществом и от отцов перешедший, и уж, конечно, не останавливались и перед кровью, если только кровь (иногда совсем невинная и доблестно пролитая за древний закон) могла им помочь. Замечательно даже, что большая часть этих благодетелей и установителей человечества были особенно страшные кровопроливцы. Одним словом, я вывожу, что и все, не то что великие, но и чуть-чуть из колеи выходящие люди, то есть чуть-чуть даже способные сказать что-нибудь новенькое, должны, по природе своей, быть непременно преступниками. Иначе трудно им выйти из колеи, а оставаться в колее они, конечно, не могут согласно опять-таки по природе своей, а по-моему, так даже и обязаны не соглашаться.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"/>
          <p:cNvSpPr/>
          <p:nvPr/>
        </p:nvSpPr>
        <p:spPr>
          <a:xfrm>
            <a:off x="2786040" y="214200"/>
            <a:ext cx="6374880" cy="25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c0c0c"/>
                </a:solidFill>
                <a:latin typeface="Cambria"/>
                <a:ea typeface="Cambria"/>
              </a:rPr>
              <a:t>К какому выводу пришел Раскольников, размышляя над историей?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3" name="" descr=""/>
          <p:cNvPicPr/>
          <p:nvPr/>
        </p:nvPicPr>
        <p:blipFill>
          <a:blip r:embed="rId2"/>
          <a:stretch/>
        </p:blipFill>
        <p:spPr>
          <a:xfrm>
            <a:off x="357120" y="2571840"/>
            <a:ext cx="3785760" cy="407160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34" name="" descr=""/>
          <p:cNvPicPr/>
          <p:nvPr/>
        </p:nvPicPr>
        <p:blipFill>
          <a:blip r:embed="rId3"/>
          <a:stretch/>
        </p:blipFill>
        <p:spPr>
          <a:xfrm>
            <a:off x="4170240" y="2685960"/>
            <a:ext cx="4785840" cy="385740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35" name="" descr=""/>
          <p:cNvPicPr/>
          <p:nvPr/>
        </p:nvPicPr>
        <p:blipFill>
          <a:blip r:embed="rId4"/>
          <a:stretch/>
        </p:blipFill>
        <p:spPr>
          <a:xfrm>
            <a:off x="642960" y="357120"/>
            <a:ext cx="1790280" cy="255240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sp>
        <p:nvSpPr>
          <p:cNvPr id="36" name=""/>
          <p:cNvSpPr/>
          <p:nvPr/>
        </p:nvSpPr>
        <p:spPr>
          <a:xfrm>
            <a:off x="1000080" y="2286000"/>
            <a:ext cx="1339200" cy="685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c0c0c"/>
                </a:solidFill>
                <a:latin typeface="Cambria"/>
                <a:ea typeface="Cambria"/>
              </a:rPr>
              <a:t>Наполеон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"/>
          <p:cNvSpPr/>
          <p:nvPr/>
        </p:nvSpPr>
        <p:spPr>
          <a:xfrm>
            <a:off x="2000160" y="214200"/>
            <a:ext cx="7191000" cy="54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c0c0c"/>
                </a:solidFill>
                <a:latin typeface="Cambria"/>
                <a:ea typeface="Cambria"/>
              </a:rPr>
              <a:t>В чем суть теории Раскольникова?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"/>
          <p:cNvSpPr/>
          <p:nvPr/>
        </p:nvSpPr>
        <p:spPr>
          <a:xfrm>
            <a:off x="357120" y="642960"/>
            <a:ext cx="8584920" cy="685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Люди, по закону природы, разделяются </a:t>
            </a:r>
            <a:r>
              <a:rPr b="0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вообще 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на два разряда: на низший (обыкновенных), то есть, так сказать, на материал, служащий единственно для зарождения себе подобных, и собственно на людей, то есть имеющих дар или талант сказать в среде своей </a:t>
            </a:r>
            <a:r>
              <a:rPr b="0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новое слово. </a:t>
            </a:r>
            <a:r>
              <a:rPr b="1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П</a:t>
            </a:r>
            <a:r>
              <a:rPr b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ервый разряд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, то есть </a:t>
            </a:r>
            <a:r>
              <a:rPr b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материал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, люди по натуре своей консервативные, чинные, живут в послушании и любят быть послушными. По-моему, они и обязаны быть послушными, потому что это их назначение, и тут решительно нет ничего для них унизительного. </a:t>
            </a:r>
            <a:r>
              <a:rPr b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Второй разряд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, все преступают закон, </a:t>
            </a:r>
            <a:r>
              <a:rPr b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разрушители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, или склонны к тому, судя по способностям. Они требуют, в весьма разнообразных заявлениях, </a:t>
            </a:r>
            <a:r>
              <a:rPr b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разрушения настоящего во имя лучшего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. Но если ему надо, для своей идеи, перешагнуть хотя бы и через труп, через кровь, то он внутри себя, по совести, может </a:t>
            </a:r>
            <a:r>
              <a:rPr b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дать себе разрешение перешагнуть через кровь.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"/>
          <p:cNvSpPr/>
          <p:nvPr/>
        </p:nvSpPr>
        <p:spPr>
          <a:xfrm>
            <a:off x="4357800" y="285840"/>
            <a:ext cx="4800240" cy="638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c0c0c"/>
                </a:solidFill>
                <a:latin typeface="Cambria"/>
                <a:ea typeface="Cambria"/>
              </a:rPr>
              <a:t>К какому разряду Раскольников причисляет себя?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c0c0c"/>
                </a:solidFill>
                <a:latin typeface="Cambria"/>
                <a:ea typeface="Cambria"/>
              </a:rPr>
              <a:t>Раскольников стремится стать благодетелем человечества. Почему тогда он не воспользовался украденным? Что-то ему мешает жить. Что именно?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c0c0c"/>
                </a:solidFill>
                <a:latin typeface="Cambria"/>
                <a:ea typeface="Cambria"/>
              </a:rPr>
              <a:t>Прочитайте текст, сделайте выводы.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" name="" descr=""/>
          <p:cNvPicPr/>
          <p:nvPr/>
        </p:nvPicPr>
        <p:blipFill>
          <a:blip r:embed="rId2"/>
          <a:stretch/>
        </p:blipFill>
        <p:spPr>
          <a:xfrm>
            <a:off x="500040" y="285840"/>
            <a:ext cx="3214440" cy="371448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sp>
        <p:nvSpPr>
          <p:cNvPr id="41" name=""/>
          <p:cNvSpPr/>
          <p:nvPr/>
        </p:nvSpPr>
        <p:spPr>
          <a:xfrm>
            <a:off x="571680" y="357120"/>
            <a:ext cx="1627920" cy="685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Cambria"/>
                <a:ea typeface="Cambria"/>
              </a:rPr>
              <a:t>Наполеон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2" name="" descr=""/>
          <p:cNvPicPr/>
          <p:nvPr/>
        </p:nvPicPr>
        <p:blipFill>
          <a:blip r:embed="rId3"/>
          <a:stretch/>
        </p:blipFill>
        <p:spPr>
          <a:xfrm>
            <a:off x="1071720" y="3571920"/>
            <a:ext cx="2999880" cy="3071520"/>
          </a:xfrm>
          <a:prstGeom prst="rect">
            <a:avLst/>
          </a:prstGeom>
          <a:ln w="0">
            <a:solidFill>
              <a:srgbClr val="3465a4"/>
            </a:solidFill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"/>
          <p:cNvSpPr/>
          <p:nvPr/>
        </p:nvSpPr>
        <p:spPr>
          <a:xfrm>
            <a:off x="187560" y="253080"/>
            <a:ext cx="9273600" cy="685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12600" bIns="50760" anchor="t">
            <a:no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Раскольников по-прежнему верит в непогрешимость своей идеи и презирает себя за слабость, за бездарность, то и дело называя себя подлецом. Но в то же время он страдает от невозможности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общения с матерью </a:t>
            </a:r>
            <a:r>
              <a:rPr b="0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и 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сестрой. По логике его теории они должны быть отнесены к «низшему» разряду и, следовательно, топор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другого Раскольникова может обрушиться и на их головы, и на головы Сони, Полечки, Катерины Ивановны... «Раскольников непоследователен, когда пугается прямо определить к какому разряду отнести и Соню, и Лизавету, и сестру, и, главное, мать. </a:t>
            </a:r>
            <a:r>
              <a:rPr b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Но почему, если уж хочешь окончательно проверить свою „избранность", и не начать прямо с матери? „Кто больше всех может посметь, тот и всех правее!" </a:t>
            </a:r>
            <a:r>
              <a:rPr b="0" i="1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(...) 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Сын, который должен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убить для „самопроверки" мать, сын, который должен жалеть, что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не сумел сделать этого. Раскольников должен, по своей теории, отступаться от тех, за кого страдает, должен презирать, ненавидеть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mbria"/>
                <a:ea typeface="Cambria"/>
              </a:rPr>
              <a:t>и убивать тех, кого любит.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Application>LibreOffice/24.2.7.2$Linux_X86_64 LibreOffice_project/420$Build-2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k1User</dc:creator>
  <dc:description/>
  <dc:language>ru-RU</dc:language>
  <cp:lastModifiedBy/>
  <dcterms:modified xsi:type="dcterms:W3CDTF">2026-03-11T19:25:34Z</dcterms:modified>
  <cp:revision>3</cp:revision>
  <dc:subject>Слайд 1</dc:subject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