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70" r:id="rId4"/>
    <p:sldId id="263" r:id="rId5"/>
    <p:sldId id="257" r:id="rId6"/>
    <p:sldId id="258" r:id="rId7"/>
    <p:sldId id="259" r:id="rId8"/>
    <p:sldId id="260" r:id="rId9"/>
    <p:sldId id="268" r:id="rId10"/>
    <p:sldId id="264" r:id="rId11"/>
    <p:sldId id="265" r:id="rId12"/>
    <p:sldId id="266" r:id="rId13"/>
    <p:sldId id="261" r:id="rId14"/>
    <p:sldId id="271" r:id="rId15"/>
    <p:sldId id="272" r:id="rId16"/>
    <p:sldId id="274" r:id="rId17"/>
    <p:sldId id="262" r:id="rId18"/>
    <p:sldId id="269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96" y="-9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908720"/>
            <a:ext cx="811286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Урок литературного </a:t>
            </a:r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чтения по произведению П.П.Бажова </a:t>
            </a:r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«Серебряное копытце»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039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00808"/>
            <a:ext cx="8640960" cy="4680520"/>
          </a:xfrm>
        </p:spPr>
        <p:txBody>
          <a:bodyPr>
            <a:normAutofit fontScale="92500" lnSpcReduction="10000"/>
          </a:bodyPr>
          <a:lstStyle/>
          <a:p>
            <a:r>
              <a:rPr lang="x-none" sz="2800" b="1" i="1" smtClean="0">
                <a:solidFill>
                  <a:schemeClr val="tx2">
                    <a:lumMod val="50000"/>
                  </a:schemeClr>
                </a:solidFill>
              </a:rPr>
              <a:t>Ба</a:t>
            </a:r>
            <a:r>
              <a:rPr lang="el-GR" sz="2800" b="1" i="1" dirty="0" smtClean="0">
                <a:solidFill>
                  <a:schemeClr val="tx2">
                    <a:lumMod val="50000"/>
                  </a:schemeClr>
                </a:solidFill>
                <a:latin typeface="Palatino Linotype"/>
              </a:rPr>
              <a:t>´</a:t>
            </a:r>
            <a:r>
              <a:rPr lang="x-none" sz="2800" b="1" i="1" smtClean="0">
                <a:solidFill>
                  <a:schemeClr val="tx2">
                    <a:lumMod val="50000"/>
                  </a:schemeClr>
                </a:solidFill>
              </a:rPr>
              <a:t>рская </a:t>
            </a:r>
            <a:r>
              <a:rPr lang="x-none" sz="2800" b="1" i="1">
                <a:solidFill>
                  <a:schemeClr val="tx2">
                    <a:lumMod val="50000"/>
                  </a:schemeClr>
                </a:solidFill>
              </a:rPr>
              <a:t>рукодельня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 – ручной труд (преимущественно вышивание, вязание, шитье).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2800" b="1" i="1" smtClean="0">
                <a:solidFill>
                  <a:schemeClr val="tx2">
                    <a:lumMod val="50000"/>
                  </a:schemeClr>
                </a:solidFill>
              </a:rPr>
              <a:t>Взъе</a:t>
            </a:r>
            <a:r>
              <a:rPr lang="el-GR" sz="2800" b="1" i="1" dirty="0" smtClean="0">
                <a:solidFill>
                  <a:schemeClr val="tx2">
                    <a:lumMod val="50000"/>
                  </a:schemeClr>
                </a:solidFill>
                <a:latin typeface="Palatino Linotype"/>
              </a:rPr>
              <a:t>´</a:t>
            </a:r>
            <a:r>
              <a:rPr lang="x-none" sz="2800" b="1" i="1" smtClean="0">
                <a:solidFill>
                  <a:schemeClr val="tx2">
                    <a:lumMod val="50000"/>
                  </a:schemeClr>
                </a:solidFill>
              </a:rPr>
              <a:t>сться</a:t>
            </a:r>
            <a:r>
              <a:rPr lang="x-none" sz="280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– невзлюбив, рассердившись, начать упрекать, обвинять, бранить.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2800" b="1" i="1" smtClean="0">
                <a:solidFill>
                  <a:schemeClr val="tx2">
                    <a:lumMod val="50000"/>
                  </a:schemeClr>
                </a:solidFill>
              </a:rPr>
              <a:t>Го</a:t>
            </a:r>
            <a:r>
              <a:rPr lang="el-GR" sz="2800" b="1" i="1" dirty="0" smtClean="0">
                <a:solidFill>
                  <a:schemeClr val="tx2">
                    <a:lumMod val="50000"/>
                  </a:schemeClr>
                </a:solidFill>
                <a:latin typeface="Palatino Linotype"/>
              </a:rPr>
              <a:t>´</a:t>
            </a:r>
            <a:r>
              <a:rPr lang="x-none" sz="2800" b="1" i="1" smtClean="0">
                <a:solidFill>
                  <a:schemeClr val="tx2">
                    <a:lumMod val="50000"/>
                  </a:schemeClr>
                </a:solidFill>
              </a:rPr>
              <a:t>лбчик</a:t>
            </a:r>
            <a:r>
              <a:rPr lang="x-none" sz="280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– приступка для выхода на печь.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2800" b="1" i="1">
                <a:solidFill>
                  <a:schemeClr val="tx2">
                    <a:lumMod val="50000"/>
                  </a:schemeClr>
                </a:solidFill>
              </a:rPr>
              <a:t>Пожитки 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– мелкое имущество, домашние вещи.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2800" b="1" i="1">
                <a:solidFill>
                  <a:schemeClr val="tx2">
                    <a:lumMod val="50000"/>
                  </a:schemeClr>
                </a:solidFill>
              </a:rPr>
              <a:t>Похлебка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 – жидкая пища, род супа из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к</a:t>
            </a:r>
            <a:r>
              <a:rPr lang="x-none" sz="2800" smtClean="0">
                <a:solidFill>
                  <a:schemeClr val="tx2">
                    <a:lumMod val="50000"/>
                  </a:schemeClr>
                </a:solidFill>
              </a:rPr>
              <a:t>артофеля 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или крупы.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2800" b="1" i="1">
                <a:solidFill>
                  <a:schemeClr val="tx2">
                    <a:lumMod val="50000"/>
                  </a:schemeClr>
                </a:solidFill>
              </a:rPr>
              <a:t>Несподручно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 – неудобно, неловко.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25046"/>
            <a:ext cx="1852935" cy="256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580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Словарная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229600" cy="4373563"/>
          </a:xfrm>
        </p:spPr>
        <p:txBody>
          <a:bodyPr>
            <a:normAutofit lnSpcReduction="10000"/>
          </a:bodyPr>
          <a:lstStyle/>
          <a:p>
            <a:r>
              <a:rPr lang="x-none" sz="2800" b="1" i="1">
                <a:solidFill>
                  <a:schemeClr val="tx2">
                    <a:lumMod val="50000"/>
                  </a:schemeClr>
                </a:solidFill>
              </a:rPr>
              <a:t>Пособник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 – помощник в делах.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2800" b="1" i="1">
                <a:solidFill>
                  <a:schemeClr val="tx2">
                    <a:lumMod val="50000"/>
                  </a:schemeClr>
                </a:solidFill>
              </a:rPr>
              <a:t>Покосные ложки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 – широкие, пологие овраги, покрытые травой.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2800" b="1" i="1">
                <a:solidFill>
                  <a:schemeClr val="tx2">
                    <a:lumMod val="50000"/>
                  </a:schemeClr>
                </a:solidFill>
              </a:rPr>
              <a:t>Статочное ли дело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 (устар.) – хорошее ли дело.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2800" b="1" i="1">
                <a:solidFill>
                  <a:schemeClr val="tx2">
                    <a:lumMod val="50000"/>
                  </a:schemeClr>
                </a:solidFill>
              </a:rPr>
              <a:t>Приказчик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 – управляющий имением помещика </a:t>
            </a:r>
            <a:br>
              <a:rPr lang="x-none" sz="2800">
                <a:solidFill>
                  <a:schemeClr val="tx2">
                    <a:lumMod val="50000"/>
                  </a:schemeClr>
                </a:solidFill>
              </a:rPr>
            </a:b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(хозяйством).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2800" b="1" i="1">
                <a:solidFill>
                  <a:schemeClr val="tx2">
                    <a:lumMod val="50000"/>
                  </a:schemeClr>
                </a:solidFill>
              </a:rPr>
              <a:t>Очаг</a:t>
            </a:r>
            <a:r>
              <a:rPr lang="x-none" sz="2800">
                <a:solidFill>
                  <a:schemeClr val="tx2">
                    <a:lumMod val="50000"/>
                  </a:schemeClr>
                </a:solidFill>
              </a:rPr>
              <a:t> – устройство для разведения и поддерживания огня.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3237" y="4219104"/>
            <a:ext cx="2020763" cy="2638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0251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Словарная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23596"/>
            <a:ext cx="8229600" cy="4373563"/>
          </a:xfrm>
        </p:spPr>
        <p:txBody>
          <a:bodyPr>
            <a:normAutofit fontScale="92500"/>
          </a:bodyPr>
          <a:lstStyle/>
          <a:p>
            <a:r>
              <a:rPr lang="x-none" sz="3200" b="1" i="1">
                <a:solidFill>
                  <a:schemeClr val="tx2">
                    <a:lumMod val="50000"/>
                  </a:schemeClr>
                </a:solidFill>
              </a:rPr>
              <a:t>Горюн</a:t>
            </a:r>
            <a:r>
              <a:rPr lang="x-none" sz="3200">
                <a:solidFill>
                  <a:schemeClr val="tx2">
                    <a:lumMod val="50000"/>
                  </a:schemeClr>
                </a:solidFill>
              </a:rPr>
              <a:t> – горевать.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3200" b="1" i="1">
                <a:solidFill>
                  <a:schemeClr val="tx2">
                    <a:lumMod val="50000"/>
                  </a:schemeClr>
                </a:solidFill>
              </a:rPr>
              <a:t>Балаган</a:t>
            </a:r>
            <a:r>
              <a:rPr lang="x-none" sz="3200">
                <a:solidFill>
                  <a:schemeClr val="tx2">
                    <a:lumMod val="50000"/>
                  </a:schemeClr>
                </a:solidFill>
              </a:rPr>
              <a:t> – временная легкая деревянная </a:t>
            </a:r>
            <a:br>
              <a:rPr lang="x-none" sz="3200">
                <a:solidFill>
                  <a:schemeClr val="tx2">
                    <a:lumMod val="50000"/>
                  </a:schemeClr>
                </a:solidFill>
              </a:rPr>
            </a:br>
            <a:r>
              <a:rPr lang="x-none" sz="3200">
                <a:solidFill>
                  <a:schemeClr val="tx2">
                    <a:lumMod val="50000"/>
                  </a:schemeClr>
                </a:solidFill>
              </a:rPr>
              <a:t>постройка.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3200" b="1" i="1">
                <a:solidFill>
                  <a:schemeClr val="tx2">
                    <a:lumMod val="50000"/>
                  </a:schemeClr>
                </a:solidFill>
              </a:rPr>
              <a:t>Бирюзовый</a:t>
            </a:r>
            <a:r>
              <a:rPr lang="x-none" sz="3200">
                <a:solidFill>
                  <a:schemeClr val="tx2">
                    <a:lumMod val="50000"/>
                  </a:schemeClr>
                </a:solidFill>
              </a:rPr>
              <a:t> – зеленовато-голубой цвет.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3200" b="1" i="1">
                <a:solidFill>
                  <a:schemeClr val="tx2">
                    <a:lumMod val="50000"/>
                  </a:schemeClr>
                </a:solidFill>
              </a:rPr>
              <a:t>Душной</a:t>
            </a:r>
            <a:r>
              <a:rPr lang="x-none" sz="3200">
                <a:solidFill>
                  <a:schemeClr val="tx2">
                    <a:lumMod val="50000"/>
                  </a:schemeClr>
                </a:solidFill>
              </a:rPr>
              <a:t> – запах, идущий от животного.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x-none" sz="3200" b="1" i="1">
                <a:solidFill>
                  <a:schemeClr val="tx2">
                    <a:lumMod val="50000"/>
                  </a:schemeClr>
                </a:solidFill>
              </a:rPr>
              <a:t>Угрузнешь в снегу</a:t>
            </a:r>
            <a:r>
              <a:rPr lang="x-none" sz="3200">
                <a:solidFill>
                  <a:schemeClr val="tx2">
                    <a:lumMod val="50000"/>
                  </a:schemeClr>
                </a:solidFill>
              </a:rPr>
              <a:t> – утонешь, погрузишься в снег.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4676" y="4149079"/>
            <a:ext cx="2076610" cy="2743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3333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Герои сказа «Серебряное копытце»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556792"/>
            <a:ext cx="2893739" cy="2893739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2708920"/>
            <a:ext cx="3672408" cy="3672408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1637928"/>
            <a:ext cx="3203848" cy="320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651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60672" cy="5976664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Главная мысль </a:t>
            </a:r>
            <a:r>
              <a:rPr lang="ru-RU" dirty="0" smtClean="0"/>
              <a:t>заключается в том, что людям с чистой и открытой душой обязательно улыбнется удача.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Сказ учит </a:t>
            </a:r>
            <a:r>
              <a:rPr lang="ru-RU" dirty="0" smtClean="0"/>
              <a:t>быть добрым и отзывчивым, бережно и уважительно относиться к природе и верить в чудеса.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609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 сказе «Серебряное копытце»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1719071"/>
            <a:ext cx="8424936" cy="4407408"/>
          </a:xfrm>
        </p:spPr>
        <p:txBody>
          <a:bodyPr>
            <a:noAutofit/>
          </a:bodyPr>
          <a:lstStyle/>
          <a:p>
            <a:r>
              <a:rPr lang="ru-RU" sz="4400" dirty="0" smtClean="0"/>
              <a:t>Действие разворачивается в заводе (здесь: поселение вокруг промышленного предприятия).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419062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r>
              <a:rPr lang="ru-RU" b="1" dirty="0"/>
              <a:t>Тест по сказу </a:t>
            </a:r>
            <a:r>
              <a:rPr lang="ru-RU" b="1" dirty="0" err="1"/>
              <a:t>П.П.Бажова</a:t>
            </a:r>
            <a:r>
              <a:rPr lang="ru-RU" b="1" dirty="0"/>
              <a:t> «Серебряное копытце»</a:t>
            </a: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b="1" dirty="0"/>
              <a:t>№1 Как звали отца </a:t>
            </a:r>
            <a:r>
              <a:rPr lang="ru-RU" b="1" dirty="0" err="1"/>
              <a:t>Дарёнки</a:t>
            </a:r>
            <a:r>
              <a:rPr lang="ru-RU" b="1" dirty="0"/>
              <a:t>?</a:t>
            </a: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dirty="0"/>
              <a:t>А) Григорий  </a:t>
            </a:r>
            <a:r>
              <a:rPr lang="ru-RU" dirty="0" smtClean="0"/>
              <a:t>Б)Гаврила      В)Георгий</a:t>
            </a: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b="1" dirty="0"/>
              <a:t>№2 Сколько веточек на рогах у волшебного козла?</a:t>
            </a: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dirty="0"/>
              <a:t>  </a:t>
            </a:r>
            <a:r>
              <a:rPr lang="ru-RU" dirty="0" smtClean="0"/>
              <a:t>А) 3               Б)4                   </a:t>
            </a:r>
            <a:r>
              <a:rPr lang="ru-RU" dirty="0"/>
              <a:t>В) 5</a:t>
            </a:r>
          </a:p>
          <a:p>
            <a:pPr>
              <a:buFont typeface="Wingdings" pitchFamily="2" charset="2"/>
              <a:buNone/>
            </a:pPr>
            <a:r>
              <a:rPr lang="ru-RU" b="1" dirty="0"/>
              <a:t>№3 Какого цвета была шерсть у кошки </a:t>
            </a:r>
            <a:r>
              <a:rPr lang="ru-RU" b="1" dirty="0" err="1"/>
              <a:t>Мурёнки</a:t>
            </a:r>
            <a:r>
              <a:rPr lang="ru-RU" b="1" dirty="0"/>
              <a:t>?</a:t>
            </a: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dirty="0"/>
              <a:t>  </a:t>
            </a:r>
            <a:r>
              <a:rPr lang="ru-RU" dirty="0" smtClean="0"/>
              <a:t>А) Рыжая      </a:t>
            </a:r>
            <a:r>
              <a:rPr lang="ru-RU" dirty="0"/>
              <a:t>Б) </a:t>
            </a:r>
            <a:r>
              <a:rPr lang="ru-RU" dirty="0" smtClean="0"/>
              <a:t>бурая         В)Серая</a:t>
            </a: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b="1" dirty="0"/>
              <a:t>№4 Сколько раз показывался волшебный козёл </a:t>
            </a:r>
            <a:r>
              <a:rPr lang="ru-RU" b="1" dirty="0" err="1"/>
              <a:t>Дарёнке</a:t>
            </a:r>
            <a:r>
              <a:rPr lang="ru-RU" b="1" dirty="0"/>
              <a:t>?</a:t>
            </a: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dirty="0" smtClean="0"/>
              <a:t>А) 1                 Б)2                   В)3</a:t>
            </a: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b="1" dirty="0"/>
              <a:t>№5  Что выбивал копытцем козлик?</a:t>
            </a: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dirty="0"/>
              <a:t>   </a:t>
            </a:r>
            <a:r>
              <a:rPr lang="ru-RU" dirty="0" smtClean="0"/>
              <a:t>А)золото    Б)серебро      </a:t>
            </a:r>
            <a:r>
              <a:rPr lang="ru-RU" dirty="0"/>
              <a:t>В)дорогие камни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1474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6128" y="1719070"/>
            <a:ext cx="8322336" cy="4446233"/>
          </a:xfrm>
        </p:spPr>
        <p:txBody>
          <a:bodyPr>
            <a:normAutofit/>
          </a:bodyPr>
          <a:lstStyle/>
          <a:p>
            <a:r>
              <a:rPr lang="x-none" sz="3600"/>
              <a:t>Перечитать сказ. Выписать в тетрадь по чтению слова и выражения, характеризующие Дарёнку и Кокованю (в 2 столбика). Подготовить выразительное чтение понравившегося </a:t>
            </a:r>
            <a:r>
              <a:rPr lang="x-none" sz="3600" smtClean="0"/>
              <a:t>отрывка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97803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60672" cy="1039427"/>
          </a:xfrm>
        </p:spPr>
        <p:txBody>
          <a:bodyPr/>
          <a:lstStyle/>
          <a:p>
            <a:r>
              <a:rPr lang="ru-RU" b="1" dirty="0" smtClean="0"/>
              <a:t>Рефлексия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954328"/>
            <a:ext cx="8424936" cy="4680520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/>
              <a:t>Перед вами лежит драгоценный камень, который </a:t>
            </a:r>
            <a:r>
              <a:rPr lang="ru-RU" sz="3200" dirty="0" smtClean="0"/>
              <a:t>вам нужно раскрасить:</a:t>
            </a:r>
            <a:endParaRPr lang="ru-RU" sz="3200" dirty="0" smtClean="0"/>
          </a:p>
          <a:p>
            <a:r>
              <a:rPr lang="ru-RU" sz="3200" dirty="0" smtClean="0">
                <a:solidFill>
                  <a:srgbClr val="0070C0"/>
                </a:solidFill>
              </a:rPr>
              <a:t>синим</a:t>
            </a:r>
            <a:r>
              <a:rPr lang="ru-RU" sz="3200" dirty="0" smtClean="0"/>
              <a:t> – если вам после сегодняшнего урока захотелось узнать больше о сказах Бажова;</a:t>
            </a:r>
          </a:p>
          <a:p>
            <a:r>
              <a:rPr lang="ru-RU" sz="3200" dirty="0" smtClean="0">
                <a:solidFill>
                  <a:srgbClr val="00B050"/>
                </a:solidFill>
              </a:rPr>
              <a:t>зеленым</a:t>
            </a:r>
            <a:r>
              <a:rPr lang="ru-RU" sz="3200" dirty="0" smtClean="0"/>
              <a:t> – если вы на уроке работали хорошо, но могли бы лучше;</a:t>
            </a:r>
          </a:p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красным</a:t>
            </a:r>
            <a:r>
              <a:rPr lang="ru-RU" sz="3200" dirty="0" smtClean="0"/>
              <a:t> – если вы испытывали трудности.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75" t="8361" r="17288" b="5875"/>
          <a:stretch/>
        </p:blipFill>
        <p:spPr>
          <a:xfrm>
            <a:off x="7432007" y="4005064"/>
            <a:ext cx="1684837" cy="21619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58" t="22267" r="9799" b="20210"/>
          <a:stretch/>
        </p:blipFill>
        <p:spPr>
          <a:xfrm>
            <a:off x="1187624" y="5245815"/>
            <a:ext cx="2537892" cy="16121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00" t="7232" r="16328" b="16610"/>
          <a:stretch/>
        </p:blipFill>
        <p:spPr>
          <a:xfrm rot="5400000">
            <a:off x="4776499" y="4890667"/>
            <a:ext cx="1767024" cy="200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786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6850018"/>
              </p:ext>
            </p:extLst>
          </p:nvPr>
        </p:nvGraphicFramePr>
        <p:xfrm>
          <a:off x="323528" y="764704"/>
          <a:ext cx="8424936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86409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Знаю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Хочу узнать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Узнал(а)</a:t>
                      </a:r>
                      <a:endParaRPr lang="ru-RU" sz="4000" dirty="0"/>
                    </a:p>
                  </a:txBody>
                  <a:tcPr/>
                </a:tc>
              </a:tr>
              <a:tr h="20522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Писатель, сказочник, жил на Урале, любимец народа, добрый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0936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Задачи урока: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Познакомиться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Прочитать…..</a:t>
            </a:r>
            <a:endParaRPr lang="ru-RU" sz="5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Дать характеристику…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957510"/>
            <a:ext cx="2016224" cy="2704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6144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07088974"/>
              </p:ext>
            </p:extLst>
          </p:nvPr>
        </p:nvGraphicFramePr>
        <p:xfrm>
          <a:off x="323528" y="620688"/>
          <a:ext cx="8424936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86409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Знаю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Хочу узнать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Узнал(а)</a:t>
                      </a:r>
                      <a:endParaRPr lang="ru-RU" sz="4000" dirty="0"/>
                    </a:p>
                  </a:txBody>
                  <a:tcPr/>
                </a:tc>
              </a:tr>
              <a:tr h="20522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Писатель, сказочник, жил на Урале, любимец народа, добрый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/>
                        <a:t>Жанр произведения «Серебряное копытце»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0965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16386077"/>
              </p:ext>
            </p:extLst>
          </p:nvPr>
        </p:nvGraphicFramePr>
        <p:xfrm>
          <a:off x="395536" y="548680"/>
          <a:ext cx="8424936" cy="579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864096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Знаю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Хочу узнать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Узнал(а)</a:t>
                      </a:r>
                      <a:endParaRPr lang="ru-RU" sz="4000" dirty="0"/>
                    </a:p>
                  </a:txBody>
                  <a:tcPr/>
                </a:tc>
              </a:tr>
              <a:tr h="20522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Писатель, сказочник, жил на Урале, любимец народа, добрый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/>
                        <a:t>Жанр произведения «Серебряное копытце»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hangingPunct="1"/>
                      <a:r>
                        <a:rPr lang="ru-RU" sz="3200" dirty="0" smtClean="0"/>
                        <a:t>Жанр этого произведения – сказ.</a:t>
                      </a:r>
                    </a:p>
                    <a:p>
                      <a:pPr eaLnBrk="1" hangingPunct="1"/>
                      <a:r>
                        <a:rPr lang="ru-RU" sz="3200" dirty="0" smtClean="0"/>
                        <a:t>Т.к. в нем присутствуют реальные события  и вымысел.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9930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урок!</a:t>
            </a:r>
            <a:endParaRPr lang="ru-RU" dirty="0"/>
          </a:p>
        </p:txBody>
      </p:sp>
      <p:pic>
        <p:nvPicPr>
          <p:cNvPr id="5" name="Picture 7" descr="Ирина Анатольевна-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44824"/>
            <a:ext cx="3984068" cy="462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7780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Сказ </a:t>
            </a:r>
            <a:r>
              <a:rPr lang="ru-RU" sz="4000" dirty="0" smtClean="0"/>
              <a:t>– это повествование, имитирующее речь рассказчика (чаще всего – человека из простого народа) и ведущееся от его лица.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49347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8312914"/>
              </p:ext>
            </p:extLst>
          </p:nvPr>
        </p:nvGraphicFramePr>
        <p:xfrm>
          <a:off x="251520" y="188641"/>
          <a:ext cx="8640960" cy="6430428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320027"/>
                <a:gridCol w="4320933"/>
              </a:tblGrid>
              <a:tr h="47676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Сказка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Сказ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0274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</a:rPr>
                        <a:t>Действие происходит где-то далеко (в некотором царстве, за тридевять земель), иногда оно фантастическое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Место действия реальное, конкретное, в нем живет рассказчик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9224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</a:rPr>
                        <a:t>Происходят сказочные события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Происходят реальные события, которые могли быть в действительности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1648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</a:rPr>
                        <a:t>Сказочные герои, есть волшебные помощники и предметы</a:t>
                      </a:r>
                      <a:endParaRPr lang="ru-RU" sz="2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Главные герои – рабочие, мастера, могут быть и сказочные персонажи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432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</a:rPr>
                        <a:t>Превращения, волшебство – основа действия. Главный герой побеждает врагов с помощью волшебной силы.</a:t>
                      </a:r>
                      <a:endParaRPr lang="ru-RU" sz="20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 Волшебная сила лишь источник вдохновения, герои наблюдают сказочные события, но не пользуются волшебной силой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7408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age149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337279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19872" y="650305"/>
            <a:ext cx="5544616" cy="5472608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ru-RU" sz="2650" dirty="0" smtClean="0">
                <a:latin typeface="Times New Roman" pitchFamily="18" charset="0"/>
                <a:cs typeface="Times New Roman" pitchFamily="18" charset="0"/>
              </a:rPr>
              <a:t>уральский </a:t>
            </a:r>
            <a:r>
              <a:rPr lang="ru-RU" sz="2650" dirty="0">
                <a:latin typeface="Times New Roman" pitchFamily="18" charset="0"/>
                <a:cs typeface="Times New Roman" pitchFamily="18" charset="0"/>
              </a:rPr>
              <a:t>писатель и собиратель фольклора - родился </a:t>
            </a:r>
            <a:r>
              <a:rPr lang="ru-RU" sz="26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 января 1879 </a:t>
            </a:r>
            <a:r>
              <a:rPr lang="ru-RU" sz="2650" dirty="0">
                <a:latin typeface="Times New Roman" pitchFamily="18" charset="0"/>
                <a:cs typeface="Times New Roman" pitchFamily="18" charset="0"/>
              </a:rPr>
              <a:t>года. </a:t>
            </a:r>
            <a:endParaRPr lang="ru-RU" sz="265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50" dirty="0" smtClean="0">
                <a:latin typeface="Times New Roman" pitchFamily="18" charset="0"/>
                <a:cs typeface="Times New Roman" pitchFamily="18" charset="0"/>
              </a:rPr>
              <a:t>Отец </a:t>
            </a:r>
            <a:r>
              <a:rPr lang="ru-RU" sz="2650" dirty="0">
                <a:latin typeface="Times New Roman" pitchFamily="18" charset="0"/>
                <a:cs typeface="Times New Roman" pitchFamily="18" charset="0"/>
              </a:rPr>
              <a:t>писателя был заводским рабочим, а мать - рукодельницей. Бажов учился в заводской школе, был на хорошем счету у преподавателей и с отличием закончил учёбу. Из-за трудного финансового положения семьи писатель не смог поступить в горнозаводское училище, а потому пошёл по духовной стезе: сначала окончил духовное училище, а затем </a:t>
            </a:r>
            <a:r>
              <a:rPr lang="ru-RU" sz="2650" dirty="0" smtClean="0">
                <a:latin typeface="Times New Roman" pitchFamily="18" charset="0"/>
                <a:cs typeface="Times New Roman" pitchFamily="18" charset="0"/>
              </a:rPr>
              <a:t>– Пермскую семинарию</a:t>
            </a:r>
            <a:r>
              <a:rPr lang="ru-RU" sz="2650" dirty="0">
                <a:latin typeface="Times New Roman" pitchFamily="18" charset="0"/>
                <a:cs typeface="Times New Roman" pitchFamily="18" charset="0"/>
              </a:rPr>
              <a:t>.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7728" y="0"/>
            <a:ext cx="8271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Павел Петрович Бажов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419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бажов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323153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47864" y="1196752"/>
            <a:ext cx="5338936" cy="5256584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 окончании учёбы Павел Петрович работает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учителем русского языка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 вместе с этим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занимается редакторской деятельностью в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небольшой газете. Увлекается 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журналистикой, фольклором, изучает историю Уральского края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25272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620688"/>
            <a:ext cx="3305175" cy="44069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75856" y="1196752"/>
            <a:ext cx="5616624" cy="5256584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Бажов является 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основателем жанра уральского сказа.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Первое его произведение в этом жанре получило название «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Дорогое </a:t>
            </a:r>
            <a:r>
              <a:rPr lang="ru-RU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имячко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». Вышел этот сказ в 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1936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году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Все уральские сказы писатель объединил в сборник, который называется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Малахитовая шкатулка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». </a:t>
            </a:r>
          </a:p>
        </p:txBody>
      </p:sp>
    </p:spTree>
    <p:extLst>
      <p:ext uri="{BB962C8B-B14F-4D97-AF65-F5344CB8AC3E}">
        <p14:creationId xmlns:p14="http://schemas.microsoft.com/office/powerpoint/2010/main" xmlns="" val="126520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268760"/>
            <a:ext cx="3671069" cy="44069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707904" y="908720"/>
            <a:ext cx="5256584" cy="5472607"/>
          </a:xfrm>
        </p:spPr>
        <p:txBody>
          <a:bodyPr>
            <a:normAutofit fontScale="92500" lnSpcReduction="10000"/>
          </a:bodyPr>
          <a:lstStyle/>
          <a:p>
            <a:r>
              <a:rPr lang="ru-RU" sz="3400" dirty="0"/>
              <a:t> 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Серебряное копытце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вышел в свет в </a:t>
            </a: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1938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году.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Писательские труды Бажова были высоко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оценены: он стал обладателем Сталинской премии и ордена Ленина. </a:t>
            </a: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декабря 1950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года писатель скончался, на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тот момент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ему был 71 год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53730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674" b="10783"/>
          <a:stretch/>
        </p:blipFill>
        <p:spPr bwMode="auto">
          <a:xfrm>
            <a:off x="253069" y="1412776"/>
            <a:ext cx="891477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88640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Гимнастика для глаз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22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345</TotalTime>
  <Words>644</Words>
  <Application>Microsoft Office PowerPoint</Application>
  <PresentationFormat>Экран (4:3)</PresentationFormat>
  <Paragraphs>81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Аптека</vt:lpstr>
      <vt:lpstr>Слайд 1</vt:lpstr>
      <vt:lpstr>Задачи урока: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Словарная работа</vt:lpstr>
      <vt:lpstr>Словарная работа</vt:lpstr>
      <vt:lpstr>Словарная работа</vt:lpstr>
      <vt:lpstr>Герои сказа «Серебряное копытце»</vt:lpstr>
      <vt:lpstr>Главная мысль заключается в том, что людям с чистой и открытой душой обязательно улыбнется удача.  Сказ учит быть добрым и отзывчивым, бережно и уважительно относиться к природе и верить в чудеса.</vt:lpstr>
      <vt:lpstr>В сказе «Серебряное копытце»</vt:lpstr>
      <vt:lpstr>Слайд 16</vt:lpstr>
      <vt:lpstr>Домашнее задание</vt:lpstr>
      <vt:lpstr>Рефлексия</vt:lpstr>
      <vt:lpstr>Слайд 19</vt:lpstr>
      <vt:lpstr>Слайд 20</vt:lpstr>
      <vt:lpstr>Слайд 21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Кристина</dc:creator>
  <cp:lastModifiedBy>225</cp:lastModifiedBy>
  <cp:revision>26</cp:revision>
  <dcterms:created xsi:type="dcterms:W3CDTF">2024-12-14T12:44:35Z</dcterms:created>
  <dcterms:modified xsi:type="dcterms:W3CDTF">2025-01-18T10:04:26Z</dcterms:modified>
</cp:coreProperties>
</file>