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002A1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C69E5718-283F-4058-843B-E726008AEF4F}" type="slidenum">
              <a:rPr/>
              <a:pPr/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14EF504D-F067-480D-8F2E-49B852DBB832}" type="slidenum">
              <a:rPr/>
              <a:p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0B5FBC54-6F2A-428D-94BE-50121C53AB41}" type="slidenum">
              <a:rPr/>
              <a:pPr/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5C385939-8421-4169-B70B-3F65F7BBD0E9}" type="slidenum">
              <a:rPr/>
              <a:pPr/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0DE35AAA-86DB-4084-8751-B4E105FEFD56}" type="slidenum">
              <a:rPr/>
              <a:pPr/>
              <a:t>‹#›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33146B77-63F0-4315-97D7-1AC15689B6EA}" type="slidenum">
              <a:rPr/>
              <a:p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FFD219E-9730-4C8E-8695-60E163153B84}" type="slidenum">
              <a:rPr/>
              <a:pPr/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BC984F07-F793-4F09-8433-D8CBEF2AE1FF}" type="slidenum">
              <a:rPr/>
              <a:p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1D817A8A-F3B2-42AE-AC78-59739B0AC83E}" type="slidenum">
              <a:rPr/>
              <a:p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5CF7D58-E701-417A-B4C4-D53CC37B7F0D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7F9D01C5-B10B-4F8A-9F87-251D77CCD58B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9F5A423F-204A-4DE4-AD8D-6EE119990697}" type="slidenum">
              <a:rPr/>
              <a:pPr/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ftr" idx="1"/>
          </p:nvPr>
        </p:nvSpPr>
        <p:spPr>
          <a:xfrm>
            <a:off x="3124080" y="6356520"/>
            <a:ext cx="2894040" cy="3636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algn="ctr">
              <a:lnSpc>
                <a:spcPct val="100000"/>
              </a:lnSpc>
              <a:buNone/>
              <a:defRPr lang="ru-RU" sz="1400" b="0" strike="noStrike" spc="-1">
                <a:latin typeface="Times New Roman"/>
              </a:defRPr>
            </a:lvl1pPr>
          </a:lstStyle>
          <a:p>
            <a:pPr algn="ctr">
              <a:lnSpc>
                <a:spcPct val="100000"/>
              </a:lnSpc>
              <a:buNone/>
            </a:pPr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sldNum" idx="2"/>
          </p:nvPr>
        </p:nvSpPr>
        <p:spPr>
          <a:xfrm>
            <a:off x="655308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algn="r">
              <a:lnSpc>
                <a:spcPct val="100000"/>
              </a:lnSpc>
              <a:buNone/>
              <a:defRPr lang="ru-RU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DA5F869E-CB67-42AF-A6F7-50DE132AFE75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pPr algn="r">
                <a:lnSpc>
                  <a:spcPct val="100000"/>
                </a:lnSpc>
                <a:buNone/>
              </a:p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3"/>
          </p:nvPr>
        </p:nvSpPr>
        <p:spPr>
          <a:xfrm>
            <a:off x="457200" y="6356520"/>
            <a:ext cx="2132280" cy="3636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>
              <a:defRPr lang="ru-RU" sz="1400" b="0" strike="noStrike" spc="-1">
                <a:latin typeface="Times New Roman"/>
              </a:defRPr>
            </a:lvl1pPr>
          </a:lstStyle>
          <a:p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2" descr="C:\Users\111\Desktop\1621621564_28-phonoteka_org-p-fon-dou-gorizontalno-31.jpg"/>
          <p:cNvPicPr/>
          <p:nvPr/>
        </p:nvPicPr>
        <p:blipFill>
          <a:blip r:embed="rId2" cstate="print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ln w="0">
            <a:noFill/>
          </a:ln>
        </p:spPr>
      </p:pic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180000" y="571480"/>
            <a:ext cx="8855640" cy="350046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  <a:buNone/>
            </a:pPr>
            <a:r>
              <a:rPr sz="4400"/>
              <a:t/>
            </a:r>
            <a:br>
              <a:rPr sz="4400"/>
            </a:br>
            <a:r>
              <a:rPr sz="4400"/>
              <a:t/>
            </a:r>
            <a:br>
              <a:rPr sz="4400"/>
            </a:br>
            <a:r>
              <a:rPr lang="ru-RU" sz="4400" b="1" strike="noStrike" spc="-1" dirty="0">
                <a:solidFill>
                  <a:srgbClr val="127622"/>
                </a:solidFill>
                <a:latin typeface="Arial Black"/>
              </a:rPr>
              <a:t>Права и обязанности ребенка</a:t>
            </a:r>
            <a:endParaRPr lang="ru-RU" sz="4400" b="0" strike="noStrike" spc="-1" dirty="0">
              <a:latin typeface="Arial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5929330"/>
            <a:ext cx="5286412" cy="6429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Учитель-дефектолог Н. В. 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</a:rPr>
              <a:t>Буянова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МКОУ «СОШИ № 23»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2" descr="C:\Users\111\Desktop\1621621564_28-phonoteka_org-p-fon-dou-gorizontalno-31.jpg"/>
          <p:cNvPicPr/>
          <p:nvPr/>
        </p:nvPicPr>
        <p:blipFill>
          <a:blip r:embed="rId2" cstate="print"/>
          <a:stretch/>
        </p:blipFill>
        <p:spPr>
          <a:xfrm>
            <a:off x="214282" y="0"/>
            <a:ext cx="8715436" cy="6858000"/>
          </a:xfrm>
          <a:prstGeom prst="rect">
            <a:avLst/>
          </a:prstGeom>
          <a:ln w="0"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500034" y="1928802"/>
            <a:ext cx="82153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2060"/>
                </a:solidFill>
              </a:rPr>
              <a:t>Цель:</a:t>
            </a:r>
            <a:r>
              <a:rPr lang="ru-RU" sz="2800" dirty="0" smtClean="0">
                <a:solidFill>
                  <a:srgbClr val="002060"/>
                </a:solidFill>
              </a:rPr>
              <a:t> формирование знаний у учащихся о правах и обязанностях </a:t>
            </a:r>
            <a:r>
              <a:rPr lang="ru-RU" sz="2800" dirty="0" smtClean="0">
                <a:solidFill>
                  <a:srgbClr val="002060"/>
                </a:solidFill>
              </a:rPr>
              <a:t>детей</a:t>
            </a:r>
            <a:r>
              <a:rPr lang="ru-RU" sz="2800" dirty="0" smtClean="0">
                <a:solidFill>
                  <a:srgbClr val="002060"/>
                </a:solidFill>
              </a:rPr>
              <a:t>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C:\Users\111\Desktop\hello_html_m1be81723.jpg"/>
          <p:cNvPicPr/>
          <p:nvPr/>
        </p:nvPicPr>
        <p:blipFill>
          <a:blip r:embed="rId2"/>
          <a:stretch/>
        </p:blipFill>
        <p:spPr>
          <a:xfrm>
            <a:off x="0" y="0"/>
            <a:ext cx="9142560" cy="6856560"/>
          </a:xfrm>
          <a:prstGeom prst="rect">
            <a:avLst/>
          </a:prstGeom>
          <a:ln w="0">
            <a:noFill/>
          </a:ln>
        </p:spPr>
      </p:pic>
      <p:sp>
        <p:nvSpPr>
          <p:cNvPr id="44" name="Прямоугольник 6"/>
          <p:cNvSpPr/>
          <p:nvPr/>
        </p:nvSpPr>
        <p:spPr>
          <a:xfrm>
            <a:off x="404640" y="4561920"/>
            <a:ext cx="8262000" cy="64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5" name="Picture 2"/>
          <p:cNvPicPr/>
          <p:nvPr/>
        </p:nvPicPr>
        <p:blipFill>
          <a:blip r:embed="rId3"/>
          <a:stretch/>
        </p:blipFill>
        <p:spPr>
          <a:xfrm>
            <a:off x="5000760" y="1440"/>
            <a:ext cx="4087440" cy="5818320"/>
          </a:xfrm>
          <a:prstGeom prst="rect">
            <a:avLst/>
          </a:prstGeom>
          <a:ln w="0">
            <a:noFill/>
          </a:ln>
        </p:spPr>
      </p:pic>
      <p:sp>
        <p:nvSpPr>
          <p:cNvPr id="46" name="Пятиугольник 4"/>
          <p:cNvSpPr/>
          <p:nvPr/>
        </p:nvSpPr>
        <p:spPr>
          <a:xfrm>
            <a:off x="285840" y="928800"/>
            <a:ext cx="4784760" cy="4148640"/>
          </a:xfrm>
          <a:prstGeom prst="homePlate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7" name="Прямоугольник 1"/>
          <p:cNvSpPr/>
          <p:nvPr/>
        </p:nvSpPr>
        <p:spPr>
          <a:xfrm>
            <a:off x="214200" y="1214280"/>
            <a:ext cx="3687120" cy="319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2200" b="1" i="1" u="sng" strike="noStrike" spc="-1">
                <a:solidFill>
                  <a:srgbClr val="FFFFFF"/>
                </a:solidFill>
                <a:uFillTx/>
                <a:latin typeface="Arial Black"/>
                <a:ea typeface="DejaVu Sans"/>
              </a:rPr>
              <a:t>Конвенция </a:t>
            </a:r>
            <a:endParaRPr lang="ru-RU" sz="2200" b="0" strike="noStrike" spc="-1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200" b="1" i="1" u="sng" strike="noStrike" spc="-1">
                <a:solidFill>
                  <a:srgbClr val="FFFFFF"/>
                </a:solidFill>
                <a:uFillTx/>
                <a:latin typeface="Arial Black"/>
                <a:ea typeface="DejaVu Sans"/>
              </a:rPr>
              <a:t>о правах ребенка</a:t>
            </a:r>
            <a:r>
              <a:rPr lang="ru-RU" sz="2200" b="0" i="1" strike="noStrike" spc="-1">
                <a:solidFill>
                  <a:srgbClr val="FFFFFF"/>
                </a:solidFill>
                <a:latin typeface="Arial Black"/>
                <a:ea typeface="DejaVu Sans"/>
              </a:rPr>
              <a:t> </a:t>
            </a:r>
            <a:r>
              <a:rPr lang="ru-RU" sz="2000" b="0" strike="noStrike" spc="-1">
                <a:solidFill>
                  <a:srgbClr val="FFFFFF"/>
                </a:solidFill>
                <a:latin typeface="Arial Black"/>
                <a:ea typeface="DejaVu Sans"/>
              </a:rPr>
              <a:t>международный документ, определяющий права детей, и гарантирующий детям пользование всеми правами и свободами на их благо и благо общества.</a:t>
            </a:r>
            <a:endParaRPr lang="ru-RU" sz="2000" b="0" strike="noStrike" spc="-1">
              <a:latin typeface="Arial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C:\Users\111\Desktop\hello_html_m1be81723.jpg"/>
          <p:cNvPicPr/>
          <p:nvPr/>
        </p:nvPicPr>
        <p:blipFill>
          <a:blip r:embed="rId2"/>
          <a:stretch/>
        </p:blipFill>
        <p:spPr>
          <a:xfrm>
            <a:off x="0" y="0"/>
            <a:ext cx="9142560" cy="6856560"/>
          </a:xfrm>
          <a:prstGeom prst="rect">
            <a:avLst/>
          </a:prstGeom>
          <a:ln w="0">
            <a:noFill/>
          </a:ln>
        </p:spPr>
      </p:pic>
      <p:sp>
        <p:nvSpPr>
          <p:cNvPr id="49" name="Прямоугольник 5"/>
          <p:cNvSpPr txBox="1"/>
          <p:nvPr/>
        </p:nvSpPr>
        <p:spPr>
          <a:xfrm>
            <a:off x="-428760" y="214200"/>
            <a:ext cx="9863640" cy="829440"/>
          </a:xfrm>
          <a:prstGeom prst="rect">
            <a:avLst/>
          </a:prstGeom>
        </p:spPr>
        <p:txBody>
          <a:bodyPr wrap="none" lIns="90000" tIns="45000" rIns="90000" bIns="45000" anchor="t" anchorCtr="1">
            <a:prstTxWarp prst="textArchDown">
              <a:avLst>
                <a:gd name="adj" fmla="val 237018"/>
              </a:avLst>
            </a:prstTxWarp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4800" b="1" strike="noStrike" spc="-1">
                <a:ln w="0">
                  <a:noFill/>
                </a:ln>
                <a:solidFill>
                  <a:srgbClr val="17375E"/>
                </a:solidFill>
                <a:latin typeface="Arial Black"/>
              </a:rPr>
              <a:t>П Р А В А  </a:t>
            </a:r>
            <a:endParaRPr lang="ru-RU" sz="4800" b="0" strike="noStrike" spc="-1">
              <a:ln w="0">
                <a:noFill/>
              </a:ln>
              <a:solidFill>
                <a:srgbClr val="17375E"/>
              </a:solidFill>
              <a:latin typeface="Arial"/>
            </a:endParaRPr>
          </a:p>
        </p:txBody>
      </p:sp>
      <p:pic>
        <p:nvPicPr>
          <p:cNvPr id="50" name="Picture 6" descr="http://www.playcast.ru/uploads/2017/05/31/22715569.png"/>
          <p:cNvPicPr/>
          <p:nvPr/>
        </p:nvPicPr>
        <p:blipFill>
          <a:blip r:embed="rId3"/>
          <a:srcRect b="19517"/>
          <a:stretch/>
        </p:blipFill>
        <p:spPr>
          <a:xfrm>
            <a:off x="285840" y="1214280"/>
            <a:ext cx="8549280" cy="2635560"/>
          </a:xfrm>
          <a:prstGeom prst="rect">
            <a:avLst/>
          </a:prstGeom>
          <a:ln w="0">
            <a:noFill/>
          </a:ln>
        </p:spPr>
      </p:pic>
      <p:sp>
        <p:nvSpPr>
          <p:cNvPr id="51" name="Прямоугольник 3"/>
          <p:cNvSpPr txBox="1"/>
          <p:nvPr/>
        </p:nvSpPr>
        <p:spPr>
          <a:xfrm>
            <a:off x="214200" y="3071880"/>
            <a:ext cx="8387640" cy="1321920"/>
          </a:xfrm>
          <a:prstGeom prst="rect">
            <a:avLst/>
          </a:prstGeom>
        </p:spPr>
        <p:txBody>
          <a:bodyPr wrap="none" lIns="90000" tIns="45000" rIns="90000" bIns="45000" anchor="t" anchorCtr="1">
            <a:prstTxWarp prst="textArchDown">
              <a:avLst>
                <a:gd name="adj" fmla="val 0"/>
              </a:avLst>
            </a:prstTxWarp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4000" b="0" strike="noStrike" spc="-1">
                <a:ln w="0">
                  <a:noFill/>
                </a:ln>
                <a:solidFill>
                  <a:srgbClr val="002060"/>
                </a:solidFill>
                <a:latin typeface="Arial Black"/>
              </a:rPr>
              <a:t>защищают достоинство </a:t>
            </a:r>
            <a:endParaRPr lang="ru-RU" sz="4000" b="0" strike="noStrike" spc="-1">
              <a:ln w="0">
                <a:noFill/>
              </a:ln>
              <a:solidFill>
                <a:srgbClr val="002060"/>
              </a:solidFill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4000" b="0" strike="noStrike" spc="-1">
                <a:ln w="0">
                  <a:noFill/>
                </a:ln>
                <a:solidFill>
                  <a:srgbClr val="002060"/>
                </a:solidFill>
                <a:latin typeface="Arial Black"/>
              </a:rPr>
              <a:t>и свободу личности</a:t>
            </a:r>
            <a:endParaRPr lang="ru-RU" sz="4000" b="0" strike="noStrike" spc="-1">
              <a:ln w="0">
                <a:noFill/>
              </a:ln>
              <a:solidFill>
                <a:srgbClr val="002060"/>
              </a:solidFill>
              <a:latin typeface="Arial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2" descr="C:\Users\111\Desktop\hello_html_m1be81723.jpg"/>
          <p:cNvPicPr/>
          <p:nvPr/>
        </p:nvPicPr>
        <p:blipFill>
          <a:blip r:embed="rId2">
            <a:lum contrast="-3000"/>
          </a:blip>
          <a:stretch/>
        </p:blipFill>
        <p:spPr>
          <a:xfrm>
            <a:off x="0" y="0"/>
            <a:ext cx="9142560" cy="6856560"/>
          </a:xfrm>
          <a:prstGeom prst="rect">
            <a:avLst/>
          </a:prstGeom>
          <a:ln w="0">
            <a:noFill/>
          </a:ln>
        </p:spPr>
      </p:pic>
      <p:sp>
        <p:nvSpPr>
          <p:cNvPr id="53" name="Прямоугольник 3"/>
          <p:cNvSpPr/>
          <p:nvPr/>
        </p:nvSpPr>
        <p:spPr>
          <a:xfrm>
            <a:off x="357120" y="980640"/>
            <a:ext cx="8428320" cy="5633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216000" indent="449280">
              <a:lnSpc>
                <a:spcPct val="100000"/>
              </a:lnSpc>
              <a:buSzPct val="100016"/>
              <a:buBlip>
                <a:blip r:embed="rId3"/>
              </a:buBlip>
            </a:pPr>
            <a:r>
              <a:rPr lang="ru-RU" sz="2600" b="0" strike="noStrike" spc="-1" dirty="0">
                <a:solidFill>
                  <a:srgbClr val="002060"/>
                </a:solidFill>
                <a:latin typeface="Arial Black"/>
                <a:ea typeface="DejaVu Sans"/>
              </a:rPr>
              <a:t>жизнь </a:t>
            </a:r>
            <a:endParaRPr lang="ru-RU" sz="2600" b="0" strike="noStrike" spc="-1" dirty="0">
              <a:latin typeface="Arial"/>
            </a:endParaRPr>
          </a:p>
          <a:p>
            <a:pPr marL="216000" indent="449280">
              <a:lnSpc>
                <a:spcPct val="100000"/>
              </a:lnSpc>
              <a:buSzPct val="100016"/>
              <a:buBlip>
                <a:blip r:embed="rId3"/>
              </a:buBlip>
            </a:pPr>
            <a:r>
              <a:rPr lang="ru-RU" sz="2600" b="0" strike="noStrike" spc="-1" dirty="0">
                <a:solidFill>
                  <a:srgbClr val="002060"/>
                </a:solidFill>
                <a:latin typeface="Arial Black"/>
                <a:ea typeface="DejaVu Sans"/>
              </a:rPr>
              <a:t>фамилию, имя, отчество, гражданство</a:t>
            </a:r>
            <a:endParaRPr lang="ru-RU" sz="2600" b="0" strike="noStrike" spc="-1" dirty="0">
              <a:latin typeface="Arial"/>
            </a:endParaRPr>
          </a:p>
          <a:p>
            <a:pPr marL="216000" indent="449280">
              <a:lnSpc>
                <a:spcPct val="100000"/>
              </a:lnSpc>
              <a:buSzPct val="100016"/>
              <a:buBlip>
                <a:blip r:embed="rId3"/>
              </a:buBlip>
            </a:pPr>
            <a:r>
              <a:rPr lang="ru-RU" sz="2600" b="0" strike="noStrike" spc="-1" dirty="0">
                <a:solidFill>
                  <a:srgbClr val="002060"/>
                </a:solidFill>
                <a:latin typeface="Arial Black"/>
                <a:ea typeface="DejaVu Sans"/>
              </a:rPr>
              <a:t>семью </a:t>
            </a:r>
            <a:endParaRPr lang="ru-RU" sz="2600" b="0" strike="noStrike" spc="-1" dirty="0">
              <a:latin typeface="Arial"/>
            </a:endParaRPr>
          </a:p>
          <a:p>
            <a:pPr marL="216000" indent="449280">
              <a:lnSpc>
                <a:spcPct val="100000"/>
              </a:lnSpc>
              <a:buSzPct val="100016"/>
              <a:buBlip>
                <a:blip r:embed="rId3"/>
              </a:buBlip>
            </a:pPr>
            <a:r>
              <a:rPr lang="ru-RU" sz="2600" b="0" strike="noStrike" spc="-1" dirty="0">
                <a:solidFill>
                  <a:srgbClr val="002060"/>
                </a:solidFill>
                <a:latin typeface="Arial Black"/>
                <a:ea typeface="DejaVu Sans"/>
              </a:rPr>
              <a:t>личную жизнь, неприкосновенность жилища, тайну корреспонденции. </a:t>
            </a:r>
            <a:endParaRPr lang="ru-RU" sz="2600" b="0" strike="noStrike" spc="-1" dirty="0">
              <a:latin typeface="Arial"/>
            </a:endParaRPr>
          </a:p>
          <a:p>
            <a:pPr marL="216000" indent="449280">
              <a:lnSpc>
                <a:spcPct val="100000"/>
              </a:lnSpc>
              <a:buSzPct val="100016"/>
              <a:buBlip>
                <a:blip r:embed="rId3"/>
              </a:buBlip>
            </a:pPr>
            <a:r>
              <a:rPr lang="ru-RU" sz="2600" b="0" strike="noStrike" spc="-1" dirty="0">
                <a:solidFill>
                  <a:srgbClr val="002060"/>
                </a:solidFill>
                <a:latin typeface="Arial Black"/>
                <a:ea typeface="DejaVu Sans"/>
              </a:rPr>
              <a:t>свободу мысли, взглядов, совести и религии </a:t>
            </a:r>
            <a:endParaRPr lang="ru-RU" sz="2600" b="0" strike="noStrike" spc="-1" dirty="0">
              <a:latin typeface="Arial"/>
            </a:endParaRPr>
          </a:p>
          <a:p>
            <a:pPr marL="216000" indent="449280">
              <a:lnSpc>
                <a:spcPct val="100000"/>
              </a:lnSpc>
              <a:buSzPct val="100016"/>
              <a:buBlip>
                <a:blip r:embed="rId3"/>
              </a:buBlip>
            </a:pPr>
            <a:r>
              <a:rPr lang="ru-RU" sz="2600" b="0" strike="noStrike" spc="-1" dirty="0">
                <a:solidFill>
                  <a:srgbClr val="002060"/>
                </a:solidFill>
                <a:latin typeface="Arial Black"/>
                <a:ea typeface="DejaVu Sans"/>
              </a:rPr>
              <a:t>защиту от всех форм насилия</a:t>
            </a:r>
            <a:endParaRPr lang="ru-RU" sz="2600" b="0" strike="noStrike" spc="-1" dirty="0">
              <a:latin typeface="Arial"/>
            </a:endParaRPr>
          </a:p>
          <a:p>
            <a:pPr marL="216000" indent="449280">
              <a:lnSpc>
                <a:spcPct val="100000"/>
              </a:lnSpc>
              <a:buSzPct val="100016"/>
              <a:buBlip>
                <a:blip r:embed="rId3"/>
              </a:buBlip>
            </a:pPr>
            <a:r>
              <a:rPr lang="ru-RU" sz="2600" b="0" strike="noStrike" spc="-1" dirty="0">
                <a:solidFill>
                  <a:srgbClr val="002060"/>
                </a:solidFill>
                <a:latin typeface="Arial Black"/>
                <a:ea typeface="DejaVu Sans"/>
              </a:rPr>
              <a:t>медицину</a:t>
            </a:r>
            <a:endParaRPr lang="ru-RU" sz="2600" b="0" strike="noStrike" spc="-1" dirty="0">
              <a:latin typeface="Arial"/>
            </a:endParaRPr>
          </a:p>
          <a:p>
            <a:pPr marL="216000" indent="449280">
              <a:lnSpc>
                <a:spcPct val="100000"/>
              </a:lnSpc>
              <a:buSzPct val="100016"/>
              <a:buBlip>
                <a:blip r:embed="rId3"/>
              </a:buBlip>
            </a:pPr>
            <a:r>
              <a:rPr lang="ru-RU" sz="2600" b="0" strike="noStrike" spc="-1" dirty="0">
                <a:solidFill>
                  <a:srgbClr val="002060"/>
                </a:solidFill>
                <a:latin typeface="Arial Black"/>
                <a:ea typeface="DejaVu Sans"/>
              </a:rPr>
              <a:t>образование </a:t>
            </a:r>
            <a:endParaRPr lang="ru-RU" sz="2600" b="0" strike="noStrike" spc="-1" dirty="0">
              <a:latin typeface="Arial"/>
            </a:endParaRPr>
          </a:p>
          <a:p>
            <a:pPr marL="216000" indent="449280">
              <a:lnSpc>
                <a:spcPct val="100000"/>
              </a:lnSpc>
              <a:buSzPct val="100016"/>
              <a:buBlip>
                <a:blip r:embed="rId3"/>
              </a:buBlip>
            </a:pPr>
            <a:r>
              <a:rPr lang="ru-RU" sz="2600" b="0" strike="noStrike" spc="-1" dirty="0">
                <a:solidFill>
                  <a:srgbClr val="002060"/>
                </a:solidFill>
                <a:latin typeface="Arial Black"/>
                <a:ea typeface="DejaVu Sans"/>
              </a:rPr>
              <a:t>отдых и досуг</a:t>
            </a:r>
            <a:endParaRPr lang="ru-RU" sz="2600" b="0" strike="noStrike" spc="-1" dirty="0">
              <a:latin typeface="Arial"/>
            </a:endParaRPr>
          </a:p>
          <a:p>
            <a:pPr marL="216000" indent="449280">
              <a:lnSpc>
                <a:spcPct val="100000"/>
              </a:lnSpc>
              <a:buSzPct val="100016"/>
              <a:buBlip>
                <a:blip r:embed="rId3"/>
              </a:buBlip>
            </a:pPr>
            <a:r>
              <a:rPr lang="ru-RU" sz="2600" b="0" strike="noStrike" spc="-1" dirty="0">
                <a:solidFill>
                  <a:srgbClr val="002060"/>
                </a:solidFill>
                <a:latin typeface="Arial Black"/>
                <a:ea typeface="DejaVu Sans"/>
              </a:rPr>
              <a:t>особую заботу при ОВЗ</a:t>
            </a:r>
            <a:endParaRPr lang="ru-RU" sz="2600" b="0" strike="noStrike" spc="-1" dirty="0">
              <a:latin typeface="Arial"/>
            </a:endParaRPr>
          </a:p>
          <a:p>
            <a:pPr marL="216000" indent="449280">
              <a:lnSpc>
                <a:spcPct val="100000"/>
              </a:lnSpc>
              <a:buSzPct val="100016"/>
              <a:buBlip>
                <a:blip r:embed="rId3"/>
              </a:buBlip>
            </a:pPr>
            <a:r>
              <a:rPr lang="ru-RU" sz="2600" b="0" strike="noStrike" spc="-1" dirty="0">
                <a:solidFill>
                  <a:srgbClr val="002060"/>
                </a:solidFill>
                <a:latin typeface="Arial Black"/>
                <a:ea typeface="DejaVu Sans"/>
              </a:rPr>
              <a:t>защиту и помощь, предоставляемые государством.</a:t>
            </a:r>
            <a:endParaRPr lang="ru-RU" sz="2600" b="0" strike="noStrike" spc="-1" dirty="0">
              <a:latin typeface="Arial"/>
            </a:endParaRPr>
          </a:p>
        </p:txBody>
      </p:sp>
      <p:sp>
        <p:nvSpPr>
          <p:cNvPr id="54" name="Прямоугольник 4"/>
          <p:cNvSpPr txBox="1"/>
          <p:nvPr/>
        </p:nvSpPr>
        <p:spPr>
          <a:xfrm>
            <a:off x="387000" y="0"/>
            <a:ext cx="8387640" cy="829440"/>
          </a:xfrm>
          <a:prstGeom prst="rect">
            <a:avLst/>
          </a:prstGeom>
        </p:spPr>
        <p:txBody>
          <a:bodyPr wrap="none" lIns="90000" tIns="45000" rIns="90000" bIns="45000" anchor="t" anchorCtr="1">
            <a:prstTxWarp prst="textArchDown">
              <a:avLst>
                <a:gd name="adj" fmla="val 0"/>
              </a:avLst>
            </a:prstTxWarp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4800" b="1" strike="noStrike" spc="-1" dirty="0">
                <a:ln w="0">
                  <a:noFill/>
                </a:ln>
                <a:solidFill>
                  <a:srgbClr val="254061"/>
                </a:solidFill>
                <a:latin typeface="Arial Black"/>
              </a:rPr>
              <a:t>ВАШИ </a:t>
            </a:r>
            <a:r>
              <a:rPr lang="ru-RU" sz="4800" b="1" strike="noStrike" spc="-1" dirty="0" smtClean="0">
                <a:ln w="0">
                  <a:noFill/>
                </a:ln>
                <a:solidFill>
                  <a:srgbClr val="254061"/>
                </a:solidFill>
                <a:latin typeface="Arial Black"/>
              </a:rPr>
              <a:t>ПРАВА НА: </a:t>
            </a:r>
            <a:endParaRPr lang="ru-RU" sz="4800" b="0" strike="noStrike" spc="-1" dirty="0">
              <a:ln w="0">
                <a:noFill/>
              </a:ln>
              <a:solidFill>
                <a:srgbClr val="254061"/>
              </a:solidFill>
              <a:latin typeface="Arial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Рисунок 54"/>
          <p:cNvPicPr/>
          <p:nvPr/>
        </p:nvPicPr>
        <p:blipFill>
          <a:blip r:embed="rId2"/>
          <a:srcRect t="4907" b="6763"/>
          <a:stretch/>
        </p:blipFill>
        <p:spPr>
          <a:xfrm>
            <a:off x="4214810" y="214290"/>
            <a:ext cx="4714908" cy="3500462"/>
          </a:xfrm>
          <a:prstGeom prst="rect">
            <a:avLst/>
          </a:prstGeom>
          <a:ln w="0">
            <a:noFill/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14282" y="3811012"/>
            <a:ext cx="864399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Специалисты не будут спрашивать кто вы, где живете, они просто поговорят с вами, подскажут как нужно себя вести в той или иной ситуации. Так же, ребята есть сайт Телефон доверия, там много различных статей про подростков, про то, как вести себя в разных жизненных ситуациях.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214282" y="714356"/>
            <a:ext cx="4143404" cy="29289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Звонок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БЕСПЛАТНЫЙ АНОНИМНЫЙ</a:t>
            </a:r>
            <a:endParaRPr lang="ru-RU" sz="28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2" descr="C:\Users\111\Desktop\hello_html_m1be81723.jpg"/>
          <p:cNvPicPr/>
          <p:nvPr/>
        </p:nvPicPr>
        <p:blipFill>
          <a:blip r:embed="rId2"/>
          <a:stretch/>
        </p:blipFill>
        <p:spPr>
          <a:xfrm>
            <a:off x="720" y="0"/>
            <a:ext cx="9142560" cy="6856560"/>
          </a:xfrm>
          <a:prstGeom prst="rect">
            <a:avLst/>
          </a:prstGeom>
          <a:ln w="0">
            <a:noFill/>
          </a:ln>
        </p:spPr>
      </p:pic>
      <p:sp>
        <p:nvSpPr>
          <p:cNvPr id="57" name="Прямоугольник 5"/>
          <p:cNvSpPr/>
          <p:nvPr/>
        </p:nvSpPr>
        <p:spPr>
          <a:xfrm>
            <a:off x="428760" y="1643040"/>
            <a:ext cx="8428320" cy="1551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just">
              <a:lnSpc>
                <a:spcPct val="100000"/>
              </a:lnSpc>
              <a:buNone/>
            </a:pPr>
            <a:r>
              <a:rPr lang="ru-RU" sz="3200" b="0" strike="noStrike" spc="-1" dirty="0">
                <a:solidFill>
                  <a:srgbClr val="C05B08"/>
                </a:solidFill>
                <a:latin typeface="Arial Black"/>
                <a:ea typeface="DejaVu Sans"/>
              </a:rPr>
              <a:t>круг занятий, действий, поступков возложенных на кого-нибудь и безусловных для выполнения</a:t>
            </a:r>
            <a:endParaRPr lang="ru-RU" sz="3200" b="0" strike="noStrike" spc="-1" dirty="0">
              <a:latin typeface="Arial"/>
            </a:endParaRPr>
          </a:p>
        </p:txBody>
      </p:sp>
      <p:sp>
        <p:nvSpPr>
          <p:cNvPr id="58" name="Прямоугольник 7"/>
          <p:cNvSpPr/>
          <p:nvPr/>
        </p:nvSpPr>
        <p:spPr>
          <a:xfrm>
            <a:off x="427320" y="285480"/>
            <a:ext cx="8387640" cy="820800"/>
          </a:xfrm>
          <a:custGeom>
            <a:avLst/>
            <a:gdLst/>
            <a:ahLst/>
            <a:cxnLst/>
            <a:rect l="l" t="t" r="r" b="b"/>
            <a:pathLst>
              <a:path w="8388932" h="918083">
                <a:moveTo>
                  <a:pt x="0" y="0"/>
                </a:moveTo>
                <a:lnTo>
                  <a:pt x="8388932" y="0"/>
                </a:lnTo>
                <a:lnTo>
                  <a:pt x="8388932" y="830997"/>
                </a:lnTo>
                <a:lnTo>
                  <a:pt x="595086" y="918083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  <a:scene3d>
            <a:camera prst="orthographicFront">
              <a:rot lat="0" lon="0" rev="21594000"/>
            </a:camera>
            <a:lightRig rig="threePt" dir="t"/>
          </a:scene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4400" b="1" strike="noStrike" spc="-1" dirty="0" smtClean="0">
                <a:solidFill>
                  <a:srgbClr val="C05B08"/>
                </a:solidFill>
                <a:latin typeface="Arial Black"/>
                <a:ea typeface="DejaVu Sans"/>
              </a:rPr>
              <a:t>ОБЯЗАННОСТЬ</a:t>
            </a:r>
            <a:r>
              <a:rPr lang="ru-RU" sz="4800" b="1" strike="noStrike" spc="-1" dirty="0" smtClean="0">
                <a:solidFill>
                  <a:srgbClr val="C05B08"/>
                </a:solidFill>
                <a:latin typeface="Arial Black"/>
                <a:ea typeface="DejaVu Sans"/>
              </a:rPr>
              <a:t> </a:t>
            </a:r>
            <a:endParaRPr lang="ru-RU" sz="4800" b="0" strike="noStrike" spc="-1" dirty="0">
              <a:latin typeface="Arial"/>
            </a:endParaRPr>
          </a:p>
        </p:txBody>
      </p:sp>
      <p:pic>
        <p:nvPicPr>
          <p:cNvPr id="1027" name="Picture 3" descr="C:\Users\111\Downloads\smiling-kids-cleaning-home-little-children-wash-vacuum-floors-girl-with-mop-broom-baby-folding-toys-books-household-chores-housekeeper-activities-splendid-vector-set_533410-6313.jpg"/>
          <p:cNvPicPr>
            <a:picLocks noChangeAspect="1" noChangeArrowheads="1"/>
          </p:cNvPicPr>
          <p:nvPr/>
        </p:nvPicPr>
        <p:blipFill>
          <a:blip r:embed="rId3"/>
          <a:srcRect l="45946" b="53043"/>
          <a:stretch>
            <a:fillRect/>
          </a:stretch>
        </p:blipFill>
        <p:spPr bwMode="auto">
          <a:xfrm>
            <a:off x="1714480" y="3214686"/>
            <a:ext cx="3810002" cy="2205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111\Downloads\i (3).jpg"/>
          <p:cNvPicPr>
            <a:picLocks noChangeAspect="1" noChangeArrowheads="1"/>
          </p:cNvPicPr>
          <p:nvPr/>
        </p:nvPicPr>
        <p:blipFill>
          <a:blip r:embed="rId4" cstate="print"/>
          <a:srcRect t="6267" b="8600"/>
          <a:stretch>
            <a:fillRect/>
          </a:stretch>
        </p:blipFill>
        <p:spPr bwMode="auto">
          <a:xfrm>
            <a:off x="5929322" y="3286124"/>
            <a:ext cx="2294946" cy="26704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2" descr="C:\Users\111\Desktop\hello_html_m1be81723.jpg"/>
          <p:cNvPicPr/>
          <p:nvPr/>
        </p:nvPicPr>
        <p:blipFill>
          <a:blip r:embed="rId2"/>
          <a:stretch/>
        </p:blipFill>
        <p:spPr>
          <a:xfrm>
            <a:off x="0" y="0"/>
            <a:ext cx="9142560" cy="6856560"/>
          </a:xfrm>
          <a:prstGeom prst="rect">
            <a:avLst/>
          </a:prstGeom>
          <a:ln w="0">
            <a:noFill/>
          </a:ln>
        </p:spPr>
      </p:pic>
      <p:sp>
        <p:nvSpPr>
          <p:cNvPr id="60" name="Прямоугольник 3"/>
          <p:cNvSpPr/>
          <p:nvPr/>
        </p:nvSpPr>
        <p:spPr>
          <a:xfrm>
            <a:off x="180000" y="1030680"/>
            <a:ext cx="8639280" cy="61540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216000" indent="449280" algn="just">
              <a:lnSpc>
                <a:spcPct val="100000"/>
              </a:lnSpc>
              <a:buSzPct val="100000"/>
              <a:buBlip>
                <a:blip r:embed="rId3"/>
              </a:buBlip>
            </a:pPr>
            <a:r>
              <a:rPr lang="ru-RU" sz="2200" b="0" strike="noStrike" spc="-1" dirty="0">
                <a:solidFill>
                  <a:srgbClr val="984807"/>
                </a:solidFill>
                <a:latin typeface="Arial Black"/>
                <a:ea typeface="DejaVu Sans"/>
              </a:rPr>
              <a:t> Беречь жизнь, здоровье, вести ЗОЖ</a:t>
            </a:r>
            <a:endParaRPr lang="ru-RU" sz="2200" b="0" strike="noStrike" spc="-1" dirty="0">
              <a:latin typeface="Arial"/>
            </a:endParaRPr>
          </a:p>
          <a:p>
            <a:pPr marL="215900" indent="53975">
              <a:lnSpc>
                <a:spcPct val="100000"/>
              </a:lnSpc>
              <a:buSzPct val="100000"/>
              <a:buBlip>
                <a:blip r:embed="rId3"/>
              </a:buBlip>
              <a:tabLst>
                <a:tab pos="539750" algn="l"/>
                <a:tab pos="989013" algn="l"/>
              </a:tabLst>
            </a:pPr>
            <a:r>
              <a:rPr lang="ru-RU" sz="2200" b="0" strike="noStrike" spc="-1" dirty="0">
                <a:solidFill>
                  <a:srgbClr val="984807"/>
                </a:solidFill>
                <a:latin typeface="Arial Black"/>
                <a:ea typeface="DejaVu Sans"/>
              </a:rPr>
              <a:t> </a:t>
            </a:r>
            <a:r>
              <a:rPr lang="ru-RU" sz="2200" b="0" strike="noStrike" spc="-1" dirty="0" smtClean="0">
                <a:solidFill>
                  <a:srgbClr val="984807"/>
                </a:solidFill>
                <a:latin typeface="Arial Black"/>
                <a:ea typeface="DejaVu Sans"/>
              </a:rPr>
              <a:t>   Соблюдать </a:t>
            </a:r>
            <a:r>
              <a:rPr lang="ru-RU" sz="2200" b="0" strike="noStrike" spc="-1" dirty="0">
                <a:solidFill>
                  <a:srgbClr val="984807"/>
                </a:solidFill>
                <a:latin typeface="Arial Black"/>
                <a:ea typeface="DejaVu Sans"/>
              </a:rPr>
              <a:t>законы государственные, нравственные</a:t>
            </a:r>
            <a:endParaRPr lang="ru-RU" sz="2200" b="0" strike="noStrike" spc="-1" dirty="0">
              <a:latin typeface="Arial"/>
            </a:endParaRPr>
          </a:p>
          <a:p>
            <a:pPr marL="216000" indent="449280" algn="just">
              <a:lnSpc>
                <a:spcPct val="100000"/>
              </a:lnSpc>
              <a:buSzPct val="100000"/>
              <a:buBlip>
                <a:blip r:embed="rId3"/>
              </a:buBlip>
            </a:pPr>
            <a:r>
              <a:rPr lang="ru-RU" sz="2200" b="0" strike="noStrike" spc="-1" dirty="0">
                <a:solidFill>
                  <a:srgbClr val="984807"/>
                </a:solidFill>
                <a:latin typeface="Arial Black"/>
                <a:ea typeface="DejaVu Sans"/>
              </a:rPr>
              <a:t> Слушаться, уважать, помогать родителям</a:t>
            </a:r>
            <a:endParaRPr lang="ru-RU" sz="2200" b="0" strike="noStrike" spc="-1" dirty="0">
              <a:latin typeface="Arial"/>
            </a:endParaRPr>
          </a:p>
          <a:p>
            <a:pPr marL="216000" indent="449280" algn="just">
              <a:lnSpc>
                <a:spcPct val="100000"/>
              </a:lnSpc>
              <a:buSzPct val="100000"/>
              <a:buBlip>
                <a:blip r:embed="rId3"/>
              </a:buBlip>
            </a:pPr>
            <a:r>
              <a:rPr lang="ru-RU" sz="2200" b="0" strike="noStrike" spc="-1" dirty="0">
                <a:solidFill>
                  <a:srgbClr val="984807"/>
                </a:solidFill>
                <a:latin typeface="Arial Black"/>
                <a:ea typeface="DejaVu Sans"/>
              </a:rPr>
              <a:t> Вести достойный образ жизни</a:t>
            </a:r>
            <a:endParaRPr lang="ru-RU" sz="2200" b="0" strike="noStrike" spc="-1" dirty="0">
              <a:latin typeface="Arial"/>
            </a:endParaRPr>
          </a:p>
          <a:p>
            <a:pPr marL="216000" indent="449280" algn="just">
              <a:lnSpc>
                <a:spcPct val="100000"/>
              </a:lnSpc>
              <a:buSzPct val="100000"/>
              <a:buBlip>
                <a:blip r:embed="rId3"/>
              </a:buBlip>
            </a:pPr>
            <a:r>
              <a:rPr lang="ru-RU" sz="2200" b="0" strike="noStrike" spc="-1" dirty="0">
                <a:solidFill>
                  <a:srgbClr val="984807"/>
                </a:solidFill>
                <a:latin typeface="Arial Black"/>
                <a:ea typeface="DejaVu Sans"/>
              </a:rPr>
              <a:t> Свои мысли и взгляды выражать грамотно, культурно </a:t>
            </a:r>
            <a:endParaRPr lang="ru-RU" sz="2200" b="0" strike="noStrike" spc="-1" dirty="0">
              <a:latin typeface="Arial"/>
            </a:endParaRPr>
          </a:p>
          <a:p>
            <a:pPr marL="216000" indent="449280" algn="just">
              <a:lnSpc>
                <a:spcPct val="100000"/>
              </a:lnSpc>
              <a:buSzPct val="100000"/>
              <a:buBlip>
                <a:blip r:embed="rId3"/>
              </a:buBlip>
            </a:pPr>
            <a:r>
              <a:rPr lang="ru-RU" sz="2200" b="0" strike="noStrike" spc="-1" dirty="0">
                <a:solidFill>
                  <a:srgbClr val="984807"/>
                </a:solidFill>
                <a:latin typeface="Arial Black"/>
                <a:ea typeface="DejaVu Sans"/>
              </a:rPr>
              <a:t> Не обижать других</a:t>
            </a:r>
            <a:endParaRPr lang="ru-RU" sz="2200" b="0" strike="noStrike" spc="-1" dirty="0">
              <a:latin typeface="Arial"/>
            </a:endParaRPr>
          </a:p>
          <a:p>
            <a:pPr marL="216000" indent="449280" algn="just">
              <a:lnSpc>
                <a:spcPct val="100000"/>
              </a:lnSpc>
              <a:buSzPct val="100000"/>
              <a:buBlip>
                <a:blip r:embed="rId3"/>
              </a:buBlip>
              <a:tabLst>
                <a:tab pos="827640" algn="l"/>
              </a:tabLst>
            </a:pPr>
            <a:r>
              <a:rPr lang="ru-RU" sz="2200" b="0" strike="noStrike" spc="-1" dirty="0">
                <a:solidFill>
                  <a:srgbClr val="984807"/>
                </a:solidFill>
                <a:latin typeface="Arial Black"/>
                <a:ea typeface="DejaVu Sans"/>
              </a:rPr>
              <a:t> Достойно учиться, выполнять домашнее задание. Подчиняться уставу школы, Закону об образовании.</a:t>
            </a:r>
            <a:endParaRPr lang="ru-RU" sz="2200" b="0" strike="noStrike" spc="-1" dirty="0">
              <a:latin typeface="Arial"/>
            </a:endParaRPr>
          </a:p>
          <a:p>
            <a:pPr marL="216000" indent="449280" algn="just">
              <a:lnSpc>
                <a:spcPct val="100000"/>
              </a:lnSpc>
              <a:buSzPct val="100000"/>
              <a:buBlip>
                <a:blip r:embed="rId3"/>
              </a:buBlip>
              <a:tabLst>
                <a:tab pos="827640" algn="l"/>
              </a:tabLst>
            </a:pPr>
            <a:r>
              <a:rPr lang="ru-RU" sz="2200" b="0" strike="noStrike" spc="-1" dirty="0">
                <a:solidFill>
                  <a:srgbClr val="984807"/>
                </a:solidFill>
                <a:latin typeface="Arial Black"/>
                <a:ea typeface="DejaVu Sans"/>
              </a:rPr>
              <a:t> Отдыхать культурно </a:t>
            </a:r>
            <a:endParaRPr lang="ru-RU" sz="22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  <a:buNone/>
              <a:tabLst>
                <a:tab pos="827640" algn="l"/>
              </a:tabLst>
            </a:pP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buNone/>
              <a:tabLst>
                <a:tab pos="827640" algn="l"/>
              </a:tabLst>
            </a:pPr>
            <a:r>
              <a:rPr lang="ru-RU" sz="2200" b="0" u="sng" strike="noStrike" spc="-1" dirty="0">
                <a:solidFill>
                  <a:srgbClr val="C00000"/>
                </a:solidFill>
                <a:uFillTx/>
                <a:latin typeface="Arial Black"/>
                <a:ea typeface="DejaVu Sans"/>
              </a:rPr>
              <a:t>Запомните, государство обязано предоставлять вам защиту и помощь, но и вы обязаны перед государством жить по законам государства!!!</a:t>
            </a:r>
            <a:endParaRPr lang="ru-RU" sz="2200" b="0" strike="noStrike" spc="-1" dirty="0">
              <a:latin typeface="Arial"/>
            </a:endParaRPr>
          </a:p>
          <a:p>
            <a:pPr>
              <a:lnSpc>
                <a:spcPct val="100000"/>
              </a:lnSpc>
              <a:buNone/>
              <a:tabLst>
                <a:tab pos="827640" algn="l"/>
              </a:tabLst>
            </a:pP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  <a:buNone/>
              <a:tabLst>
                <a:tab pos="827640" algn="l"/>
              </a:tabLst>
            </a:pPr>
            <a:endParaRPr lang="ru-RU" sz="1800" b="0" strike="noStrike" spc="-1" dirty="0">
              <a:latin typeface="Arial"/>
            </a:endParaRPr>
          </a:p>
        </p:txBody>
      </p:sp>
      <p:sp>
        <p:nvSpPr>
          <p:cNvPr id="5" name="Прямоугольник 4"/>
          <p:cNvSpPr txBox="1"/>
          <p:nvPr/>
        </p:nvSpPr>
        <p:spPr>
          <a:xfrm>
            <a:off x="428596" y="0"/>
            <a:ext cx="8387640" cy="829440"/>
          </a:xfrm>
          <a:prstGeom prst="rect">
            <a:avLst/>
          </a:prstGeom>
        </p:spPr>
        <p:txBody>
          <a:bodyPr wrap="none" lIns="90000" tIns="45000" rIns="90000" bIns="45000" anchor="t" anchorCtr="1">
            <a:prstTxWarp prst="textArchDown">
              <a:avLst>
                <a:gd name="adj" fmla="val 0"/>
              </a:avLst>
            </a:prstTxWarp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4800" b="1" strike="noStrike" spc="-1" dirty="0">
                <a:ln w="0">
                  <a:noFill/>
                </a:ln>
                <a:solidFill>
                  <a:schemeClr val="accent6">
                    <a:lumMod val="75000"/>
                  </a:schemeClr>
                </a:solidFill>
                <a:latin typeface="Arial Black"/>
              </a:rPr>
              <a:t>ВАШИ </a:t>
            </a:r>
            <a:r>
              <a:rPr lang="ru-RU" sz="4800" b="1" strike="noStrike" spc="-1" dirty="0" smtClean="0">
                <a:ln w="0">
                  <a:noFill/>
                </a:ln>
                <a:solidFill>
                  <a:schemeClr val="accent6">
                    <a:lumMod val="75000"/>
                  </a:schemeClr>
                </a:solidFill>
                <a:latin typeface="Arial Black"/>
              </a:rPr>
              <a:t>ОБЯЗАННОСТИ</a:t>
            </a:r>
            <a:endParaRPr lang="ru-RU" sz="4800" b="0" strike="noStrike" spc="-1" dirty="0">
              <a:ln w="0">
                <a:noFill/>
              </a:ln>
              <a:solidFill>
                <a:schemeClr val="accent6">
                  <a:lumMod val="75000"/>
                </a:schemeClr>
              </a:solidFill>
              <a:latin typeface="Arial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160" cy="1141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pic>
        <p:nvPicPr>
          <p:cNvPr id="63" name="Picture 2"/>
          <p:cNvPicPr/>
          <p:nvPr/>
        </p:nvPicPr>
        <p:blipFill>
          <a:blip r:embed="rId2"/>
          <a:srcRect b="7167"/>
          <a:stretch/>
        </p:blipFill>
        <p:spPr>
          <a:xfrm>
            <a:off x="0" y="0"/>
            <a:ext cx="9142560" cy="68565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1062</TotalTime>
  <Words>193</Words>
  <Application>LibreOffice/7.3.6.2$Linux_X86_64 LibreOffice_project/30$Build-2</Application>
  <PresentationFormat>Экран (4:3)</PresentationFormat>
  <Paragraphs>37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  Права и обязанности ребенка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Права   обязанности   ответственность</dc:title>
  <dc:subject/>
  <dc:creator>Vladik &amp; Natali</dc:creator>
  <dc:description/>
  <cp:lastModifiedBy>111</cp:lastModifiedBy>
  <cp:revision>72</cp:revision>
  <dcterms:created xsi:type="dcterms:W3CDTF">2018-12-06T08:52:23Z</dcterms:created>
  <dcterms:modified xsi:type="dcterms:W3CDTF">2026-03-18T01:35:56Z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Экран (4:3)</vt:lpwstr>
  </property>
  <property fmtid="{D5CDD505-2E9C-101B-9397-08002B2CF9AE}" pid="3" name="Slides">
    <vt:i4>8</vt:i4>
  </property>
</Properties>
</file>