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6" d="100"/>
          <a:sy n="106" d="100"/>
        </p:scale>
        <p:origin x="696" y="184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Панорамная фотография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Цитата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 bwMode="auto"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 bwMode="auto">
          <a:xfrm>
            <a:off x="1001488" y="75416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>
              <a:defRPr/>
            </a:pPr>
            <a:r>
              <a:rPr lang="en-US" sz="8000">
                <a:solidFill>
                  <a:schemeClr val="tx1"/>
                </a:solidFill>
              </a:rPr>
              <a:t>“</a:t>
            </a:r>
            <a:endParaRPr/>
          </a:p>
        </p:txBody>
      </p:sp>
      <p:sp>
        <p:nvSpPr>
          <p:cNvPr id="14" name="TextBox 13"/>
          <p:cNvSpPr txBox="1"/>
          <p:nvPr/>
        </p:nvSpPr>
        <p:spPr bwMode="auto">
          <a:xfrm>
            <a:off x="10557558" y="2993578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>
              <a:defRPr/>
            </a:pPr>
            <a:r>
              <a:rPr lang="en-US" sz="8000">
                <a:solidFill>
                  <a:schemeClr val="tx1"/>
                </a:solidFill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Карточка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ри колон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 bwMode="auto">
          <a:xfrm>
            <a:off x="913774" y="609600"/>
            <a:ext cx="10364452" cy="1605094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 bwMode="auto"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 bwMode="auto"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 bwMode="auto"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 bwMode="auto"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толбец с тремя рисункам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 bwMode="auto">
          <a:xfrm>
            <a:off x="913774" y="610772"/>
            <a:ext cx="10364452" cy="1603922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0" name="Picture Placeholder 2"/>
          <p:cNvSpPr>
            <a:spLocks noChangeAspect="1" noGrp="1"/>
          </p:cNvSpPr>
          <p:nvPr>
            <p:ph type="pic" idx="15"/>
          </p:nvPr>
        </p:nvSpPr>
        <p:spPr bwMode="auto"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 bwMode="auto"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3" name="Picture Placeholder 2"/>
          <p:cNvSpPr>
            <a:spLocks noChangeAspect="1" noGrp="1"/>
          </p:cNvSpPr>
          <p:nvPr>
            <p:ph type="pic" idx="21"/>
          </p:nvPr>
        </p:nvSpPr>
        <p:spPr bwMode="auto">
          <a:xfrm>
            <a:off x="4441348" y="2367093"/>
            <a:ext cx="3303351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 bwMode="auto">
          <a:xfrm>
            <a:off x="4441348" y="4781080"/>
            <a:ext cx="3303351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 bwMode="auto">
          <a:xfrm>
            <a:off x="7973298" y="4204820"/>
            <a:ext cx="330068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6" name="Picture Placeholder 2"/>
          <p:cNvSpPr>
            <a:spLocks noChangeAspect="1" noGrp="1"/>
          </p:cNvSpPr>
          <p:nvPr>
            <p:ph type="pic" idx="22"/>
          </p:nvPr>
        </p:nvSpPr>
        <p:spPr bwMode="auto"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 bwMode="auto">
          <a:xfrm>
            <a:off x="7973173" y="4781078"/>
            <a:ext cx="3305053" cy="10101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 bwMode="auto">
          <a:xfrm>
            <a:off x="913775" y="2367093"/>
            <a:ext cx="10364452" cy="342410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 bwMode="auto">
          <a:xfrm>
            <a:off x="913775" y="609601"/>
            <a:ext cx="7658724" cy="518159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913774" y="2367092"/>
            <a:ext cx="10363826" cy="342410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 bwMode="auto">
          <a:xfrm>
            <a:off x="913775" y="618517"/>
            <a:ext cx="10364451" cy="159617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913774" y="2367092"/>
            <a:ext cx="5106026" cy="342410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 bwMode="auto">
          <a:xfrm>
            <a:off x="6172200" y="2367092"/>
            <a:ext cx="5105400" cy="342410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 bwMode="auto">
          <a:xfrm>
            <a:off x="913775" y="618517"/>
            <a:ext cx="10364451" cy="159617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913774" y="3051012"/>
            <a:ext cx="5106027" cy="27401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 bwMode="auto">
          <a:xfrm>
            <a:off x="6172200" y="3051012"/>
            <a:ext cx="5105401" cy="27401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5078062" y="609600"/>
            <a:ext cx="6200163" cy="5181599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74" y="2632851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3794" y="2632851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2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</a:blip>
          <a:stretch/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29580F5-F062-F345-A2C1-CDB8DFB69682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514010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31D0FB1-49E1-334E-B8D5-5AFC4DFBC75D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>
        <a:lnSpc>
          <a:spcPct val="90000"/>
        </a:lnSpc>
        <a:spcBef>
          <a:spcPts val="0"/>
        </a:spcBef>
        <a:buNone/>
        <a:defRPr sz="36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120000"/>
        </a:lnSpc>
        <a:spcBef>
          <a:spcPts val="1000"/>
        </a:spcBef>
        <a:buClr>
          <a:schemeClr val="tx1"/>
        </a:buClr>
        <a:buFont typeface="Arial"/>
        <a:buChar char="•"/>
        <a:defRPr sz="20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8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6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120000"/>
        </a:lnSpc>
        <a:spcBef>
          <a:spcPts val="500"/>
        </a:spcBef>
        <a:buClr>
          <a:schemeClr val="tx1"/>
        </a:buClr>
        <a:buFont typeface="Arial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848748" name="Title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/>
              <a:t>3 </a:t>
            </a:r>
            <a:r>
              <a:rPr lang="en-US"/>
              <a:t>D </a:t>
            </a:r>
            <a:r>
              <a:rPr lang="ru-RU"/>
              <a:t>моделирование на уроках биологии</a:t>
            </a:r>
            <a:br>
              <a:rPr lang="ru-RU"/>
            </a:br>
            <a:r>
              <a:rPr lang="ru-RU"/>
              <a:t>учитель биологии МБОУ школа 148</a:t>
            </a:r>
            <a:br>
              <a:rPr lang="ru-RU"/>
            </a:br>
            <a:r>
              <a:rPr lang="ru-RU"/>
              <a:t>гимназия Перспектива</a:t>
            </a:r>
            <a:br>
              <a:rPr lang="ru-RU"/>
            </a:br>
            <a:r>
              <a:rPr lang="ru-RU"/>
              <a:t>шарлаева Ирина Николаевна</a:t>
            </a:r>
            <a:endParaRPr/>
          </a:p>
        </p:txBody>
      </p:sp>
      <p:sp>
        <p:nvSpPr>
          <p:cNvPr id="1984807117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913773" y="2367091"/>
            <a:ext cx="10363825" cy="3424106"/>
          </a:xfrm>
        </p:spPr>
        <p:txBody>
          <a:bodyPr/>
          <a:lstStyle/>
          <a:p>
            <a:pPr>
              <a:defRPr/>
            </a:pPr>
            <a:r>
              <a:rPr lang="ru-RU"/>
              <a:t>ЗАДАЧИ</a:t>
            </a:r>
            <a:endParaRPr lang="ru-RU"/>
          </a:p>
          <a:p>
            <a:pPr>
              <a:defRPr/>
            </a:pPr>
            <a:r>
              <a:rPr lang="ru-RU"/>
              <a:t>ЦЕЛИ</a:t>
            </a:r>
            <a:endParaRPr lang="ru-RU"/>
          </a:p>
          <a:p>
            <a:pPr>
              <a:defRPr/>
            </a:pPr>
            <a:r>
              <a:rPr lang="ru-RU"/>
              <a:t>ИТОГ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Что такое 3D – моделирование в биологии? 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>
          <a:xfrm>
            <a:off x="913774" y="1840832"/>
            <a:ext cx="10363826" cy="395036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>
                <a:cs typeface="Al Bayan Plain"/>
              </a:rPr>
              <a:t>Это создание пространственных цифровых моделей биологических объектов – от отдельных молекул до целых клеток.</a:t>
            </a:r>
            <a:endParaRPr/>
          </a:p>
          <a:p>
            <a:pPr>
              <a:buFont typeface="Courier New"/>
              <a:buChar char="o"/>
              <a:defRPr/>
            </a:pPr>
            <a:r>
              <a:rPr lang="ru-RU" sz="1600">
                <a:cs typeface="Al Bayan Plain"/>
              </a:rPr>
              <a:t>Уровни моделирования:</a:t>
            </a:r>
            <a:endParaRPr/>
          </a:p>
          <a:p>
            <a:pPr>
              <a:buFont typeface="Courier New"/>
              <a:buChar char="o"/>
              <a:defRPr/>
            </a:pPr>
            <a:r>
              <a:rPr lang="ru-RU" sz="1600">
                <a:cs typeface="Al Bayan Plain"/>
              </a:rPr>
              <a:t>Молекулярный</a:t>
            </a:r>
            <a:r>
              <a:rPr lang="ru-RU" sz="1600" i="1">
                <a:cs typeface="Al Bayan Plain"/>
              </a:rPr>
              <a:t>( белки, </a:t>
            </a:r>
            <a:r>
              <a:rPr lang="ru-RU" sz="1600" i="1">
                <a:cs typeface="Al Bayan Plain"/>
              </a:rPr>
              <a:t>днк</a:t>
            </a:r>
            <a:r>
              <a:rPr lang="ru-RU" sz="1600" i="1">
                <a:cs typeface="Al Bayan Plain"/>
              </a:rPr>
              <a:t>, липиды, углеводы)</a:t>
            </a:r>
            <a:endParaRPr/>
          </a:p>
          <a:p>
            <a:pPr>
              <a:buFont typeface="Courier New"/>
              <a:buChar char="o"/>
              <a:defRPr/>
            </a:pPr>
            <a:r>
              <a:rPr lang="ru-RU" sz="1600">
                <a:cs typeface="Al Bayan Plain"/>
              </a:rPr>
              <a:t>Субклеточный</a:t>
            </a:r>
            <a:r>
              <a:rPr lang="ru-RU" sz="1600" i="1">
                <a:cs typeface="Al Bayan Plain"/>
              </a:rPr>
              <a:t>(органеллы: митохондрии,</a:t>
            </a:r>
            <a:r>
              <a:rPr lang="en-US" sz="1600" i="1">
                <a:cs typeface="Al Bayan Plain"/>
              </a:rPr>
              <a:t> </a:t>
            </a:r>
            <a:r>
              <a:rPr lang="ru-RU" sz="1600" i="1">
                <a:cs typeface="Al Bayan Plain"/>
              </a:rPr>
              <a:t>ядро,</a:t>
            </a:r>
            <a:r>
              <a:rPr lang="en-US" sz="1600" i="1">
                <a:cs typeface="Al Bayan Plain"/>
              </a:rPr>
              <a:t> </a:t>
            </a:r>
            <a:r>
              <a:rPr lang="ru-RU" sz="1600" i="1">
                <a:cs typeface="Al Bayan Plain"/>
              </a:rPr>
              <a:t>аппарат Гольджи)</a:t>
            </a:r>
            <a:endParaRPr/>
          </a:p>
          <a:p>
            <a:pPr>
              <a:buFont typeface="Courier New"/>
              <a:buChar char="o"/>
              <a:defRPr/>
            </a:pPr>
            <a:r>
              <a:rPr lang="ru-RU" sz="1600">
                <a:cs typeface="Al Bayan Plain"/>
              </a:rPr>
              <a:t>Клеточный</a:t>
            </a:r>
            <a:r>
              <a:rPr lang="ru-RU" sz="1600" i="1">
                <a:cs typeface="Al Bayan Plain"/>
              </a:rPr>
              <a:t>(целостная клетка с внутренней структурой)</a:t>
            </a:r>
            <a:endParaRPr lang="ru-RU" sz="1600" i="1">
              <a:cs typeface="AL BAYAN PLAI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808494" y="2380246"/>
            <a:ext cx="3949035" cy="2961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034091" y="534296"/>
            <a:ext cx="10364451" cy="1596177"/>
          </a:xfrm>
        </p:spPr>
        <p:txBody>
          <a:bodyPr/>
          <a:lstStyle/>
          <a:p>
            <a:pPr>
              <a:defRPr/>
            </a:pPr>
            <a:r>
              <a:rPr lang="ru-RU"/>
              <a:t>Методы получения исходных данных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sz="1600"/>
              <a:t>Электронная микроскопия – для крупных молекулярных комплексов органелл.</a:t>
            </a:r>
            <a:endParaRPr lang="en-US" sz="1600"/>
          </a:p>
          <a:p>
            <a:pPr>
              <a:defRPr/>
            </a:pPr>
            <a:r>
              <a:rPr lang="ru-RU" sz="1600"/>
              <a:t>Рентгеноструктурный анализ – для детального описания белков.</a:t>
            </a:r>
            <a:endParaRPr/>
          </a:p>
          <a:p>
            <a:pPr>
              <a:defRPr/>
            </a:pPr>
            <a:r>
              <a:rPr lang="ru-RU" sz="1600"/>
              <a:t>Криоэлектронная микроскопия – для высокоразрешающей структур.</a:t>
            </a:r>
            <a:endParaRPr lang="en-US" sz="1600"/>
          </a:p>
          <a:p>
            <a:pPr>
              <a:defRPr/>
            </a:pPr>
            <a:endParaRPr lang="ru-RU" sz="16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13774" y="3719094"/>
            <a:ext cx="3797634" cy="28332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Этапы создания 3D</a:t>
            </a:r>
            <a:r>
              <a:rPr lang="en-US"/>
              <a:t>-</a:t>
            </a:r>
            <a:r>
              <a:rPr lang="ru-RU"/>
              <a:t>модели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sz="1600"/>
              <a:t>Сбор</a:t>
            </a:r>
            <a:r>
              <a:rPr lang="en-US" sz="1600"/>
              <a:t> </a:t>
            </a:r>
            <a:r>
              <a:rPr lang="ru-RU" sz="1600"/>
              <a:t>и обработка биологических данных.</a:t>
            </a:r>
            <a:endParaRPr/>
          </a:p>
          <a:p>
            <a:pPr>
              <a:defRPr/>
            </a:pPr>
            <a:r>
              <a:rPr lang="ru-RU" sz="1600"/>
              <a:t>Построение первичных компонентов.</a:t>
            </a:r>
            <a:endParaRPr lang="en-US" sz="1600"/>
          </a:p>
          <a:p>
            <a:pPr>
              <a:defRPr/>
            </a:pPr>
            <a:r>
              <a:rPr lang="ru-RU" sz="1600"/>
              <a:t>докинг – подбор оптимального взаимного расположения частиц.</a:t>
            </a:r>
            <a:endParaRPr lang="en-US" sz="1600"/>
          </a:p>
          <a:p>
            <a:pPr>
              <a:defRPr/>
            </a:pPr>
            <a:r>
              <a:rPr lang="ru-RU" sz="1600"/>
              <a:t>Импорт в программы 3D</a:t>
            </a:r>
            <a:r>
              <a:rPr lang="en-US" sz="1600"/>
              <a:t>-</a:t>
            </a:r>
            <a:r>
              <a:rPr lang="ru-RU" sz="1600"/>
              <a:t>графики.</a:t>
            </a:r>
            <a:endParaRPr lang="en-US" sz="1600"/>
          </a:p>
          <a:p>
            <a:pPr>
              <a:defRPr/>
            </a:pPr>
            <a:r>
              <a:rPr lang="ru-RU" sz="1600"/>
              <a:t>рендеринг и визуальная доработка.</a:t>
            </a:r>
            <a:endParaRPr lang="en-US" sz="1600"/>
          </a:p>
          <a:p>
            <a:pPr>
              <a:defRPr/>
            </a:pPr>
            <a:r>
              <a:rPr lang="ru-RU" sz="1600"/>
              <a:t>Анимация процессов</a:t>
            </a:r>
            <a:r>
              <a:rPr lang="en-US" sz="1600"/>
              <a:t>.</a:t>
            </a:r>
            <a:endParaRPr/>
          </a:p>
          <a:p>
            <a:pPr>
              <a:defRPr/>
            </a:pPr>
            <a:endParaRPr lang="ru-RU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Примеры моделей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/>
        <p:txBody>
          <a:bodyPr>
            <a:normAutofit lnSpcReduction="10000"/>
          </a:bodyPr>
          <a:lstStyle/>
          <a:p>
            <a:pPr>
              <a:defRPr/>
            </a:pPr>
            <a:r>
              <a:rPr lang="ru-RU" sz="1700"/>
              <a:t>Молекулярный уровень:</a:t>
            </a:r>
            <a:endParaRPr/>
          </a:p>
          <a:p>
            <a:pPr>
              <a:buFont typeface="Wingdings"/>
              <a:buChar char="q"/>
              <a:defRPr/>
            </a:pPr>
            <a:r>
              <a:rPr lang="ru-RU" sz="1700"/>
              <a:t>Структура белка</a:t>
            </a:r>
            <a:endParaRPr/>
          </a:p>
          <a:p>
            <a:pPr>
              <a:buFont typeface="Wingdings"/>
              <a:buChar char="q"/>
              <a:defRPr/>
            </a:pPr>
            <a:r>
              <a:rPr lang="ru-RU" sz="1700"/>
              <a:t>двойная спираль </a:t>
            </a:r>
            <a:r>
              <a:rPr lang="ru-RU" sz="1700"/>
              <a:t>днк</a:t>
            </a:r>
            <a:endParaRPr lang="ru-RU" sz="1700"/>
          </a:p>
          <a:p>
            <a:pPr>
              <a:buFont typeface="Wingdings"/>
              <a:buChar char="q"/>
              <a:defRPr/>
            </a:pPr>
            <a:r>
              <a:rPr lang="ru-RU" sz="1700"/>
              <a:t>липидный </a:t>
            </a:r>
            <a:r>
              <a:rPr lang="ru-RU" sz="1700"/>
              <a:t>бислой</a:t>
            </a:r>
            <a:r>
              <a:rPr lang="ru-RU" sz="1700"/>
              <a:t> мембраны.</a:t>
            </a:r>
            <a:endParaRPr/>
          </a:p>
          <a:p>
            <a:pPr>
              <a:defRPr/>
            </a:pPr>
            <a:r>
              <a:rPr lang="ru-RU" sz="1700"/>
              <a:t>Клеточный уровень:</a:t>
            </a:r>
            <a:endParaRPr/>
          </a:p>
          <a:p>
            <a:pPr>
              <a:buFont typeface="Wingdings"/>
              <a:buChar char="q"/>
              <a:defRPr/>
            </a:pPr>
            <a:r>
              <a:rPr lang="ru-RU" sz="1700"/>
              <a:t>бактериальная клетка.</a:t>
            </a:r>
            <a:endParaRPr/>
          </a:p>
          <a:p>
            <a:pPr>
              <a:buFont typeface="Wingdings"/>
              <a:buChar char="q"/>
              <a:defRPr/>
            </a:pPr>
            <a:r>
              <a:rPr lang="ru-RU" sz="1700"/>
              <a:t>Эукариотическая клетка органеллами</a:t>
            </a:r>
            <a:r>
              <a:rPr lang="en-US" sz="1700"/>
              <a:t>.</a:t>
            </a:r>
            <a:endParaRPr/>
          </a:p>
          <a:p>
            <a:pPr>
              <a:buFont typeface="Wingdings"/>
              <a:buChar char="q"/>
              <a:defRPr/>
            </a:pPr>
            <a:r>
              <a:rPr lang="ru-RU" sz="1700"/>
              <a:t>Синапс между нейронами</a:t>
            </a:r>
            <a:endParaRPr/>
          </a:p>
          <a:p>
            <a:pPr>
              <a:buFont typeface="Wingdings"/>
              <a:buChar char="q"/>
              <a:defRPr/>
            </a:pPr>
            <a:endParaRPr lang="ru-RU"/>
          </a:p>
          <a:p>
            <a:pPr marL="0" indent="0">
              <a:buNone/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759116" y="1888957"/>
            <a:ext cx="3938337" cy="3938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Области применения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>
          <a:xfrm>
            <a:off x="913774" y="1708484"/>
            <a:ext cx="10363826" cy="408271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600"/>
              <a:t>Фармакология: разработка лекарств через моделирование связывания молекул с рецепторами</a:t>
            </a:r>
            <a:r>
              <a:rPr lang="en-US" sz="1600"/>
              <a:t>.</a:t>
            </a:r>
            <a:endParaRPr lang="ru-RU" sz="1600"/>
          </a:p>
          <a:p>
            <a:pPr>
              <a:defRPr/>
            </a:pPr>
            <a:r>
              <a:rPr lang="ru-RU" sz="1600"/>
              <a:t>Образование: интерактивные учебники и  виртуальные лаборатории.</a:t>
            </a:r>
            <a:endParaRPr/>
          </a:p>
          <a:p>
            <a:pPr>
              <a:defRPr/>
            </a:pPr>
            <a:r>
              <a:rPr lang="ru-RU" sz="1600"/>
              <a:t>Исследование: изучение механизмов заболеваний на молекулярном уровне.</a:t>
            </a:r>
            <a:endParaRPr/>
          </a:p>
          <a:p>
            <a:pPr>
              <a:defRPr/>
            </a:pPr>
            <a:r>
              <a:rPr lang="ru-RU" sz="1600"/>
              <a:t>Биотехнологии: проектирование ферментов и синтетических клеток.</a:t>
            </a:r>
            <a:endParaRPr/>
          </a:p>
          <a:p>
            <a:pPr>
              <a:defRPr/>
            </a:pPr>
            <a:r>
              <a:rPr lang="ru-RU" sz="1600"/>
              <a:t>Медицина: моделирование воздействия препаратов на клеточные структуры.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71337" y="3833166"/>
            <a:ext cx="45720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Перспективы развития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>
          <a:xfrm>
            <a:off x="913774" y="1708484"/>
            <a:ext cx="10363826" cy="408271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600"/>
              <a:t>Интеграция с искусственным интеллектом для автоматического построения моделей,</a:t>
            </a:r>
            <a:endParaRPr/>
          </a:p>
          <a:p>
            <a:pPr>
              <a:defRPr/>
            </a:pPr>
            <a:r>
              <a:rPr lang="ru-RU" sz="1600"/>
              <a:t>Квантовые вычисления для моделирования сложных молекулярных взаимодействий.</a:t>
            </a:r>
            <a:endParaRPr/>
          </a:p>
          <a:p>
            <a:pPr>
              <a:defRPr/>
            </a:pPr>
            <a:r>
              <a:rPr lang="ru-RU" sz="1600"/>
              <a:t>Создание  «цифровых двойников» клеток для персонализированной медицины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13148" y="3083091"/>
            <a:ext cx="4881279" cy="2708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заключение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 bwMode="auto">
          <a:xfrm>
            <a:off x="914399" y="1825670"/>
            <a:ext cx="10363826" cy="342410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600"/>
              <a:t>3D моделирование – мощный инструмент для изучения жизни на микроуровне.</a:t>
            </a:r>
            <a:endParaRPr/>
          </a:p>
          <a:p>
            <a:pPr>
              <a:defRPr/>
            </a:pPr>
            <a:r>
              <a:rPr lang="ru-RU" sz="1600"/>
              <a:t>Требуют тесного взаимодействие биологов</a:t>
            </a:r>
            <a:r>
              <a:rPr lang="en-US" sz="1600"/>
              <a:t>,</a:t>
            </a:r>
            <a:r>
              <a:rPr lang="ru-RU" sz="1600"/>
              <a:t> химиков и IT специалистов.</a:t>
            </a:r>
            <a:endParaRPr/>
          </a:p>
          <a:p>
            <a:pPr>
              <a:defRPr/>
            </a:pPr>
            <a:r>
              <a:rPr lang="ru-RU" sz="1600"/>
              <a:t>Скрывают новые возможности в науке, образовании и медицине.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13775" y="3032842"/>
            <a:ext cx="5402804" cy="3601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Arial"/>
        <a:cs typeface="Arial"/>
      </a:majorFont>
      <a:minorFont>
        <a:latin typeface="Tw Cen MT"/>
        <a:ea typeface="Arial"/>
        <a:cs typeface="Arial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{DF308B95-3142-974B-ADFD-AFC8685BB7A6}tf10001073</Template>
  <TotalTime>0</TotalTime>
  <Words>0</Words>
  <Application>Р7-Офис/2024.1.3.422</Application>
  <DocSecurity>0</DocSecurity>
  <PresentationFormat>Широкоэкранный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Алина Каргина</dc:creator>
  <cp:keywords/>
  <dc:description/>
  <dc:identifier/>
  <dc:language/>
  <cp:lastModifiedBy/>
  <cp:revision>3</cp:revision>
  <dcterms:created xsi:type="dcterms:W3CDTF">2026-03-08T18:35:21Z</dcterms:created>
  <dcterms:modified xsi:type="dcterms:W3CDTF">2026-03-17T04:24:59Z</dcterms:modified>
  <cp:category/>
  <cp:contentStatus/>
  <cp:version/>
</cp:coreProperties>
</file>